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image58.jpg" ContentType="image/jpg"/>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media/image63.jpg" ContentType="image/jpg"/>
  <Override PartName="/ppt/media/image64.jpg" ContentType="image/jpg"/>
  <Override PartName="/ppt/notesSlides/notesSlide95.xml" ContentType="application/vnd.openxmlformats-officedocument.presentationml.notesSlide+xml"/>
  <Override PartName="/ppt/notesSlides/notesSlide96.xml" ContentType="application/vnd.openxmlformats-officedocument.presentationml.notesSlide+xml"/>
  <Override PartName="/ppt/media/image70.jpg" ContentType="image/jpg"/>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media/image76.jpg" ContentType="image/jpg"/>
  <Override PartName="/ppt/media/image77.jpg" ContentType="image/jpg"/>
  <Override PartName="/ppt/notesSlides/notesSlide101.xml" ContentType="application/vnd.openxmlformats-officedocument.presentationml.notesSlide+xml"/>
  <Override PartName="/ppt/media/image80.jpg" ContentType="image/jpg"/>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0"/>
  </p:notesMasterIdLst>
  <p:handoutMasterIdLst>
    <p:handoutMasterId r:id="rId181"/>
  </p:handoutMasterIdLst>
  <p:sldIdLst>
    <p:sldId id="351" r:id="rId2"/>
    <p:sldId id="360" r:id="rId3"/>
    <p:sldId id="372" r:id="rId4"/>
    <p:sldId id="391" r:id="rId5"/>
    <p:sldId id="353" r:id="rId6"/>
    <p:sldId id="406" r:id="rId7"/>
    <p:sldId id="354" r:id="rId8"/>
    <p:sldId id="407" r:id="rId9"/>
    <p:sldId id="408" r:id="rId10"/>
    <p:sldId id="409" r:id="rId11"/>
    <p:sldId id="410" r:id="rId12"/>
    <p:sldId id="411" r:id="rId13"/>
    <p:sldId id="412" r:id="rId14"/>
    <p:sldId id="413" r:id="rId15"/>
    <p:sldId id="414" r:id="rId16"/>
    <p:sldId id="415" r:id="rId17"/>
    <p:sldId id="416" r:id="rId18"/>
    <p:sldId id="417" r:id="rId19"/>
    <p:sldId id="418" r:id="rId20"/>
    <p:sldId id="419" r:id="rId21"/>
    <p:sldId id="420" r:id="rId22"/>
    <p:sldId id="421" r:id="rId23"/>
    <p:sldId id="375" r:id="rId24"/>
    <p:sldId id="376" r:id="rId25"/>
    <p:sldId id="377" r:id="rId26"/>
    <p:sldId id="381" r:id="rId27"/>
    <p:sldId id="383" r:id="rId28"/>
    <p:sldId id="384" r:id="rId29"/>
    <p:sldId id="385" r:id="rId30"/>
    <p:sldId id="386" r:id="rId31"/>
    <p:sldId id="388" r:id="rId32"/>
    <p:sldId id="390" r:id="rId33"/>
    <p:sldId id="355" r:id="rId34"/>
    <p:sldId id="356" r:id="rId35"/>
    <p:sldId id="364" r:id="rId36"/>
    <p:sldId id="261" r:id="rId37"/>
    <p:sldId id="367" r:id="rId38"/>
    <p:sldId id="365" r:id="rId39"/>
    <p:sldId id="366" r:id="rId40"/>
    <p:sldId id="368" r:id="rId41"/>
    <p:sldId id="369" r:id="rId42"/>
    <p:sldId id="370" r:id="rId43"/>
    <p:sldId id="371"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1" r:id="rId92"/>
    <p:sldId id="392" r:id="rId93"/>
    <p:sldId id="312" r:id="rId94"/>
    <p:sldId id="423" r:id="rId95"/>
    <p:sldId id="378" r:id="rId96"/>
    <p:sldId id="393" r:id="rId97"/>
    <p:sldId id="394" r:id="rId98"/>
    <p:sldId id="422" r:id="rId99"/>
    <p:sldId id="379" r:id="rId100"/>
    <p:sldId id="380" r:id="rId101"/>
    <p:sldId id="313" r:id="rId102"/>
    <p:sldId id="314" r:id="rId103"/>
    <p:sldId id="315" r:id="rId104"/>
    <p:sldId id="395" r:id="rId105"/>
    <p:sldId id="389" r:id="rId106"/>
    <p:sldId id="424" r:id="rId107"/>
    <p:sldId id="318" r:id="rId108"/>
    <p:sldId id="405" r:id="rId109"/>
    <p:sldId id="425" r:id="rId110"/>
    <p:sldId id="426" r:id="rId111"/>
    <p:sldId id="427" r:id="rId112"/>
    <p:sldId id="319" r:id="rId113"/>
    <p:sldId id="428" r:id="rId114"/>
    <p:sldId id="429" r:id="rId115"/>
    <p:sldId id="430" r:id="rId116"/>
    <p:sldId id="431" r:id="rId117"/>
    <p:sldId id="432" r:id="rId118"/>
    <p:sldId id="433" r:id="rId119"/>
    <p:sldId id="434" r:id="rId120"/>
    <p:sldId id="435" r:id="rId121"/>
    <p:sldId id="436" r:id="rId122"/>
    <p:sldId id="437" r:id="rId123"/>
    <p:sldId id="438" r:id="rId124"/>
    <p:sldId id="320" r:id="rId125"/>
    <p:sldId id="439" r:id="rId126"/>
    <p:sldId id="440" r:id="rId127"/>
    <p:sldId id="441" r:id="rId128"/>
    <p:sldId id="442" r:id="rId129"/>
    <p:sldId id="443" r:id="rId130"/>
    <p:sldId id="444" r:id="rId131"/>
    <p:sldId id="321" r:id="rId132"/>
    <p:sldId id="453" r:id="rId133"/>
    <p:sldId id="322" r:id="rId134"/>
    <p:sldId id="323" r:id="rId135"/>
    <p:sldId id="449" r:id="rId136"/>
    <p:sldId id="450" r:id="rId137"/>
    <p:sldId id="451" r:id="rId138"/>
    <p:sldId id="452" r:id="rId139"/>
    <p:sldId id="454" r:id="rId140"/>
    <p:sldId id="446" r:id="rId141"/>
    <p:sldId id="445" r:id="rId142"/>
    <p:sldId id="324" r:id="rId143"/>
    <p:sldId id="447" r:id="rId144"/>
    <p:sldId id="448" r:id="rId145"/>
    <p:sldId id="325" r:id="rId146"/>
    <p:sldId id="326" r:id="rId147"/>
    <p:sldId id="327" r:id="rId148"/>
    <p:sldId id="328" r:id="rId149"/>
    <p:sldId id="329" r:id="rId150"/>
    <p:sldId id="330" r:id="rId151"/>
    <p:sldId id="331" r:id="rId152"/>
    <p:sldId id="332" r:id="rId153"/>
    <p:sldId id="333" r:id="rId154"/>
    <p:sldId id="334" r:id="rId155"/>
    <p:sldId id="335" r:id="rId156"/>
    <p:sldId id="336" r:id="rId157"/>
    <p:sldId id="337" r:id="rId158"/>
    <p:sldId id="338" r:id="rId159"/>
    <p:sldId id="339" r:id="rId160"/>
    <p:sldId id="340" r:id="rId161"/>
    <p:sldId id="342" r:id="rId162"/>
    <p:sldId id="343" r:id="rId163"/>
    <p:sldId id="344" r:id="rId164"/>
    <p:sldId id="345" r:id="rId165"/>
    <p:sldId id="346" r:id="rId166"/>
    <p:sldId id="373" r:id="rId167"/>
    <p:sldId id="382" r:id="rId168"/>
    <p:sldId id="349" r:id="rId169"/>
    <p:sldId id="350" r:id="rId170"/>
    <p:sldId id="396" r:id="rId171"/>
    <p:sldId id="397" r:id="rId172"/>
    <p:sldId id="398" r:id="rId173"/>
    <p:sldId id="399" r:id="rId174"/>
    <p:sldId id="400" r:id="rId175"/>
    <p:sldId id="401" r:id="rId176"/>
    <p:sldId id="402" r:id="rId177"/>
    <p:sldId id="403" r:id="rId178"/>
    <p:sldId id="404" r:id="rId1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2186" autoAdjust="0"/>
  </p:normalViewPr>
  <p:slideViewPr>
    <p:cSldViewPr snapToGrid="0">
      <p:cViewPr varScale="1">
        <p:scale>
          <a:sx n="46" d="100"/>
          <a:sy n="46" d="100"/>
        </p:scale>
        <p:origin x="1632" y="5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perbra01\Documents\VelocityAndBugRatio.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cked"/>
        <c:varyColors val="0"/>
        <c:ser>
          <c:idx val="1"/>
          <c:order val="0"/>
          <c:tx>
            <c:strRef>
              <c:f>Sheet3!$C$17</c:f>
              <c:strCache>
                <c:ptCount val="1"/>
                <c:pt idx="0">
                  <c:v>Request</c:v>
                </c:pt>
              </c:strCache>
            </c:strRef>
          </c:tx>
          <c:spPr>
            <a:solidFill>
              <a:srgbClr val="C00000"/>
            </a:solidFill>
          </c:spPr>
          <c:cat>
            <c:numRef>
              <c:f>Sheet3!$A$22:$A$29</c:f>
              <c:numCache>
                <c:formatCode>General</c:formatCode>
                <c:ptCount val="8"/>
                <c:pt idx="0">
                  <c:v>2006</c:v>
                </c:pt>
                <c:pt idx="1">
                  <c:v>2007</c:v>
                </c:pt>
                <c:pt idx="2">
                  <c:v>2008</c:v>
                </c:pt>
                <c:pt idx="3">
                  <c:v>2009</c:v>
                </c:pt>
                <c:pt idx="4">
                  <c:v>2010</c:v>
                </c:pt>
                <c:pt idx="5">
                  <c:v>2011</c:v>
                </c:pt>
                <c:pt idx="6">
                  <c:v>2012</c:v>
                </c:pt>
                <c:pt idx="7">
                  <c:v>2013</c:v>
                </c:pt>
              </c:numCache>
            </c:numRef>
          </c:cat>
          <c:val>
            <c:numRef>
              <c:f>Sheet3!$C$22:$C$29</c:f>
              <c:numCache>
                <c:formatCode>General</c:formatCode>
                <c:ptCount val="8"/>
                <c:pt idx="0">
                  <c:v>1381</c:v>
                </c:pt>
                <c:pt idx="1">
                  <c:v>2819</c:v>
                </c:pt>
                <c:pt idx="2">
                  <c:v>2683</c:v>
                </c:pt>
                <c:pt idx="3">
                  <c:v>3592</c:v>
                </c:pt>
                <c:pt idx="4">
                  <c:v>4436</c:v>
                </c:pt>
                <c:pt idx="5">
                  <c:v>4509</c:v>
                </c:pt>
                <c:pt idx="6">
                  <c:v>5640</c:v>
                </c:pt>
                <c:pt idx="7">
                  <c:v>5973.6000000000013</c:v>
                </c:pt>
              </c:numCache>
            </c:numRef>
          </c:val>
          <c:extLst>
            <c:ext xmlns:c16="http://schemas.microsoft.com/office/drawing/2014/chart" uri="{C3380CC4-5D6E-409C-BE32-E72D297353CC}">
              <c16:uniqueId val="{00000000-A163-4E2D-8F4E-6E9DB5A118BE}"/>
            </c:ext>
          </c:extLst>
        </c:ser>
        <c:ser>
          <c:idx val="0"/>
          <c:order val="1"/>
          <c:tx>
            <c:strRef>
              <c:f>Sheet3!$B$17</c:f>
              <c:strCache>
                <c:ptCount val="1"/>
                <c:pt idx="0">
                  <c:v>Bugs</c:v>
                </c:pt>
              </c:strCache>
            </c:strRef>
          </c:tx>
          <c:spPr>
            <a:solidFill>
              <a:schemeClr val="tx1">
                <a:lumMod val="65000"/>
                <a:lumOff val="35000"/>
              </a:schemeClr>
            </a:solidFill>
          </c:spPr>
          <c:cat>
            <c:numRef>
              <c:f>Sheet3!$A$22:$A$29</c:f>
              <c:numCache>
                <c:formatCode>General</c:formatCode>
                <c:ptCount val="8"/>
                <c:pt idx="0">
                  <c:v>2006</c:v>
                </c:pt>
                <c:pt idx="1">
                  <c:v>2007</c:v>
                </c:pt>
                <c:pt idx="2">
                  <c:v>2008</c:v>
                </c:pt>
                <c:pt idx="3">
                  <c:v>2009</c:v>
                </c:pt>
                <c:pt idx="4">
                  <c:v>2010</c:v>
                </c:pt>
                <c:pt idx="5">
                  <c:v>2011</c:v>
                </c:pt>
                <c:pt idx="6">
                  <c:v>2012</c:v>
                </c:pt>
                <c:pt idx="7">
                  <c:v>2013</c:v>
                </c:pt>
              </c:numCache>
            </c:numRef>
          </c:cat>
          <c:val>
            <c:numRef>
              <c:f>Sheet3!$B$22:$B$29</c:f>
              <c:numCache>
                <c:formatCode>General</c:formatCode>
                <c:ptCount val="8"/>
                <c:pt idx="0">
                  <c:v>2174</c:v>
                </c:pt>
                <c:pt idx="1">
                  <c:v>4181</c:v>
                </c:pt>
                <c:pt idx="2">
                  <c:v>4190</c:v>
                </c:pt>
                <c:pt idx="3">
                  <c:v>3746</c:v>
                </c:pt>
                <c:pt idx="4">
                  <c:v>3940</c:v>
                </c:pt>
                <c:pt idx="5">
                  <c:v>3126</c:v>
                </c:pt>
                <c:pt idx="6">
                  <c:v>3145</c:v>
                </c:pt>
                <c:pt idx="7">
                  <c:v>3045.6</c:v>
                </c:pt>
              </c:numCache>
            </c:numRef>
          </c:val>
          <c:extLst>
            <c:ext xmlns:c16="http://schemas.microsoft.com/office/drawing/2014/chart" uri="{C3380CC4-5D6E-409C-BE32-E72D297353CC}">
              <c16:uniqueId val="{00000001-A163-4E2D-8F4E-6E9DB5A118BE}"/>
            </c:ext>
          </c:extLst>
        </c:ser>
        <c:dLbls>
          <c:showLegendKey val="0"/>
          <c:showVal val="0"/>
          <c:showCatName val="0"/>
          <c:showSerName val="0"/>
          <c:showPercent val="0"/>
          <c:showBubbleSize val="0"/>
        </c:dLbls>
        <c:axId val="413285400"/>
        <c:axId val="413285792"/>
      </c:areaChart>
      <c:catAx>
        <c:axId val="413285400"/>
        <c:scaling>
          <c:orientation val="minMax"/>
        </c:scaling>
        <c:delete val="0"/>
        <c:axPos val="b"/>
        <c:numFmt formatCode="General" sourceLinked="1"/>
        <c:majorTickMark val="out"/>
        <c:minorTickMark val="none"/>
        <c:tickLblPos val="nextTo"/>
        <c:crossAx val="413285792"/>
        <c:crosses val="autoZero"/>
        <c:auto val="1"/>
        <c:lblAlgn val="ctr"/>
        <c:lblOffset val="100"/>
        <c:noMultiLvlLbl val="0"/>
      </c:catAx>
      <c:valAx>
        <c:axId val="413285792"/>
        <c:scaling>
          <c:orientation val="minMax"/>
        </c:scaling>
        <c:delete val="0"/>
        <c:axPos val="l"/>
        <c:majorGridlines/>
        <c:numFmt formatCode="General" sourceLinked="1"/>
        <c:majorTickMark val="out"/>
        <c:minorTickMark val="none"/>
        <c:tickLblPos val="nextTo"/>
        <c:crossAx val="413285400"/>
        <c:crosses val="autoZero"/>
        <c:crossBetween val="midCat"/>
      </c:valAx>
    </c:plotArea>
    <c:legend>
      <c:legendPos val="r"/>
      <c:layout>
        <c:manualLayout>
          <c:xMode val="edge"/>
          <c:yMode val="edge"/>
          <c:x val="6.5634936933300747E-2"/>
          <c:y val="0.63632151803885351"/>
          <c:w val="0.10522032936191027"/>
          <c:h val="0.25274846897365899"/>
        </c:manualLayout>
      </c:layout>
      <c:overlay val="0"/>
    </c:legend>
    <c:plotVisOnly val="1"/>
    <c:dispBlanksAs val="zero"/>
    <c:showDLblsOverMax val="0"/>
  </c:chart>
  <c:txPr>
    <a:bodyPr/>
    <a:lstStyle/>
    <a:p>
      <a:pPr>
        <a:defRPr sz="1400"/>
      </a:pPr>
      <a:endParaRPr lang="fr-FR"/>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6012495-E2BB-40F4-B0AE-3EDA19CC0D3D}" type="datetimeFigureOut">
              <a:rPr lang="fr-FR" smtClean="0"/>
              <a:t>28/10/2018</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414F09-86B9-4649-B9E0-5F1CC74F3403}" type="slidenum">
              <a:rPr lang="fr-FR" smtClean="0"/>
              <a:t>‹N°›</a:t>
            </a:fld>
            <a:endParaRPr lang="fr-FR"/>
          </a:p>
        </p:txBody>
      </p:sp>
    </p:spTree>
    <p:extLst>
      <p:ext uri="{BB962C8B-B14F-4D97-AF65-F5344CB8AC3E}">
        <p14:creationId xmlns:p14="http://schemas.microsoft.com/office/powerpoint/2010/main" val="3922624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B0CF3507-A614-4710-BD69-6620331AAEB3}" type="datetimeFigureOut">
              <a:rPr lang="fr-FR" smtClean="0"/>
              <a:t>28/10/2018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449B1-3670-400C-846F-81EE1DACFE0D}" type="slidenum">
              <a:rPr lang="fr-FR" smtClean="0"/>
              <a:t>‹N°›</a:t>
            </a:fld>
            <a:endParaRPr lang="fr-FR"/>
          </a:p>
        </p:txBody>
      </p:sp>
    </p:spTree>
    <p:extLst>
      <p:ext uri="{BB962C8B-B14F-4D97-AF65-F5344CB8AC3E}">
        <p14:creationId xmlns:p14="http://schemas.microsoft.com/office/powerpoint/2010/main" val="2021175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en.wikipedia.org/wiki/Help:Installing_Japanese_character_sets" TargetMode="External"/><Relationship Id="rId7" Type="http://schemas.openxmlformats.org/officeDocument/2006/relationships/hyperlink" Target="http://en.wikipedia.org/wiki/Lean_manufacturing"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en.wikipedia.org/wiki/Toyota_Production_System" TargetMode="External"/><Relationship Id="rId5" Type="http://schemas.openxmlformats.org/officeDocument/2006/relationships/hyperlink" Target="http://en.wikipedia.org/wiki/Muda_(Japanese_term)" TargetMode="External"/><Relationship Id="rId4" Type="http://schemas.openxmlformats.org/officeDocument/2006/relationships/hyperlink" Target="http://en.wikipedia.org/wiki/Heijunka#cite_note-1"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en.wikipedia.org/wiki/Stand-up_meeting" TargetMode="External"/><Relationship Id="rId3" Type="http://schemas.openxmlformats.org/officeDocument/2006/relationships/hyperlink" Target="http://en.wikipedia.org/wiki/Iteration" TargetMode="External"/><Relationship Id="rId7" Type="http://schemas.openxmlformats.org/officeDocument/2006/relationships/hyperlink" Target="http://en.wikipedia.org/wiki/Implementation"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en.wikipedia.org/wiki/User_story" TargetMode="External"/><Relationship Id="rId5" Type="http://schemas.openxmlformats.org/officeDocument/2006/relationships/hyperlink" Target="http://en.wikipedia.org/wiki/Software_development" TargetMode="External"/><Relationship Id="rId4" Type="http://schemas.openxmlformats.org/officeDocument/2006/relationships/hyperlink" Target="http://en.wikipedia.org/wiki/Just_In_Time_(busines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en.wikipedia.org/wiki/Theory_of_constraints" TargetMode="External"/><Relationship Id="rId13" Type="http://schemas.openxmlformats.org/officeDocument/2006/relationships/hyperlink" Target="https://en.wikipedia.org/wiki/Workcell" TargetMode="External"/><Relationship Id="rId3" Type="http://schemas.openxmlformats.org/officeDocument/2006/relationships/hyperlink" Target="https://en.wikipedia.org/wiki/Software_development" TargetMode="External"/><Relationship Id="rId7" Type="http://schemas.openxmlformats.org/officeDocument/2006/relationships/hyperlink" Target="https://en.wikipedia.org/wiki/Value_stream_mapping" TargetMode="External"/><Relationship Id="rId12" Type="http://schemas.openxmlformats.org/officeDocument/2006/relationships/hyperlink" Target="https://en.wikipedia.org/wiki/Measurements"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en.wikipedia.org/wiki/Muda_(Japanese_term)" TargetMode="External"/><Relationship Id="rId11" Type="http://schemas.openxmlformats.org/officeDocument/2006/relationships/hyperlink" Target="https://en.wikipedia.org/wiki/Motivation" TargetMode="External"/><Relationship Id="rId5" Type="http://schemas.openxmlformats.org/officeDocument/2006/relationships/hyperlink" Target="https://en.wikipedia.org/wiki/Agile_software_development" TargetMode="External"/><Relationship Id="rId15" Type="http://schemas.openxmlformats.org/officeDocument/2006/relationships/hyperlink" Target="https://en.wikipedia.org/w/index.php?title=Lean_software_development&amp;action=edit&amp;section=11" TargetMode="External"/><Relationship Id="rId10" Type="http://schemas.openxmlformats.org/officeDocument/2006/relationships/hyperlink" Target="https://en.wikipedia.org/wiki/Queuing_theory" TargetMode="External"/><Relationship Id="rId4" Type="http://schemas.openxmlformats.org/officeDocument/2006/relationships/hyperlink" Target="https://en.wikipedia.org/w/index.php?title=Lean_software_development&amp;action=edit&amp;section=10" TargetMode="External"/><Relationship Id="rId9" Type="http://schemas.openxmlformats.org/officeDocument/2006/relationships/hyperlink" Target="https://en.wikipedia.org/wiki/Kanban_cards" TargetMode="External"/><Relationship Id="rId14" Type="http://schemas.openxmlformats.org/officeDocument/2006/relationships/hyperlink" Target="https://en.wikipedia.org/wiki/Cross-functional_team"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en.wikipedia.org/wiki/Toyota"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en.wikipedia.org/wiki/Toyota_Production_System"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www.agilemodeling.com/essays/inclusiveModels.htm" TargetMode="External"/><Relationship Id="rId3" Type="http://schemas.openxmlformats.org/officeDocument/2006/relationships/hyperlink" Target="http://www.agiledata.org/essays/evolutionaryDevelopment.html" TargetMode="External"/><Relationship Id="rId7" Type="http://schemas.openxmlformats.org/officeDocument/2006/relationships/hyperlink" Target="http://www.agilemodeling.com/essays/activeStakeholderParticipation.htm" TargetMode="External"/><Relationship Id="rId2" Type="http://schemas.openxmlformats.org/officeDocument/2006/relationships/slide" Target="../slides/slide103.xml"/><Relationship Id="rId1" Type="http://schemas.openxmlformats.org/officeDocument/2006/relationships/notesMaster" Target="../notesMasters/notesMaster1.xml"/><Relationship Id="rId6" Type="http://schemas.openxmlformats.org/officeDocument/2006/relationships/hyperlink" Target="http://www.agilemodeling.com/principles.htm" TargetMode="External"/><Relationship Id="rId5" Type="http://schemas.openxmlformats.org/officeDocument/2006/relationships/hyperlink" Target="http://www.ambysoft.com/essays/changePrevention.html" TargetMode="External"/><Relationship Id="rId10" Type="http://schemas.openxmlformats.org/officeDocument/2006/relationships/hyperlink" Target="http://www.agilemodeling.com/values.htm" TargetMode="External"/><Relationship Id="rId4" Type="http://schemas.openxmlformats.org/officeDocument/2006/relationships/hyperlink" Target="http://www.agilemodeling.com/essays/changeManagement.htm" TargetMode="External"/><Relationship Id="rId9" Type="http://schemas.openxmlformats.org/officeDocument/2006/relationships/hyperlink" Target="http://www.agilemodeling.com/essays/personalityTraits.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a:t>
            </a:fld>
            <a:endParaRPr lang="fr-FR"/>
          </a:p>
        </p:txBody>
      </p:sp>
    </p:spTree>
    <p:extLst>
      <p:ext uri="{BB962C8B-B14F-4D97-AF65-F5344CB8AC3E}">
        <p14:creationId xmlns:p14="http://schemas.microsoft.com/office/powerpoint/2010/main" val="272273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Inclut la notion risque dans chaque phase</a:t>
            </a:r>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18</a:t>
            </a:fld>
            <a:endParaRPr lang="fr-FR"/>
          </a:p>
        </p:txBody>
      </p:sp>
    </p:spTree>
    <p:extLst>
      <p:ext uri="{BB962C8B-B14F-4D97-AF65-F5344CB8AC3E}">
        <p14:creationId xmlns:p14="http://schemas.microsoft.com/office/powerpoint/2010/main" val="21350478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TextEdit="1"/>
          </p:cNvSpPr>
          <p:nvPr>
            <p:ph type="sldImg"/>
          </p:nvPr>
        </p:nvSpPr>
        <p:spPr bwMode="auto">
          <a:xfrm>
            <a:off x="92075" y="747713"/>
            <a:ext cx="6626225" cy="3727450"/>
          </a:xfrm>
          <a:noFill/>
          <a:ln>
            <a:solidFill>
              <a:srgbClr val="000000"/>
            </a:solidFill>
            <a:miter lim="800000"/>
            <a:headEnd/>
            <a:tailEnd/>
          </a:ln>
        </p:spPr>
      </p:sp>
      <p:sp>
        <p:nvSpPr>
          <p:cNvPr id="153603" name="Rectangle 3"/>
          <p:cNvSpPr>
            <a:spLocks noGrp="1"/>
          </p:cNvSpPr>
          <p:nvPr>
            <p:ph type="body" idx="1"/>
          </p:nvPr>
        </p:nvSpPr>
        <p:spPr>
          <a:noFill/>
          <a:ln/>
        </p:spPr>
        <p:txBody>
          <a:bodyPr>
            <a:normAutofit lnSpcReduction="10000"/>
          </a:bodyPr>
          <a:lstStyle/>
          <a:p>
            <a:pPr algn="l" eaLnBrk="1" hangingPunct="1"/>
            <a:r>
              <a:rPr lang="sv-SE" dirty="0" smtClean="0"/>
              <a:t>Maria</a:t>
            </a:r>
          </a:p>
          <a:p>
            <a:pPr algn="l" eaLnBrk="1" hangingPunct="1"/>
            <a:r>
              <a:rPr lang="sv-SE" dirty="0" smtClean="0"/>
              <a:t>In</a:t>
            </a:r>
            <a:r>
              <a:rPr lang="sv-SE" baseline="0" dirty="0" smtClean="0"/>
              <a:t> scrum there are three roles;</a:t>
            </a:r>
          </a:p>
          <a:p>
            <a:pPr algn="l" eaLnBrk="1" hangingPunct="1"/>
            <a:r>
              <a:rPr lang="sv-SE" baseline="0" dirty="0" smtClean="0"/>
              <a:t>The </a:t>
            </a:r>
            <a:r>
              <a:rPr lang="sv-SE" b="1" baseline="0" dirty="0" smtClean="0"/>
              <a:t>scrum team</a:t>
            </a:r>
            <a:r>
              <a:rPr lang="sv-SE" baseline="0" dirty="0" smtClean="0"/>
              <a:t> who performs the actual work. The team consists of 5-9 people (research). The team is self-organizing which means that the team decide how the work is arranged and who will do it.</a:t>
            </a:r>
            <a:br>
              <a:rPr lang="sv-SE" baseline="0" dirty="0" smtClean="0"/>
            </a:br>
            <a:r>
              <a:rPr lang="sv-SE" baseline="0" dirty="0" smtClean="0"/>
              <a:t>Cross-functional with no set of predefined roles. For example consists of architects, developers, testers.</a:t>
            </a:r>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dirty="0" smtClean="0"/>
              <a:t>Work as team. </a:t>
            </a:r>
            <a:r>
              <a:rPr lang="sv-SE" sz="1200" dirty="0" smtClean="0">
                <a:solidFill>
                  <a:schemeClr val="tx2"/>
                </a:solidFill>
              </a:rPr>
              <a:t>Succeed and fails as one.</a:t>
            </a:r>
            <a:endParaRPr lang="sv-SE" baseline="0" dirty="0" smtClean="0"/>
          </a:p>
          <a:p>
            <a:pPr algn="l" eaLnBrk="1" hangingPunct="1"/>
            <a:endParaRPr lang="sv-SE" baseline="0" dirty="0" smtClean="0"/>
          </a:p>
          <a:p>
            <a:pPr algn="l" eaLnBrk="1" hangingPunct="1"/>
            <a:r>
              <a:rPr lang="sv-SE" baseline="0" dirty="0" smtClean="0"/>
              <a:t>The </a:t>
            </a:r>
            <a:r>
              <a:rPr lang="sv-SE" b="1" baseline="0" dirty="0" smtClean="0"/>
              <a:t>Product Owner</a:t>
            </a:r>
            <a:r>
              <a:rPr lang="sv-SE" b="0" baseline="0" dirty="0" smtClean="0"/>
              <a:t> represents the customer and ensures that the team works with the right things from a business perspective. The PO adminsters the product </a:t>
            </a:r>
            <a:r>
              <a:rPr lang="sv-SE" b="0" baseline="0" dirty="0" err="1" smtClean="0"/>
              <a:t>backlog</a:t>
            </a:r>
            <a:r>
              <a:rPr lang="sv-SE" b="0" baseline="0" dirty="0" smtClean="0"/>
              <a:t>. </a:t>
            </a:r>
          </a:p>
          <a:p>
            <a:pPr algn="l" eaLnBrk="1" hangingPunct="1"/>
            <a:r>
              <a:rPr lang="sv-SE" b="0" baseline="0" dirty="0" smtClean="0"/>
              <a:t>ROI</a:t>
            </a:r>
          </a:p>
          <a:p>
            <a:pPr algn="l" eaLnBrk="1" hangingPunct="1"/>
            <a:endParaRPr lang="sv-SE" baseline="0" dirty="0" smtClean="0"/>
          </a:p>
          <a:p>
            <a:pPr defTabSz="871515" eaLnBrk="1" hangingPunct="1">
              <a:defRPr/>
            </a:pPr>
            <a:r>
              <a:rPr lang="sv-SE" b="1" baseline="0" dirty="0" smtClean="0"/>
              <a:t>Scrum Master</a:t>
            </a:r>
            <a:r>
              <a:rPr lang="sv-SE" baseline="0" dirty="0" smtClean="0"/>
              <a:t> who is repsonsible for the scrum process and eanbles the team to focus on their work by removing impediments</a:t>
            </a:r>
          </a:p>
          <a:p>
            <a:pPr defTabSz="871515" eaLnBrk="1" hangingPunct="1">
              <a:spcBef>
                <a:spcPct val="0"/>
              </a:spcBef>
              <a:defRPr/>
            </a:pPr>
            <a:r>
              <a:rPr lang="sv-SE" dirty="0" smtClean="0"/>
              <a:t>The Scrum Master is</a:t>
            </a:r>
            <a:r>
              <a:rPr lang="sv-SE" baseline="0" dirty="0" smtClean="0"/>
              <a:t> the agile coach for the Scrum team. </a:t>
            </a:r>
            <a:r>
              <a:rPr lang="sv-SE" dirty="0" smtClean="0"/>
              <a:t>Not a project manager: not planning,</a:t>
            </a:r>
            <a:r>
              <a:rPr lang="sv-SE" baseline="0" dirty="0" smtClean="0"/>
              <a:t> handing out tasks, collecting status information and reporting progress</a:t>
            </a:r>
            <a:endParaRPr lang="sv-SE" dirty="0" smtClean="0"/>
          </a:p>
          <a:p>
            <a:pPr defTabSz="871515" eaLnBrk="1" hangingPunct="1">
              <a:spcBef>
                <a:spcPct val="0"/>
              </a:spcBef>
              <a:defRPr/>
            </a:pPr>
            <a:r>
              <a:rPr lang="sv-SE" baseline="0" dirty="0" smtClean="0"/>
              <a:t>Even when acting as the team’s coach, the Scrum master is first and foremost a servant to the team. A servant leader asks ”What can I do today to help you and the team be more effective”.</a:t>
            </a:r>
            <a:endParaRPr lang="sv-SE" dirty="0" smtClean="0"/>
          </a:p>
        </p:txBody>
      </p:sp>
    </p:spTree>
    <p:extLst>
      <p:ext uri="{BB962C8B-B14F-4D97-AF65-F5344CB8AC3E}">
        <p14:creationId xmlns:p14="http://schemas.microsoft.com/office/powerpoint/2010/main" val="42664418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128</a:t>
            </a:fld>
            <a:endParaRPr lang="fr-FR"/>
          </a:p>
        </p:txBody>
      </p:sp>
    </p:spTree>
    <p:extLst>
      <p:ext uri="{BB962C8B-B14F-4D97-AF65-F5344CB8AC3E}">
        <p14:creationId xmlns:p14="http://schemas.microsoft.com/office/powerpoint/2010/main" val="1904409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TextEdit="1"/>
          </p:cNvSpPr>
          <p:nvPr>
            <p:ph type="sldImg"/>
          </p:nvPr>
        </p:nvSpPr>
        <p:spPr bwMode="auto">
          <a:xfrm>
            <a:off x="92075" y="747713"/>
            <a:ext cx="6626225" cy="3727450"/>
          </a:xfrm>
          <a:noFill/>
          <a:ln>
            <a:solidFill>
              <a:srgbClr val="000000"/>
            </a:solidFill>
            <a:miter lim="800000"/>
            <a:headEnd/>
            <a:tailEnd/>
          </a:ln>
        </p:spPr>
      </p:sp>
      <p:sp>
        <p:nvSpPr>
          <p:cNvPr id="153603" name="Rectangle 3"/>
          <p:cNvSpPr>
            <a:spLocks noGrp="1"/>
          </p:cNvSpPr>
          <p:nvPr>
            <p:ph type="body" idx="1"/>
          </p:nvPr>
        </p:nvSpPr>
        <p:spPr>
          <a:noFill/>
          <a:ln/>
        </p:spPr>
        <p:txBody>
          <a:bodyPr>
            <a:normAutofit lnSpcReduction="10000"/>
          </a:bodyPr>
          <a:lstStyle/>
          <a:p>
            <a:pPr algn="l" eaLnBrk="1" hangingPunct="1"/>
            <a:r>
              <a:rPr lang="sv-SE" dirty="0" smtClean="0"/>
              <a:t>Maria</a:t>
            </a:r>
          </a:p>
          <a:p>
            <a:pPr algn="l" eaLnBrk="1" hangingPunct="1"/>
            <a:r>
              <a:rPr lang="sv-SE" dirty="0" smtClean="0"/>
              <a:t>In</a:t>
            </a:r>
            <a:r>
              <a:rPr lang="sv-SE" baseline="0" dirty="0" smtClean="0"/>
              <a:t> scrum there are three roles;</a:t>
            </a:r>
          </a:p>
          <a:p>
            <a:pPr algn="l" eaLnBrk="1" hangingPunct="1"/>
            <a:r>
              <a:rPr lang="sv-SE" baseline="0" dirty="0" smtClean="0"/>
              <a:t>The </a:t>
            </a:r>
            <a:r>
              <a:rPr lang="sv-SE" b="1" baseline="0" dirty="0" smtClean="0"/>
              <a:t>scrum team</a:t>
            </a:r>
            <a:r>
              <a:rPr lang="sv-SE" baseline="0" dirty="0" smtClean="0"/>
              <a:t> who performs the actual work. The team consists of 5-9 people (research). The team is self-organizing which means that the team decide how the work is arranged and who will do it.</a:t>
            </a:r>
            <a:br>
              <a:rPr lang="sv-SE" baseline="0" dirty="0" smtClean="0"/>
            </a:br>
            <a:r>
              <a:rPr lang="sv-SE" baseline="0" dirty="0" smtClean="0"/>
              <a:t>Cross-functional with no set of predefined roles. For example consists of architects, developers, testers.</a:t>
            </a:r>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dirty="0" smtClean="0"/>
              <a:t>Work as team. </a:t>
            </a:r>
            <a:r>
              <a:rPr lang="sv-SE" sz="1200" dirty="0" smtClean="0">
                <a:solidFill>
                  <a:schemeClr val="tx2"/>
                </a:solidFill>
              </a:rPr>
              <a:t>Succeed and fails as one.</a:t>
            </a:r>
            <a:endParaRPr lang="sv-SE" baseline="0" dirty="0" smtClean="0"/>
          </a:p>
          <a:p>
            <a:pPr algn="l" eaLnBrk="1" hangingPunct="1"/>
            <a:endParaRPr lang="sv-SE" baseline="0" dirty="0" smtClean="0"/>
          </a:p>
          <a:p>
            <a:pPr algn="l" eaLnBrk="1" hangingPunct="1"/>
            <a:r>
              <a:rPr lang="sv-SE" baseline="0" dirty="0" smtClean="0"/>
              <a:t>The </a:t>
            </a:r>
            <a:r>
              <a:rPr lang="sv-SE" b="1" baseline="0" dirty="0" smtClean="0"/>
              <a:t>Product Owner</a:t>
            </a:r>
            <a:r>
              <a:rPr lang="sv-SE" b="0" baseline="0" dirty="0" smtClean="0"/>
              <a:t> represents the customer and ensures that the team works with the right things from a business perspective. The PO adminsters the product </a:t>
            </a:r>
            <a:r>
              <a:rPr lang="sv-SE" b="0" baseline="0" dirty="0" err="1" smtClean="0"/>
              <a:t>backlog</a:t>
            </a:r>
            <a:r>
              <a:rPr lang="sv-SE" b="0" baseline="0" dirty="0" smtClean="0"/>
              <a:t>. </a:t>
            </a:r>
          </a:p>
          <a:p>
            <a:pPr algn="l" eaLnBrk="1" hangingPunct="1"/>
            <a:r>
              <a:rPr lang="sv-SE" b="0" baseline="0" dirty="0" smtClean="0"/>
              <a:t>ROI</a:t>
            </a:r>
          </a:p>
          <a:p>
            <a:pPr algn="l" eaLnBrk="1" hangingPunct="1"/>
            <a:endParaRPr lang="sv-SE" baseline="0" dirty="0" smtClean="0"/>
          </a:p>
          <a:p>
            <a:pPr defTabSz="871515" eaLnBrk="1" hangingPunct="1">
              <a:defRPr/>
            </a:pPr>
            <a:r>
              <a:rPr lang="sv-SE" b="1" baseline="0" dirty="0" smtClean="0"/>
              <a:t>Scrum Master</a:t>
            </a:r>
            <a:r>
              <a:rPr lang="sv-SE" baseline="0" dirty="0" smtClean="0"/>
              <a:t> who is repsonsible for the scrum process and eanbles the team to focus on their work by removing impediments</a:t>
            </a:r>
          </a:p>
          <a:p>
            <a:pPr defTabSz="871515" eaLnBrk="1" hangingPunct="1">
              <a:spcBef>
                <a:spcPct val="0"/>
              </a:spcBef>
              <a:defRPr/>
            </a:pPr>
            <a:r>
              <a:rPr lang="sv-SE" dirty="0" smtClean="0"/>
              <a:t>The Scrum Master is</a:t>
            </a:r>
            <a:r>
              <a:rPr lang="sv-SE" baseline="0" dirty="0" smtClean="0"/>
              <a:t> the agile coach for the Scrum team. </a:t>
            </a:r>
            <a:r>
              <a:rPr lang="sv-SE" dirty="0" smtClean="0"/>
              <a:t>Not a project manager: not planning,</a:t>
            </a:r>
            <a:r>
              <a:rPr lang="sv-SE" baseline="0" dirty="0" smtClean="0"/>
              <a:t> handing out tasks, collecting status information and reporting progress</a:t>
            </a:r>
            <a:endParaRPr lang="sv-SE" dirty="0" smtClean="0"/>
          </a:p>
          <a:p>
            <a:pPr defTabSz="871515" eaLnBrk="1" hangingPunct="1">
              <a:spcBef>
                <a:spcPct val="0"/>
              </a:spcBef>
              <a:defRPr/>
            </a:pPr>
            <a:r>
              <a:rPr lang="sv-SE" baseline="0" dirty="0" smtClean="0"/>
              <a:t>Even when acting as the team’s coach, the Scrum master is first and foremost a servant to the team. A servant leader asks ”What can I do today to help you and the team be more effective”.</a:t>
            </a:r>
            <a:endParaRPr lang="sv-SE" dirty="0" smtClean="0"/>
          </a:p>
        </p:txBody>
      </p:sp>
    </p:spTree>
    <p:extLst>
      <p:ext uri="{BB962C8B-B14F-4D97-AF65-F5344CB8AC3E}">
        <p14:creationId xmlns:p14="http://schemas.microsoft.com/office/powerpoint/2010/main" val="1208873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133</a:t>
            </a:fld>
            <a:endParaRPr lang="fr-FR"/>
          </a:p>
        </p:txBody>
      </p:sp>
    </p:spTree>
    <p:extLst>
      <p:ext uri="{BB962C8B-B14F-4D97-AF65-F5344CB8AC3E}">
        <p14:creationId xmlns:p14="http://schemas.microsoft.com/office/powerpoint/2010/main" val="1354698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134</a:t>
            </a:fld>
            <a:endParaRPr lang="en-US"/>
          </a:p>
        </p:txBody>
      </p:sp>
    </p:spTree>
    <p:extLst>
      <p:ext uri="{BB962C8B-B14F-4D97-AF65-F5344CB8AC3E}">
        <p14:creationId xmlns:p14="http://schemas.microsoft.com/office/powerpoint/2010/main" val="18636058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139</a:t>
            </a:fld>
            <a:endParaRPr lang="fr-FR"/>
          </a:p>
        </p:txBody>
      </p:sp>
    </p:spTree>
    <p:extLst>
      <p:ext uri="{BB962C8B-B14F-4D97-AF65-F5344CB8AC3E}">
        <p14:creationId xmlns:p14="http://schemas.microsoft.com/office/powerpoint/2010/main" val="623425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141</a:t>
            </a:fld>
            <a:endParaRPr lang="fr-FR"/>
          </a:p>
        </p:txBody>
      </p:sp>
    </p:spTree>
    <p:extLst>
      <p:ext uri="{BB962C8B-B14F-4D97-AF65-F5344CB8AC3E}">
        <p14:creationId xmlns:p14="http://schemas.microsoft.com/office/powerpoint/2010/main" val="31483558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Stakeholder</a:t>
            </a:r>
            <a:r>
              <a:rPr lang="sv-SE" baseline="0" dirty="0" smtClean="0"/>
              <a:t> = Parties prenantes</a:t>
            </a:r>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142</a:t>
            </a:fld>
            <a:endParaRPr lang="en-US"/>
          </a:p>
        </p:txBody>
      </p:sp>
    </p:spTree>
    <p:extLst>
      <p:ext uri="{BB962C8B-B14F-4D97-AF65-F5344CB8AC3E}">
        <p14:creationId xmlns:p14="http://schemas.microsoft.com/office/powerpoint/2010/main" val="2669531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143</a:t>
            </a:fld>
            <a:endParaRPr lang="fr-FR"/>
          </a:p>
        </p:txBody>
      </p:sp>
    </p:spTree>
    <p:extLst>
      <p:ext uri="{BB962C8B-B14F-4D97-AF65-F5344CB8AC3E}">
        <p14:creationId xmlns:p14="http://schemas.microsoft.com/office/powerpoint/2010/main" val="30706155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Owner</a:t>
            </a:r>
            <a:r>
              <a:rPr lang="sv-SE" baseline="0" dirty="0" smtClean="0"/>
              <a:t> = Propriétaire</a:t>
            </a:r>
          </a:p>
          <a:p>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145</a:t>
            </a:fld>
            <a:endParaRPr lang="en-US"/>
          </a:p>
        </p:txBody>
      </p:sp>
    </p:spTree>
    <p:extLst>
      <p:ext uri="{BB962C8B-B14F-4D97-AF65-F5344CB8AC3E}">
        <p14:creationId xmlns:p14="http://schemas.microsoft.com/office/powerpoint/2010/main" val="192542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Illusion d’absence d’erreur</a:t>
            </a:r>
          </a:p>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23</a:t>
            </a:fld>
            <a:endParaRPr lang="fr-FR"/>
          </a:p>
        </p:txBody>
      </p:sp>
    </p:spTree>
    <p:extLst>
      <p:ext uri="{BB962C8B-B14F-4D97-AF65-F5344CB8AC3E}">
        <p14:creationId xmlns:p14="http://schemas.microsoft.com/office/powerpoint/2010/main" val="117404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dirty="0" smtClean="0"/>
              <a:t>Maria</a:t>
            </a:r>
          </a:p>
          <a:p>
            <a:r>
              <a:rPr lang="sv-SE" dirty="0" smtClean="0"/>
              <a:t>The PO brings the product backlog to the sprint planning meeting, discuss</a:t>
            </a:r>
            <a:r>
              <a:rPr lang="sv-SE" baseline="0" dirty="0" smtClean="0"/>
              <a:t> and decide what to do in the sprint, and then the team discusses HOW</a:t>
            </a:r>
            <a:endParaRPr lang="sv-SE" dirty="0" smtClean="0"/>
          </a:p>
          <a:p>
            <a:r>
              <a:rPr lang="sv-SE" dirty="0" smtClean="0"/>
              <a:t>The</a:t>
            </a:r>
            <a:r>
              <a:rPr lang="sv-SE" baseline="0" dirty="0" smtClean="0"/>
              <a:t> development team estimates the work.</a:t>
            </a:r>
          </a:p>
          <a:p>
            <a:r>
              <a:rPr lang="sv-SE" dirty="0" smtClean="0"/>
              <a:t>Based on the team’s estimates and previous sprint velocities (work done) the team</a:t>
            </a:r>
            <a:r>
              <a:rPr lang="sv-SE" baseline="0" dirty="0" smtClean="0"/>
              <a:t> committs to some of the work on the </a:t>
            </a:r>
            <a:r>
              <a:rPr lang="sv-SE" baseline="0" dirty="0" err="1" smtClean="0"/>
              <a:t>backlog</a:t>
            </a:r>
            <a:r>
              <a:rPr lang="sv-SE" baseline="0" dirty="0" smtClean="0"/>
              <a:t>.</a:t>
            </a:r>
          </a:p>
          <a:p>
            <a:endParaRPr lang="sv-SE" dirty="0" smtClean="0"/>
          </a:p>
          <a:p>
            <a:r>
              <a:rPr lang="sv-SE" dirty="0" smtClean="0"/>
              <a:t>There are to be NO</a:t>
            </a:r>
            <a:r>
              <a:rPr lang="sv-SE" baseline="0" dirty="0" smtClean="0"/>
              <a:t> changes to the sprint backlog during the sprint</a:t>
            </a:r>
            <a:endParaRPr lang="sv-SE" dirty="0" smtClean="0"/>
          </a:p>
          <a:p>
            <a:r>
              <a:rPr lang="sv-SE" baseline="0" dirty="0" smtClean="0"/>
              <a:t>Planeringen resulterar i ett…. COMMITMENT</a:t>
            </a:r>
          </a:p>
          <a:p>
            <a:endParaRPr lang="sv-SE" dirty="0"/>
          </a:p>
        </p:txBody>
      </p:sp>
    </p:spTree>
    <p:extLst>
      <p:ext uri="{BB962C8B-B14F-4D97-AF65-F5344CB8AC3E}">
        <p14:creationId xmlns:p14="http://schemas.microsoft.com/office/powerpoint/2010/main" val="272287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dirty="0" smtClean="0"/>
              <a:t>Maria</a:t>
            </a:r>
          </a:p>
          <a:p>
            <a:r>
              <a:rPr lang="sv-SE" dirty="0" smtClean="0"/>
              <a:t>The PO brings the product backlog to the sprint planning meeting, discuss</a:t>
            </a:r>
            <a:r>
              <a:rPr lang="sv-SE" baseline="0" dirty="0" smtClean="0"/>
              <a:t> and decide what to do in the sprint, and then the team discusses HOW</a:t>
            </a:r>
            <a:endParaRPr lang="sv-SE" dirty="0" smtClean="0"/>
          </a:p>
          <a:p>
            <a:r>
              <a:rPr lang="sv-SE" dirty="0" smtClean="0"/>
              <a:t>The</a:t>
            </a:r>
            <a:r>
              <a:rPr lang="sv-SE" baseline="0" dirty="0" smtClean="0"/>
              <a:t> development team estimates the work.</a:t>
            </a:r>
          </a:p>
          <a:p>
            <a:r>
              <a:rPr lang="sv-SE" dirty="0" smtClean="0"/>
              <a:t>Based on the team’s estimates and previous sprint velocities (work done) the team</a:t>
            </a:r>
            <a:r>
              <a:rPr lang="sv-SE" baseline="0" dirty="0" smtClean="0"/>
              <a:t> committs to some of the work on the </a:t>
            </a:r>
            <a:r>
              <a:rPr lang="sv-SE" baseline="0" dirty="0" err="1" smtClean="0"/>
              <a:t>backlog</a:t>
            </a:r>
            <a:r>
              <a:rPr lang="sv-SE" baseline="0" dirty="0" smtClean="0"/>
              <a:t>.</a:t>
            </a:r>
          </a:p>
          <a:p>
            <a:endParaRPr lang="sv-SE" dirty="0" smtClean="0"/>
          </a:p>
          <a:p>
            <a:r>
              <a:rPr lang="sv-SE" dirty="0" smtClean="0"/>
              <a:t>There are to be NO</a:t>
            </a:r>
            <a:r>
              <a:rPr lang="sv-SE" baseline="0" dirty="0" smtClean="0"/>
              <a:t> changes to the sprint backlog during the sprint</a:t>
            </a:r>
            <a:endParaRPr lang="sv-SE" dirty="0" smtClean="0"/>
          </a:p>
          <a:p>
            <a:r>
              <a:rPr lang="sv-SE" baseline="0" dirty="0" smtClean="0"/>
              <a:t>Planeringen resulterar i ett…. COMMITMENT</a:t>
            </a:r>
          </a:p>
          <a:p>
            <a:endParaRPr lang="sv-SE" dirty="0"/>
          </a:p>
        </p:txBody>
      </p:sp>
    </p:spTree>
    <p:extLst>
      <p:ext uri="{BB962C8B-B14F-4D97-AF65-F5344CB8AC3E}">
        <p14:creationId xmlns:p14="http://schemas.microsoft.com/office/powerpoint/2010/main" val="13203802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a:defRPr/>
            </a:pPr>
            <a:fld id="{511D0185-AB7F-4163-BFB6-5706D3823F55}" type="slidenum">
              <a:rPr lang="sv-SE" sz="1200" b="0" smtClean="0">
                <a:latin typeface="Times" pitchFamily="18" charset="0"/>
              </a:rPr>
              <a:pPr>
                <a:defRPr/>
              </a:pPr>
              <a:t>148</a:t>
            </a:fld>
            <a:endParaRPr lang="sv-SE" sz="1200" b="0" smtClean="0">
              <a:latin typeface="Times" pitchFamily="18" charset="0"/>
            </a:endParaRPr>
          </a:p>
        </p:txBody>
      </p:sp>
      <p:sp>
        <p:nvSpPr>
          <p:cNvPr id="194563" name="Rectangle 2"/>
          <p:cNvSpPr>
            <a:spLocks noGrp="1" noRot="1" noChangeAspect="1" noChangeArrowheads="1" noTextEdit="1"/>
          </p:cNvSpPr>
          <p:nvPr>
            <p:ph type="sldImg"/>
          </p:nvPr>
        </p:nvSpPr>
        <p:spPr>
          <a:xfrm>
            <a:off x="92075" y="747713"/>
            <a:ext cx="6626225" cy="372745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pPr eaLnBrk="1" hangingPunct="1"/>
            <a:r>
              <a:rPr lang="en-US" b="1" dirty="0" smtClean="0"/>
              <a:t>Independent</a:t>
            </a:r>
            <a:r>
              <a:rPr lang="en-US" dirty="0" smtClean="0"/>
              <a:t> - One user story should be independent of another (as much as possible). Dependencies between stories make planning, prioritization, and estimation much more difficult. Often enough, dependencies can be reduced by either combining stories into one or by splitting the stories differently. </a:t>
            </a:r>
          </a:p>
          <a:p>
            <a:pPr eaLnBrk="1" hangingPunct="1"/>
            <a:r>
              <a:rPr lang="en-US" b="1" dirty="0" smtClean="0"/>
              <a:t>Negotiable</a:t>
            </a:r>
            <a:r>
              <a:rPr lang="en-US" dirty="0" smtClean="0"/>
              <a:t> - A user story is negotiable. The "Card" of the story is just a short description of the story which do not include details. The details are worked out during the "Conversation" phase. A "Card" with too much detail on it actually limits conversation with the customer. </a:t>
            </a:r>
          </a:p>
          <a:p>
            <a:pPr eaLnBrk="1" hangingPunct="1"/>
            <a:r>
              <a:rPr lang="en-US" b="1" dirty="0" smtClean="0"/>
              <a:t>Valuable</a:t>
            </a:r>
            <a:r>
              <a:rPr lang="en-US" dirty="0" smtClean="0"/>
              <a:t> - Each story has to be of value to the customer (either the user or the purchaser). One very good way of making stories valuable is to get the customer to write them. Once a customer realizes that a user story is not a contract and is negotiable, they will be much more comfortable writing stories. </a:t>
            </a:r>
          </a:p>
          <a:p>
            <a:pPr eaLnBrk="1" hangingPunct="1"/>
            <a:r>
              <a:rPr lang="en-US" b="1" dirty="0" smtClean="0"/>
              <a:t>Estimable</a:t>
            </a:r>
            <a:r>
              <a:rPr lang="en-US" dirty="0" smtClean="0"/>
              <a:t> - The developers need to be able to estimate (at a ballpark even) a user story to allow prioritization and planning of the story. Problems that can keep developers from estimating a story are: lack of domain knowledge (in which case there is a need for more Negotiation/Conversation); or if the story is too big (in which case the story needs to be broken down into smaller stories). </a:t>
            </a:r>
          </a:p>
          <a:p>
            <a:pPr eaLnBrk="1" hangingPunct="1"/>
            <a:r>
              <a:rPr lang="en-US" b="1" dirty="0" smtClean="0"/>
              <a:t>Small</a:t>
            </a:r>
            <a:r>
              <a:rPr lang="en-US" dirty="0" smtClean="0"/>
              <a:t> - A good story should be small in effort, typically representing no more, than 2-3 person weeks of effort. A story which is more than that in effort can have more errors associated with scoping and estimation. </a:t>
            </a:r>
          </a:p>
          <a:p>
            <a:pPr eaLnBrk="1" hangingPunct="1"/>
            <a:r>
              <a:rPr lang="en-US" b="1" dirty="0" smtClean="0"/>
              <a:t>Testable</a:t>
            </a:r>
            <a:r>
              <a:rPr lang="en-US" dirty="0" smtClean="0"/>
              <a:t> - A story needs to be testable for the "Confirmation" to take place. Remember, we do not develop what we cannot test. If you can't test it then you will never know when you are done. An example of non-testable story: "software should be easy to use</a:t>
            </a:r>
          </a:p>
          <a:p>
            <a:pPr eaLnBrk="1" hangingPunct="1"/>
            <a:endParaRPr lang="sv-SE" dirty="0" smtClean="0"/>
          </a:p>
          <a:p>
            <a:pPr eaLnBrk="1" hangingPunct="1"/>
            <a:r>
              <a:rPr lang="sv-SE" b="1" dirty="0" smtClean="0"/>
              <a:t>Drawback of large Requirements Specifications</a:t>
            </a:r>
          </a:p>
          <a:p>
            <a:pPr eaLnBrk="1" hangingPunct="1">
              <a:buFontTx/>
              <a:buChar char="-"/>
            </a:pPr>
            <a:r>
              <a:rPr lang="sv-SE" dirty="0" smtClean="0"/>
              <a:t>Tangled together so it’s hard to separate out and prioritize.</a:t>
            </a:r>
          </a:p>
          <a:p>
            <a:pPr eaLnBrk="1" hangingPunct="1">
              <a:buFontTx/>
              <a:buChar char="-"/>
            </a:pPr>
            <a:r>
              <a:rPr lang="sv-SE" dirty="0" smtClean="0"/>
              <a:t>Difficult to follow up progress against a document</a:t>
            </a:r>
          </a:p>
          <a:p>
            <a:pPr eaLnBrk="1" hangingPunct="1">
              <a:buFontTx/>
              <a:buChar char="-"/>
            </a:pPr>
            <a:r>
              <a:rPr lang="sv-SE" dirty="0" smtClean="0"/>
              <a:t>May contain both important high level features as well as nice to haves all mixed up</a:t>
            </a:r>
          </a:p>
          <a:p>
            <a:pPr eaLnBrk="1" hangingPunct="1">
              <a:buFontTx/>
              <a:buChar char="-"/>
            </a:pPr>
            <a:r>
              <a:rPr lang="sv-SE" dirty="0" smtClean="0"/>
              <a:t>Length and layout may severly impact estimation process</a:t>
            </a:r>
          </a:p>
          <a:p>
            <a:pPr eaLnBrk="1" hangingPunct="1">
              <a:buFontTx/>
              <a:buChar char="-"/>
            </a:pPr>
            <a:r>
              <a:rPr lang="sv-SE" dirty="0" smtClean="0"/>
              <a:t>It is a ”hand-off” causing queue/waste and risk of missinterpretations</a:t>
            </a:r>
          </a:p>
          <a:p>
            <a:pPr eaLnBrk="1" hangingPunct="1">
              <a:buFontTx/>
              <a:buChar char="-"/>
            </a:pPr>
            <a:endParaRPr lang="sv-SE" dirty="0" smtClean="0"/>
          </a:p>
          <a:p>
            <a:pPr eaLnBrk="1" hangingPunct="1"/>
            <a:r>
              <a:rPr lang="sv-SE" dirty="0" smtClean="0"/>
              <a:t>It may still be a good idea to have a specification for some parts where mode description/background/formulas/diagrams/screen-shots. Have the stories refer to the specific paragraph that explains it further.</a:t>
            </a:r>
          </a:p>
          <a:p>
            <a:pPr eaLnBrk="1" hangingPunct="1"/>
            <a:endParaRPr lang="sv-SE" dirty="0" smtClean="0"/>
          </a:p>
          <a:p>
            <a:pPr eaLnBrk="1" hangingPunct="1"/>
            <a:endParaRPr lang="en-US" dirty="0" smtClean="0"/>
          </a:p>
          <a:p>
            <a:pPr eaLnBrk="1" hangingPunct="1"/>
            <a:endParaRPr lang="sv-SE" dirty="0" smtClean="0"/>
          </a:p>
        </p:txBody>
      </p:sp>
    </p:spTree>
    <p:extLst>
      <p:ext uri="{BB962C8B-B14F-4D97-AF65-F5344CB8AC3E}">
        <p14:creationId xmlns:p14="http://schemas.microsoft.com/office/powerpoint/2010/main" val="27214199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dirty="0" smtClean="0"/>
              <a:t>The PO brings the product backlog to the sprint planning meeting, discuss</a:t>
            </a:r>
            <a:r>
              <a:rPr lang="sv-SE" baseline="0" dirty="0" smtClean="0"/>
              <a:t> and decide what to do in the sprint, and then the team discusses HOW</a:t>
            </a:r>
            <a:endParaRPr lang="sv-SE" dirty="0" smtClean="0"/>
          </a:p>
          <a:p>
            <a:r>
              <a:rPr lang="sv-SE" dirty="0" smtClean="0"/>
              <a:t>The</a:t>
            </a:r>
            <a:r>
              <a:rPr lang="sv-SE" baseline="0" dirty="0" smtClean="0"/>
              <a:t> development team estimates the work.</a:t>
            </a:r>
          </a:p>
          <a:p>
            <a:r>
              <a:rPr lang="sv-SE" dirty="0" smtClean="0"/>
              <a:t>Based on the team’s estimates and previous sprint velocities (work done) the team</a:t>
            </a:r>
            <a:r>
              <a:rPr lang="sv-SE" baseline="0" dirty="0" smtClean="0"/>
              <a:t> committs to some of the work on the </a:t>
            </a:r>
            <a:r>
              <a:rPr lang="sv-SE" baseline="0" dirty="0" err="1" smtClean="0"/>
              <a:t>backlog</a:t>
            </a:r>
            <a:r>
              <a:rPr lang="sv-SE" baseline="0" dirty="0" smtClean="0"/>
              <a:t>.</a:t>
            </a:r>
          </a:p>
          <a:p>
            <a:endParaRPr lang="sv-SE" dirty="0" smtClean="0"/>
          </a:p>
          <a:p>
            <a:r>
              <a:rPr lang="sv-SE" dirty="0" smtClean="0"/>
              <a:t>There are to be NO</a:t>
            </a:r>
            <a:r>
              <a:rPr lang="sv-SE" baseline="0" dirty="0" smtClean="0"/>
              <a:t> changes to the sprint backlog during the sprint</a:t>
            </a:r>
            <a:endParaRPr lang="sv-SE" dirty="0" smtClean="0"/>
          </a:p>
          <a:p>
            <a:r>
              <a:rPr lang="sv-SE" baseline="0" dirty="0" smtClean="0"/>
              <a:t>Planeringen resulterar i ett…. COMMITMENT</a:t>
            </a:r>
          </a:p>
          <a:p>
            <a:endParaRPr lang="sv-SE" dirty="0"/>
          </a:p>
        </p:txBody>
      </p:sp>
    </p:spTree>
    <p:extLst>
      <p:ext uri="{BB962C8B-B14F-4D97-AF65-F5344CB8AC3E}">
        <p14:creationId xmlns:p14="http://schemas.microsoft.com/office/powerpoint/2010/main" val="20645571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150</a:t>
            </a:fld>
            <a:endParaRPr lang="en-US"/>
          </a:p>
        </p:txBody>
      </p:sp>
    </p:spTree>
    <p:extLst>
      <p:ext uri="{BB962C8B-B14F-4D97-AF65-F5344CB8AC3E}">
        <p14:creationId xmlns:p14="http://schemas.microsoft.com/office/powerpoint/2010/main" val="37004998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151</a:t>
            </a:fld>
            <a:endParaRPr lang="en-US"/>
          </a:p>
        </p:txBody>
      </p:sp>
    </p:spTree>
    <p:extLst>
      <p:ext uri="{BB962C8B-B14F-4D97-AF65-F5344CB8AC3E}">
        <p14:creationId xmlns:p14="http://schemas.microsoft.com/office/powerpoint/2010/main" val="25346795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Eva</a:t>
            </a:r>
          </a:p>
          <a:p>
            <a:r>
              <a:rPr lang="sv-SE" dirty="0" smtClean="0"/>
              <a:t>Nu kan sprinten börja, det</a:t>
            </a:r>
            <a:r>
              <a:rPr lang="sv-SE" baseline="0" dirty="0" smtClean="0"/>
              <a:t> från backlogen som ska göras i denna sprint sätts på en </a:t>
            </a:r>
            <a:r>
              <a:rPr lang="sv-SE" baseline="0" dirty="0" err="1" smtClean="0"/>
              <a:t>scrumboard</a:t>
            </a:r>
            <a:endParaRPr lang="sv-SE" dirty="0" smtClean="0"/>
          </a:p>
          <a:p>
            <a:endParaRPr lang="sv-SE" dirty="0" smtClean="0"/>
          </a:p>
          <a:p>
            <a:endParaRPr lang="sv-SE" dirty="0" smtClean="0"/>
          </a:p>
          <a:p>
            <a:r>
              <a:rPr lang="sv-SE" dirty="0" err="1" smtClean="0"/>
              <a:t>Things</a:t>
            </a:r>
            <a:r>
              <a:rPr lang="sv-SE" baseline="0" dirty="0" smtClean="0"/>
              <a:t> </a:t>
            </a:r>
            <a:r>
              <a:rPr lang="sv-SE" baseline="0" dirty="0" err="1" smtClean="0"/>
              <a:t>to</a:t>
            </a:r>
            <a:r>
              <a:rPr lang="sv-SE" baseline="0" dirty="0" smtClean="0"/>
              <a:t> be </a:t>
            </a:r>
            <a:r>
              <a:rPr lang="sv-SE" baseline="0" dirty="0" err="1" smtClean="0"/>
              <a:t>done</a:t>
            </a:r>
            <a:r>
              <a:rPr lang="sv-SE" baseline="0" dirty="0" smtClean="0"/>
              <a:t> </a:t>
            </a:r>
            <a:r>
              <a:rPr lang="sv-SE" baseline="0" dirty="0" err="1" smtClean="0"/>
              <a:t>are</a:t>
            </a:r>
            <a:r>
              <a:rPr lang="sv-SE" baseline="0" dirty="0" smtClean="0"/>
              <a:t> </a:t>
            </a:r>
            <a:r>
              <a:rPr lang="sv-SE" baseline="0" dirty="0" err="1" smtClean="0"/>
              <a:t>to</a:t>
            </a:r>
            <a:r>
              <a:rPr lang="sv-SE" baseline="0" dirty="0" smtClean="0"/>
              <a:t> the </a:t>
            </a:r>
            <a:r>
              <a:rPr lang="sv-SE" baseline="0" dirty="0" err="1" smtClean="0"/>
              <a:t>left</a:t>
            </a:r>
            <a:r>
              <a:rPr lang="sv-SE" baseline="0" dirty="0" smtClean="0"/>
              <a:t>, </a:t>
            </a:r>
            <a:r>
              <a:rPr lang="sv-SE" baseline="0" dirty="0" err="1" smtClean="0"/>
              <a:t>that</a:t>
            </a:r>
            <a:r>
              <a:rPr lang="sv-SE" baseline="0" dirty="0" smtClean="0"/>
              <a:t> is </a:t>
            </a:r>
            <a:r>
              <a:rPr lang="sv-SE" baseline="0" dirty="0" err="1" smtClean="0"/>
              <a:t>where</a:t>
            </a:r>
            <a:r>
              <a:rPr lang="sv-SE" baseline="0" dirty="0" smtClean="0"/>
              <a:t> </a:t>
            </a:r>
            <a:r>
              <a:rPr lang="sv-SE" baseline="0" dirty="0" err="1" smtClean="0"/>
              <a:t>everything</a:t>
            </a:r>
            <a:r>
              <a:rPr lang="sv-SE" baseline="0" dirty="0" smtClean="0"/>
              <a:t> is at </a:t>
            </a:r>
            <a:r>
              <a:rPr lang="sv-SE" baseline="0" dirty="0" err="1" smtClean="0"/>
              <a:t>tha</a:t>
            </a:r>
            <a:r>
              <a:rPr lang="sv-SE" baseline="0" dirty="0" smtClean="0"/>
              <a:t> sprint start</a:t>
            </a:r>
          </a:p>
          <a:p>
            <a:endParaRPr lang="sv-SE" baseline="0" dirty="0" smtClean="0"/>
          </a:p>
          <a:p>
            <a:r>
              <a:rPr lang="sv-SE" baseline="0" dirty="0" smtClean="0"/>
              <a:t>Gives the team </a:t>
            </a:r>
            <a:r>
              <a:rPr lang="sv-SE" baseline="0" dirty="0" err="1" smtClean="0"/>
              <a:t>members</a:t>
            </a:r>
            <a:r>
              <a:rPr lang="sv-SE" baseline="0" dirty="0" smtClean="0"/>
              <a:t> and </a:t>
            </a:r>
            <a:r>
              <a:rPr lang="sv-SE" baseline="0" dirty="0" err="1" smtClean="0"/>
              <a:t>everyone</a:t>
            </a:r>
            <a:r>
              <a:rPr lang="sv-SE" baseline="0" dirty="0" smtClean="0"/>
              <a:t> </a:t>
            </a:r>
            <a:r>
              <a:rPr lang="sv-SE" baseline="0" dirty="0" err="1" smtClean="0"/>
              <a:t>outside</a:t>
            </a:r>
            <a:r>
              <a:rPr lang="sv-SE" baseline="0" dirty="0" smtClean="0"/>
              <a:t> the team a </a:t>
            </a:r>
            <a:r>
              <a:rPr lang="sv-SE" baseline="0" dirty="0" err="1" smtClean="0"/>
              <a:t>veiw</a:t>
            </a:r>
            <a:r>
              <a:rPr lang="sv-SE" baseline="0" dirty="0" smtClean="0"/>
              <a:t> </a:t>
            </a:r>
            <a:r>
              <a:rPr lang="sv-SE" baseline="0" dirty="0" err="1" smtClean="0"/>
              <a:t>of</a:t>
            </a:r>
            <a:r>
              <a:rPr lang="sv-SE" baseline="0" dirty="0" smtClean="0"/>
              <a:t> the </a:t>
            </a:r>
            <a:r>
              <a:rPr lang="sv-SE" baseline="0" dirty="0" err="1" smtClean="0"/>
              <a:t>current</a:t>
            </a:r>
            <a:r>
              <a:rPr lang="sv-SE" baseline="0" dirty="0" smtClean="0"/>
              <a:t> status</a:t>
            </a:r>
            <a:endParaRPr lang="sv-SE"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152</a:t>
            </a:fld>
            <a:endParaRPr lang="en-US"/>
          </a:p>
        </p:txBody>
      </p:sp>
    </p:spTree>
    <p:extLst>
      <p:ext uri="{BB962C8B-B14F-4D97-AF65-F5344CB8AC3E}">
        <p14:creationId xmlns:p14="http://schemas.microsoft.com/office/powerpoint/2010/main" val="19467454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pPr defTabSz="844077" eaLnBrk="1" hangingPunct="1">
              <a:spcBef>
                <a:spcPct val="0"/>
              </a:spcBef>
              <a:defRPr/>
            </a:pPr>
            <a:r>
              <a:rPr lang="sv-SE" dirty="0" smtClean="0"/>
              <a:t>Eva</a:t>
            </a:r>
          </a:p>
          <a:p>
            <a:pPr defTabSz="844077" eaLnBrk="1" hangingPunct="1">
              <a:spcBef>
                <a:spcPct val="0"/>
              </a:spcBef>
              <a:defRPr/>
            </a:pPr>
            <a:r>
              <a:rPr lang="sv-SE" dirty="0" smtClean="0"/>
              <a:t>By the </a:t>
            </a:r>
            <a:r>
              <a:rPr lang="sv-SE" dirty="0" err="1" smtClean="0"/>
              <a:t>scruboard</a:t>
            </a:r>
            <a:r>
              <a:rPr lang="sv-SE" dirty="0" smtClean="0"/>
              <a:t> the team </a:t>
            </a:r>
            <a:r>
              <a:rPr lang="sv-SE" dirty="0" err="1" smtClean="0"/>
              <a:t>meets</a:t>
            </a:r>
            <a:r>
              <a:rPr lang="sv-SE" dirty="0" smtClean="0"/>
              <a:t> </a:t>
            </a:r>
            <a:r>
              <a:rPr lang="sv-SE" dirty="0" err="1" smtClean="0"/>
              <a:t>daily</a:t>
            </a:r>
            <a:r>
              <a:rPr lang="sv-SE" dirty="0" smtClean="0"/>
              <a:t> for</a:t>
            </a:r>
            <a:r>
              <a:rPr lang="sv-SE" baseline="0" dirty="0" smtClean="0"/>
              <a:t> the </a:t>
            </a:r>
            <a:r>
              <a:rPr lang="sv-SE" baseline="0" dirty="0" err="1" smtClean="0"/>
              <a:t>daily</a:t>
            </a:r>
            <a:r>
              <a:rPr lang="sv-SE" baseline="0" dirty="0" smtClean="0"/>
              <a:t> </a:t>
            </a:r>
            <a:r>
              <a:rPr lang="sv-SE" baseline="0" dirty="0" err="1" smtClean="0"/>
              <a:t>scrummeeting</a:t>
            </a:r>
            <a:r>
              <a:rPr lang="sv-SE" baseline="0" dirty="0" smtClean="0"/>
              <a:t>  </a:t>
            </a:r>
            <a:r>
              <a:rPr lang="sv-SE" dirty="0" err="1" smtClean="0"/>
              <a:t>held</a:t>
            </a:r>
            <a:r>
              <a:rPr lang="sv-SE" dirty="0" smtClean="0"/>
              <a:t> the same </a:t>
            </a:r>
            <a:r>
              <a:rPr lang="sv-SE" dirty="0" err="1" smtClean="0"/>
              <a:t>time</a:t>
            </a:r>
            <a:r>
              <a:rPr lang="sv-SE" dirty="0" smtClean="0"/>
              <a:t> </a:t>
            </a:r>
            <a:r>
              <a:rPr lang="sv-SE" dirty="0" err="1" smtClean="0"/>
              <a:t>each</a:t>
            </a:r>
            <a:r>
              <a:rPr lang="sv-SE" dirty="0" smtClean="0"/>
              <a:t> </a:t>
            </a:r>
            <a:r>
              <a:rPr lang="sv-SE" dirty="0" err="1" smtClean="0"/>
              <a:t>day</a:t>
            </a:r>
            <a:endParaRPr lang="sv-SE" dirty="0" smtClean="0"/>
          </a:p>
          <a:p>
            <a:pPr defTabSz="844077" eaLnBrk="1" hangingPunct="1">
              <a:spcBef>
                <a:spcPct val="0"/>
              </a:spcBef>
              <a:defRPr/>
            </a:pPr>
            <a:endParaRPr lang="sv-SE" dirty="0" smtClean="0"/>
          </a:p>
          <a:p>
            <a:pPr defTabSz="844077" eaLnBrk="1" hangingPunct="1">
              <a:spcBef>
                <a:spcPct val="0"/>
              </a:spcBef>
              <a:defRPr/>
            </a:pPr>
            <a:r>
              <a:rPr lang="sv-SE" dirty="0" err="1" smtClean="0"/>
              <a:t>Every</a:t>
            </a:r>
            <a:r>
              <a:rPr lang="sv-SE" dirty="0" smtClean="0"/>
              <a:t> team </a:t>
            </a:r>
            <a:r>
              <a:rPr lang="sv-SE" dirty="0" err="1" smtClean="0"/>
              <a:t>member</a:t>
            </a:r>
            <a:r>
              <a:rPr lang="sv-SE" dirty="0" smtClean="0"/>
              <a:t> </a:t>
            </a:r>
            <a:r>
              <a:rPr lang="sv-SE" dirty="0" err="1" smtClean="0"/>
              <a:t>answers</a:t>
            </a:r>
            <a:r>
              <a:rPr lang="sv-SE" dirty="0" smtClean="0"/>
              <a:t> </a:t>
            </a:r>
            <a:r>
              <a:rPr lang="sv-SE" dirty="0" err="1" smtClean="0"/>
              <a:t>these</a:t>
            </a:r>
            <a:r>
              <a:rPr lang="sv-SE" dirty="0" smtClean="0"/>
              <a:t> </a:t>
            </a:r>
            <a:r>
              <a:rPr lang="sv-SE" dirty="0" err="1" smtClean="0"/>
              <a:t>three</a:t>
            </a:r>
            <a:r>
              <a:rPr lang="sv-SE" dirty="0" smtClean="0"/>
              <a:t> </a:t>
            </a:r>
            <a:r>
              <a:rPr lang="sv-SE" dirty="0" err="1" smtClean="0"/>
              <a:t>questions</a:t>
            </a:r>
            <a:endParaRPr lang="sv-SE" dirty="0" smtClean="0"/>
          </a:p>
          <a:p>
            <a:pPr defTabSz="844077" eaLnBrk="1" hangingPunct="1">
              <a:spcBef>
                <a:spcPct val="0"/>
              </a:spcBef>
              <a:defRPr/>
            </a:pPr>
            <a:endParaRPr lang="sv-SE" dirty="0" smtClean="0"/>
          </a:p>
          <a:p>
            <a:pPr defTabSz="844077" eaLnBrk="1" hangingPunct="1">
              <a:spcBef>
                <a:spcPct val="0"/>
              </a:spcBef>
              <a:defRPr/>
            </a:pPr>
            <a:r>
              <a:rPr lang="sv-SE" dirty="0" err="1" smtClean="0"/>
              <a:t>What</a:t>
            </a:r>
            <a:r>
              <a:rPr lang="sv-SE" dirty="0" smtClean="0"/>
              <a:t> </a:t>
            </a:r>
            <a:r>
              <a:rPr lang="sv-SE" dirty="0" err="1" smtClean="0"/>
              <a:t>are</a:t>
            </a:r>
            <a:r>
              <a:rPr lang="sv-SE" baseline="0" dirty="0" smtClean="0"/>
              <a:t> the </a:t>
            </a:r>
            <a:r>
              <a:rPr lang="sv-SE" baseline="0" dirty="0" err="1" smtClean="0"/>
              <a:t>benifits</a:t>
            </a:r>
            <a:r>
              <a:rPr lang="sv-SE" baseline="0" dirty="0" smtClean="0"/>
              <a:t>:</a:t>
            </a:r>
          </a:p>
          <a:p>
            <a:pPr defTabSz="844077" eaLnBrk="1" hangingPunct="1">
              <a:spcBef>
                <a:spcPct val="0"/>
              </a:spcBef>
              <a:defRPr/>
            </a:pPr>
            <a:r>
              <a:rPr lang="sv-SE" baseline="0" dirty="0" smtClean="0"/>
              <a:t>	</a:t>
            </a:r>
            <a:r>
              <a:rPr lang="sv-SE" baseline="0" dirty="0" err="1" smtClean="0"/>
              <a:t>Knows</a:t>
            </a:r>
            <a:r>
              <a:rPr lang="sv-SE" baseline="0" dirty="0" smtClean="0"/>
              <a:t> </a:t>
            </a:r>
            <a:r>
              <a:rPr lang="sv-SE" baseline="0" dirty="0" err="1" smtClean="0"/>
              <a:t>what</a:t>
            </a:r>
            <a:r>
              <a:rPr lang="sv-SE" baseline="0" dirty="0" smtClean="0"/>
              <a:t> </a:t>
            </a:r>
            <a:r>
              <a:rPr lang="sv-SE" baseline="0" dirty="0" err="1" smtClean="0"/>
              <a:t>evereryone</a:t>
            </a:r>
            <a:r>
              <a:rPr lang="sv-SE" baseline="0" dirty="0" smtClean="0"/>
              <a:t> is </a:t>
            </a:r>
            <a:r>
              <a:rPr lang="sv-SE" baseline="0" dirty="0" err="1" smtClean="0"/>
              <a:t>doing</a:t>
            </a:r>
            <a:endParaRPr lang="sv-SE" baseline="0" dirty="0" smtClean="0"/>
          </a:p>
          <a:p>
            <a:pPr defTabSz="844077" eaLnBrk="1" hangingPunct="1">
              <a:spcBef>
                <a:spcPct val="0"/>
              </a:spcBef>
              <a:defRPr/>
            </a:pPr>
            <a:r>
              <a:rPr lang="sv-SE" dirty="0" smtClean="0"/>
              <a:t>	get </a:t>
            </a:r>
            <a:r>
              <a:rPr lang="sv-SE" dirty="0" err="1" smtClean="0"/>
              <a:t>help</a:t>
            </a:r>
            <a:r>
              <a:rPr lang="sv-SE" dirty="0" smtClean="0"/>
              <a:t> </a:t>
            </a:r>
            <a:r>
              <a:rPr lang="sv-SE" dirty="0" err="1" smtClean="0"/>
              <a:t>immediately</a:t>
            </a:r>
            <a:r>
              <a:rPr lang="sv-SE" dirty="0" smtClean="0"/>
              <a:t> (</a:t>
            </a:r>
            <a:r>
              <a:rPr lang="sv-SE" dirty="0" err="1" smtClean="0"/>
              <a:t>shared</a:t>
            </a:r>
            <a:r>
              <a:rPr lang="sv-SE" baseline="0" dirty="0" smtClean="0"/>
              <a:t> </a:t>
            </a:r>
            <a:r>
              <a:rPr lang="sv-SE" baseline="0" dirty="0" err="1" smtClean="0"/>
              <a:t>responsability</a:t>
            </a:r>
            <a:r>
              <a:rPr lang="sv-SE" baseline="0" dirty="0" smtClean="0"/>
              <a:t>, </a:t>
            </a:r>
            <a:r>
              <a:rPr lang="sv-SE" baseline="0" dirty="0" err="1" smtClean="0"/>
              <a:t>perhaps</a:t>
            </a:r>
            <a:r>
              <a:rPr lang="sv-SE" baseline="0" dirty="0" smtClean="0"/>
              <a:t> </a:t>
            </a:r>
            <a:r>
              <a:rPr lang="sv-SE" baseline="0" dirty="0" err="1" smtClean="0"/>
              <a:t>someone</a:t>
            </a:r>
            <a:r>
              <a:rPr lang="sv-SE" baseline="0" dirty="0" smtClean="0"/>
              <a:t> in the team </a:t>
            </a:r>
            <a:r>
              <a:rPr lang="sv-SE" baseline="0" dirty="0" err="1" smtClean="0"/>
              <a:t>can</a:t>
            </a:r>
            <a:r>
              <a:rPr lang="sv-SE" baseline="0" dirty="0" smtClean="0"/>
              <a:t> </a:t>
            </a:r>
            <a:r>
              <a:rPr lang="sv-SE" baseline="0" dirty="0" err="1" smtClean="0"/>
              <a:t>help</a:t>
            </a:r>
            <a:r>
              <a:rPr lang="sv-SE" baseline="0" dirty="0" smtClean="0"/>
              <a:t>)</a:t>
            </a:r>
            <a:endParaRPr lang="sv-SE" dirty="0" smtClean="0"/>
          </a:p>
          <a:p>
            <a:pPr defTabSz="844077" eaLnBrk="1" hangingPunct="1">
              <a:spcBef>
                <a:spcPct val="0"/>
              </a:spcBef>
              <a:defRPr/>
            </a:pPr>
            <a:r>
              <a:rPr lang="sv-SE" dirty="0" smtClean="0"/>
              <a:t>	not </a:t>
            </a:r>
            <a:r>
              <a:rPr lang="sv-SE" dirty="0" err="1" smtClean="0"/>
              <a:t>being</a:t>
            </a:r>
            <a:r>
              <a:rPr lang="sv-SE" dirty="0" smtClean="0"/>
              <a:t> stuck and </a:t>
            </a:r>
            <a:r>
              <a:rPr lang="sv-SE" dirty="0" err="1" smtClean="0"/>
              <a:t>unnoticed</a:t>
            </a:r>
            <a:r>
              <a:rPr lang="sv-SE" dirty="0" smtClean="0"/>
              <a:t> </a:t>
            </a:r>
            <a:r>
              <a:rPr lang="sv-SE" baseline="0" dirty="0" smtClean="0"/>
              <a:t> (</a:t>
            </a:r>
            <a:r>
              <a:rPr lang="sv-SE" baseline="0" dirty="0" err="1" smtClean="0"/>
              <a:t>handle</a:t>
            </a:r>
            <a:r>
              <a:rPr lang="sv-SE" baseline="0" dirty="0" smtClean="0"/>
              <a:t> impediments </a:t>
            </a:r>
            <a:r>
              <a:rPr lang="sv-SE" baseline="0" dirty="0" err="1" smtClean="0"/>
              <a:t>qickly</a:t>
            </a:r>
            <a:r>
              <a:rPr lang="sv-SE" baseline="0" dirty="0" smtClean="0"/>
              <a:t>)</a:t>
            </a:r>
            <a:endParaRPr lang="sv-SE" dirty="0" smtClean="0"/>
          </a:p>
          <a:p>
            <a:pPr defTabSz="844077" eaLnBrk="1" hangingPunct="1">
              <a:spcBef>
                <a:spcPct val="0"/>
              </a:spcBef>
              <a:defRPr/>
            </a:pPr>
            <a:r>
              <a:rPr lang="sv-SE" dirty="0" smtClean="0"/>
              <a:t>	</a:t>
            </a:r>
          </a:p>
          <a:p>
            <a:pPr defTabSz="844077" eaLnBrk="1" hangingPunct="1">
              <a:spcBef>
                <a:spcPct val="0"/>
              </a:spcBef>
              <a:defRPr/>
            </a:pPr>
            <a:r>
              <a:rPr lang="sv-SE" dirty="0" smtClean="0"/>
              <a:t>Do not </a:t>
            </a:r>
            <a:r>
              <a:rPr lang="sv-SE" dirty="0" err="1" smtClean="0"/>
              <a:t>remove</a:t>
            </a:r>
            <a:r>
              <a:rPr lang="sv-SE" dirty="0" smtClean="0"/>
              <a:t> the symptoms </a:t>
            </a:r>
            <a:r>
              <a:rPr lang="sv-SE" dirty="0" err="1" smtClean="0"/>
              <a:t>of</a:t>
            </a:r>
            <a:r>
              <a:rPr lang="sv-SE" dirty="0" smtClean="0"/>
              <a:t> impediments, </a:t>
            </a:r>
            <a:r>
              <a:rPr lang="sv-SE" dirty="0" err="1" smtClean="0"/>
              <a:t>remove</a:t>
            </a:r>
            <a:r>
              <a:rPr lang="sv-SE" baseline="0" dirty="0" smtClean="0"/>
              <a:t> the </a:t>
            </a:r>
            <a:r>
              <a:rPr lang="sv-SE" baseline="0" dirty="0" err="1" smtClean="0"/>
              <a:t>root</a:t>
            </a:r>
            <a:r>
              <a:rPr lang="sv-SE" baseline="0" dirty="0" smtClean="0"/>
              <a:t> cause (</a:t>
            </a:r>
            <a:r>
              <a:rPr lang="sv-SE" baseline="0" dirty="0" err="1" smtClean="0"/>
              <a:t>taking</a:t>
            </a:r>
            <a:r>
              <a:rPr lang="sv-SE" baseline="0" dirty="0" smtClean="0"/>
              <a:t> an aspirin). </a:t>
            </a:r>
            <a:endParaRPr lang="sv-SE" dirty="0"/>
          </a:p>
        </p:txBody>
      </p:sp>
    </p:spTree>
    <p:extLst>
      <p:ext uri="{BB962C8B-B14F-4D97-AF65-F5344CB8AC3E}">
        <p14:creationId xmlns:p14="http://schemas.microsoft.com/office/powerpoint/2010/main" val="199305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pPr defTabSz="844077" eaLnBrk="1" hangingPunct="1">
              <a:spcBef>
                <a:spcPct val="0"/>
              </a:spcBef>
              <a:defRPr/>
            </a:pPr>
            <a:r>
              <a:rPr lang="sv-SE" dirty="0" smtClean="0"/>
              <a:t>Eva</a:t>
            </a:r>
          </a:p>
          <a:p>
            <a:pPr defTabSz="844077" eaLnBrk="1" hangingPunct="1">
              <a:spcBef>
                <a:spcPct val="0"/>
              </a:spcBef>
              <a:defRPr/>
            </a:pPr>
            <a:r>
              <a:rPr lang="sv-SE" dirty="0" smtClean="0"/>
              <a:t>By the </a:t>
            </a:r>
            <a:r>
              <a:rPr lang="sv-SE" dirty="0" err="1" smtClean="0"/>
              <a:t>scruboard</a:t>
            </a:r>
            <a:r>
              <a:rPr lang="sv-SE" dirty="0" smtClean="0"/>
              <a:t> the team </a:t>
            </a:r>
            <a:r>
              <a:rPr lang="sv-SE" dirty="0" err="1" smtClean="0"/>
              <a:t>meets</a:t>
            </a:r>
            <a:r>
              <a:rPr lang="sv-SE" dirty="0" smtClean="0"/>
              <a:t> </a:t>
            </a:r>
            <a:r>
              <a:rPr lang="sv-SE" dirty="0" err="1" smtClean="0"/>
              <a:t>daily</a:t>
            </a:r>
            <a:r>
              <a:rPr lang="sv-SE" dirty="0" smtClean="0"/>
              <a:t> for</a:t>
            </a:r>
            <a:r>
              <a:rPr lang="sv-SE" baseline="0" dirty="0" smtClean="0"/>
              <a:t> the </a:t>
            </a:r>
            <a:r>
              <a:rPr lang="sv-SE" baseline="0" dirty="0" err="1" smtClean="0"/>
              <a:t>daily</a:t>
            </a:r>
            <a:r>
              <a:rPr lang="sv-SE" baseline="0" dirty="0" smtClean="0"/>
              <a:t> </a:t>
            </a:r>
            <a:r>
              <a:rPr lang="sv-SE" baseline="0" dirty="0" err="1" smtClean="0"/>
              <a:t>scrummeeting</a:t>
            </a:r>
            <a:r>
              <a:rPr lang="sv-SE" baseline="0" dirty="0" smtClean="0"/>
              <a:t>  </a:t>
            </a:r>
            <a:r>
              <a:rPr lang="sv-SE" dirty="0" err="1" smtClean="0"/>
              <a:t>held</a:t>
            </a:r>
            <a:r>
              <a:rPr lang="sv-SE" dirty="0" smtClean="0"/>
              <a:t> the same </a:t>
            </a:r>
            <a:r>
              <a:rPr lang="sv-SE" dirty="0" err="1" smtClean="0"/>
              <a:t>time</a:t>
            </a:r>
            <a:r>
              <a:rPr lang="sv-SE" dirty="0" smtClean="0"/>
              <a:t> </a:t>
            </a:r>
            <a:r>
              <a:rPr lang="sv-SE" dirty="0" err="1" smtClean="0"/>
              <a:t>each</a:t>
            </a:r>
            <a:r>
              <a:rPr lang="sv-SE" dirty="0" smtClean="0"/>
              <a:t> </a:t>
            </a:r>
            <a:r>
              <a:rPr lang="sv-SE" dirty="0" err="1" smtClean="0"/>
              <a:t>day</a:t>
            </a:r>
            <a:endParaRPr lang="sv-SE" dirty="0" smtClean="0"/>
          </a:p>
          <a:p>
            <a:pPr defTabSz="844077" eaLnBrk="1" hangingPunct="1">
              <a:spcBef>
                <a:spcPct val="0"/>
              </a:spcBef>
              <a:defRPr/>
            </a:pPr>
            <a:endParaRPr lang="sv-SE" dirty="0" smtClean="0"/>
          </a:p>
          <a:p>
            <a:pPr defTabSz="844077" eaLnBrk="1" hangingPunct="1">
              <a:spcBef>
                <a:spcPct val="0"/>
              </a:spcBef>
              <a:defRPr/>
            </a:pPr>
            <a:r>
              <a:rPr lang="sv-SE" dirty="0" err="1" smtClean="0"/>
              <a:t>Every</a:t>
            </a:r>
            <a:r>
              <a:rPr lang="sv-SE" dirty="0" smtClean="0"/>
              <a:t> team </a:t>
            </a:r>
            <a:r>
              <a:rPr lang="sv-SE" dirty="0" err="1" smtClean="0"/>
              <a:t>member</a:t>
            </a:r>
            <a:r>
              <a:rPr lang="sv-SE" dirty="0" smtClean="0"/>
              <a:t> </a:t>
            </a:r>
            <a:r>
              <a:rPr lang="sv-SE" dirty="0" err="1" smtClean="0"/>
              <a:t>answers</a:t>
            </a:r>
            <a:r>
              <a:rPr lang="sv-SE" dirty="0" smtClean="0"/>
              <a:t> </a:t>
            </a:r>
            <a:r>
              <a:rPr lang="sv-SE" dirty="0" err="1" smtClean="0"/>
              <a:t>these</a:t>
            </a:r>
            <a:r>
              <a:rPr lang="sv-SE" dirty="0" smtClean="0"/>
              <a:t> </a:t>
            </a:r>
            <a:r>
              <a:rPr lang="sv-SE" dirty="0" err="1" smtClean="0"/>
              <a:t>three</a:t>
            </a:r>
            <a:r>
              <a:rPr lang="sv-SE" dirty="0" smtClean="0"/>
              <a:t> </a:t>
            </a:r>
            <a:r>
              <a:rPr lang="sv-SE" dirty="0" err="1" smtClean="0"/>
              <a:t>questions</a:t>
            </a:r>
            <a:endParaRPr lang="sv-SE" dirty="0" smtClean="0"/>
          </a:p>
          <a:p>
            <a:pPr defTabSz="844077" eaLnBrk="1" hangingPunct="1">
              <a:spcBef>
                <a:spcPct val="0"/>
              </a:spcBef>
              <a:defRPr/>
            </a:pPr>
            <a:endParaRPr lang="sv-SE" dirty="0" smtClean="0"/>
          </a:p>
          <a:p>
            <a:pPr defTabSz="844077" eaLnBrk="1" hangingPunct="1">
              <a:spcBef>
                <a:spcPct val="0"/>
              </a:spcBef>
              <a:defRPr/>
            </a:pPr>
            <a:r>
              <a:rPr lang="sv-SE" dirty="0" err="1" smtClean="0"/>
              <a:t>What</a:t>
            </a:r>
            <a:r>
              <a:rPr lang="sv-SE" dirty="0" smtClean="0"/>
              <a:t> </a:t>
            </a:r>
            <a:r>
              <a:rPr lang="sv-SE" dirty="0" err="1" smtClean="0"/>
              <a:t>are</a:t>
            </a:r>
            <a:r>
              <a:rPr lang="sv-SE" baseline="0" dirty="0" smtClean="0"/>
              <a:t> the </a:t>
            </a:r>
            <a:r>
              <a:rPr lang="sv-SE" baseline="0" dirty="0" err="1" smtClean="0"/>
              <a:t>benifits</a:t>
            </a:r>
            <a:r>
              <a:rPr lang="sv-SE" baseline="0" dirty="0" smtClean="0"/>
              <a:t>:</a:t>
            </a:r>
          </a:p>
          <a:p>
            <a:pPr defTabSz="844077" eaLnBrk="1" hangingPunct="1">
              <a:spcBef>
                <a:spcPct val="0"/>
              </a:spcBef>
              <a:defRPr/>
            </a:pPr>
            <a:r>
              <a:rPr lang="sv-SE" baseline="0" dirty="0" smtClean="0"/>
              <a:t>	</a:t>
            </a:r>
            <a:r>
              <a:rPr lang="sv-SE" baseline="0" dirty="0" err="1" smtClean="0"/>
              <a:t>Knows</a:t>
            </a:r>
            <a:r>
              <a:rPr lang="sv-SE" baseline="0" dirty="0" smtClean="0"/>
              <a:t> </a:t>
            </a:r>
            <a:r>
              <a:rPr lang="sv-SE" baseline="0" dirty="0" err="1" smtClean="0"/>
              <a:t>what</a:t>
            </a:r>
            <a:r>
              <a:rPr lang="sv-SE" baseline="0" dirty="0" smtClean="0"/>
              <a:t> </a:t>
            </a:r>
            <a:r>
              <a:rPr lang="sv-SE" baseline="0" dirty="0" err="1" smtClean="0"/>
              <a:t>evereryone</a:t>
            </a:r>
            <a:r>
              <a:rPr lang="sv-SE" baseline="0" dirty="0" smtClean="0"/>
              <a:t> is </a:t>
            </a:r>
            <a:r>
              <a:rPr lang="sv-SE" baseline="0" dirty="0" err="1" smtClean="0"/>
              <a:t>doing</a:t>
            </a:r>
            <a:endParaRPr lang="sv-SE" baseline="0" dirty="0" smtClean="0"/>
          </a:p>
          <a:p>
            <a:pPr defTabSz="844077" eaLnBrk="1" hangingPunct="1">
              <a:spcBef>
                <a:spcPct val="0"/>
              </a:spcBef>
              <a:defRPr/>
            </a:pPr>
            <a:r>
              <a:rPr lang="sv-SE" dirty="0" smtClean="0"/>
              <a:t>	get </a:t>
            </a:r>
            <a:r>
              <a:rPr lang="sv-SE" dirty="0" err="1" smtClean="0"/>
              <a:t>help</a:t>
            </a:r>
            <a:r>
              <a:rPr lang="sv-SE" dirty="0" smtClean="0"/>
              <a:t> </a:t>
            </a:r>
            <a:r>
              <a:rPr lang="sv-SE" dirty="0" err="1" smtClean="0"/>
              <a:t>immediately</a:t>
            </a:r>
            <a:r>
              <a:rPr lang="sv-SE" dirty="0" smtClean="0"/>
              <a:t> (</a:t>
            </a:r>
            <a:r>
              <a:rPr lang="sv-SE" dirty="0" err="1" smtClean="0"/>
              <a:t>shared</a:t>
            </a:r>
            <a:r>
              <a:rPr lang="sv-SE" baseline="0" dirty="0" smtClean="0"/>
              <a:t> </a:t>
            </a:r>
            <a:r>
              <a:rPr lang="sv-SE" baseline="0" dirty="0" err="1" smtClean="0"/>
              <a:t>responsability</a:t>
            </a:r>
            <a:r>
              <a:rPr lang="sv-SE" baseline="0" dirty="0" smtClean="0"/>
              <a:t>, </a:t>
            </a:r>
            <a:r>
              <a:rPr lang="sv-SE" baseline="0" dirty="0" err="1" smtClean="0"/>
              <a:t>perhaps</a:t>
            </a:r>
            <a:r>
              <a:rPr lang="sv-SE" baseline="0" dirty="0" smtClean="0"/>
              <a:t> </a:t>
            </a:r>
            <a:r>
              <a:rPr lang="sv-SE" baseline="0" dirty="0" err="1" smtClean="0"/>
              <a:t>someone</a:t>
            </a:r>
            <a:r>
              <a:rPr lang="sv-SE" baseline="0" dirty="0" smtClean="0"/>
              <a:t> in the team </a:t>
            </a:r>
            <a:r>
              <a:rPr lang="sv-SE" baseline="0" dirty="0" err="1" smtClean="0"/>
              <a:t>can</a:t>
            </a:r>
            <a:r>
              <a:rPr lang="sv-SE" baseline="0" dirty="0" smtClean="0"/>
              <a:t> </a:t>
            </a:r>
            <a:r>
              <a:rPr lang="sv-SE" baseline="0" dirty="0" err="1" smtClean="0"/>
              <a:t>help</a:t>
            </a:r>
            <a:r>
              <a:rPr lang="sv-SE" baseline="0" dirty="0" smtClean="0"/>
              <a:t>)</a:t>
            </a:r>
            <a:endParaRPr lang="sv-SE" dirty="0" smtClean="0"/>
          </a:p>
          <a:p>
            <a:pPr defTabSz="844077" eaLnBrk="1" hangingPunct="1">
              <a:spcBef>
                <a:spcPct val="0"/>
              </a:spcBef>
              <a:defRPr/>
            </a:pPr>
            <a:r>
              <a:rPr lang="sv-SE" dirty="0" smtClean="0"/>
              <a:t>	not </a:t>
            </a:r>
            <a:r>
              <a:rPr lang="sv-SE" dirty="0" err="1" smtClean="0"/>
              <a:t>being</a:t>
            </a:r>
            <a:r>
              <a:rPr lang="sv-SE" dirty="0" smtClean="0"/>
              <a:t> stuck and </a:t>
            </a:r>
            <a:r>
              <a:rPr lang="sv-SE" dirty="0" err="1" smtClean="0"/>
              <a:t>unnoticed</a:t>
            </a:r>
            <a:r>
              <a:rPr lang="sv-SE" dirty="0" smtClean="0"/>
              <a:t> </a:t>
            </a:r>
            <a:r>
              <a:rPr lang="sv-SE" baseline="0" dirty="0" smtClean="0"/>
              <a:t> (</a:t>
            </a:r>
            <a:r>
              <a:rPr lang="sv-SE" baseline="0" dirty="0" err="1" smtClean="0"/>
              <a:t>handle</a:t>
            </a:r>
            <a:r>
              <a:rPr lang="sv-SE" baseline="0" dirty="0" smtClean="0"/>
              <a:t> impediments </a:t>
            </a:r>
            <a:r>
              <a:rPr lang="sv-SE" baseline="0" dirty="0" err="1" smtClean="0"/>
              <a:t>qickly</a:t>
            </a:r>
            <a:r>
              <a:rPr lang="sv-SE" baseline="0" dirty="0" smtClean="0"/>
              <a:t>)</a:t>
            </a:r>
            <a:endParaRPr lang="sv-SE" dirty="0" smtClean="0"/>
          </a:p>
          <a:p>
            <a:pPr defTabSz="844077" eaLnBrk="1" hangingPunct="1">
              <a:spcBef>
                <a:spcPct val="0"/>
              </a:spcBef>
              <a:defRPr/>
            </a:pPr>
            <a:r>
              <a:rPr lang="sv-SE" dirty="0" smtClean="0"/>
              <a:t>	</a:t>
            </a:r>
          </a:p>
          <a:p>
            <a:pPr defTabSz="844077" eaLnBrk="1" hangingPunct="1">
              <a:spcBef>
                <a:spcPct val="0"/>
              </a:spcBef>
              <a:defRPr/>
            </a:pPr>
            <a:r>
              <a:rPr lang="sv-SE" dirty="0" smtClean="0"/>
              <a:t>Do not </a:t>
            </a:r>
            <a:r>
              <a:rPr lang="sv-SE" dirty="0" err="1" smtClean="0"/>
              <a:t>remove</a:t>
            </a:r>
            <a:r>
              <a:rPr lang="sv-SE" dirty="0" smtClean="0"/>
              <a:t> the symptoms </a:t>
            </a:r>
            <a:r>
              <a:rPr lang="sv-SE" dirty="0" err="1" smtClean="0"/>
              <a:t>of</a:t>
            </a:r>
            <a:r>
              <a:rPr lang="sv-SE" dirty="0" smtClean="0"/>
              <a:t> impediments, </a:t>
            </a:r>
            <a:r>
              <a:rPr lang="sv-SE" dirty="0" err="1" smtClean="0"/>
              <a:t>remove</a:t>
            </a:r>
            <a:r>
              <a:rPr lang="sv-SE" baseline="0" dirty="0" smtClean="0"/>
              <a:t> the </a:t>
            </a:r>
            <a:r>
              <a:rPr lang="sv-SE" baseline="0" dirty="0" err="1" smtClean="0"/>
              <a:t>root</a:t>
            </a:r>
            <a:r>
              <a:rPr lang="sv-SE" baseline="0" dirty="0" smtClean="0"/>
              <a:t> cause (</a:t>
            </a:r>
            <a:r>
              <a:rPr lang="sv-SE" baseline="0" dirty="0" err="1" smtClean="0"/>
              <a:t>taking</a:t>
            </a:r>
            <a:r>
              <a:rPr lang="sv-SE" baseline="0" dirty="0" smtClean="0"/>
              <a:t> an aspirin). </a:t>
            </a:r>
            <a:endParaRPr lang="sv-SE" dirty="0"/>
          </a:p>
        </p:txBody>
      </p:sp>
    </p:spTree>
    <p:extLst>
      <p:ext uri="{BB962C8B-B14F-4D97-AF65-F5344CB8AC3E}">
        <p14:creationId xmlns:p14="http://schemas.microsoft.com/office/powerpoint/2010/main" val="25317304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defTabSz="871515">
              <a:defRPr/>
            </a:pPr>
            <a:r>
              <a:rPr lang="sv-SE" dirty="0" smtClean="0"/>
              <a:t>Eva</a:t>
            </a:r>
          </a:p>
          <a:p>
            <a:pPr defTabSz="871515">
              <a:defRPr/>
            </a:pPr>
            <a:r>
              <a:rPr lang="sv-SE" dirty="0" smtClean="0"/>
              <a:t>The</a:t>
            </a:r>
            <a:r>
              <a:rPr lang="sv-SE" baseline="0" dirty="0" smtClean="0"/>
              <a:t> board we saw is one way to be transparent to others how the team is doing, another is the burndown </a:t>
            </a:r>
            <a:r>
              <a:rPr lang="sv-SE" baseline="0" dirty="0" err="1" smtClean="0"/>
              <a:t>chart</a:t>
            </a:r>
            <a:r>
              <a:rPr lang="sv-SE" baseline="0" dirty="0" smtClean="0"/>
              <a:t>.</a:t>
            </a:r>
          </a:p>
          <a:p>
            <a:pPr defTabSz="871515">
              <a:defRPr/>
            </a:pPr>
            <a:endParaRPr lang="sv-SE" baseline="0" dirty="0" smtClean="0"/>
          </a:p>
          <a:p>
            <a:pPr defTabSz="871515">
              <a:defRPr/>
            </a:pPr>
            <a:r>
              <a:rPr lang="sv-SE" baseline="0" dirty="0" smtClean="0"/>
              <a:t>Green: all the </a:t>
            </a:r>
            <a:r>
              <a:rPr lang="sv-SE" baseline="0" dirty="0" err="1" smtClean="0"/>
              <a:t>work</a:t>
            </a:r>
            <a:endParaRPr lang="sv-SE" baseline="0" dirty="0" smtClean="0"/>
          </a:p>
          <a:p>
            <a:pPr defTabSz="871515">
              <a:defRPr/>
            </a:pPr>
            <a:r>
              <a:rPr lang="sv-SE" baseline="0" dirty="0" smtClean="0"/>
              <a:t>Red: </a:t>
            </a:r>
            <a:r>
              <a:rPr lang="sv-SE" baseline="0" dirty="0" err="1" smtClean="0"/>
              <a:t>completely</a:t>
            </a:r>
            <a:r>
              <a:rPr lang="sv-SE" baseline="0" dirty="0" smtClean="0"/>
              <a:t> finished feature</a:t>
            </a:r>
          </a:p>
          <a:p>
            <a:pPr defTabSz="871515">
              <a:defRPr/>
            </a:pPr>
            <a:r>
              <a:rPr lang="sv-SE" baseline="0" dirty="0" err="1" smtClean="0"/>
              <a:t>Blue</a:t>
            </a:r>
            <a:r>
              <a:rPr lang="sv-SE" baseline="0" dirty="0" smtClean="0"/>
              <a:t>: </a:t>
            </a:r>
            <a:r>
              <a:rPr lang="sv-SE" baseline="0" dirty="0" err="1" smtClean="0"/>
              <a:t>partly</a:t>
            </a:r>
            <a:r>
              <a:rPr lang="sv-SE" baseline="0" dirty="0" smtClean="0"/>
              <a:t> finished features</a:t>
            </a:r>
          </a:p>
          <a:p>
            <a:pPr defTabSz="871515">
              <a:defRPr/>
            </a:pPr>
            <a:endParaRPr lang="sv-SE" dirty="0" smtClean="0"/>
          </a:p>
          <a:p>
            <a:endParaRPr lang="sv-SE" dirty="0" smtClean="0"/>
          </a:p>
          <a:p>
            <a:r>
              <a:rPr lang="sv-SE" dirty="0" smtClean="0"/>
              <a:t>The no1</a:t>
            </a:r>
            <a:r>
              <a:rPr lang="sv-SE" baseline="0" dirty="0" smtClean="0"/>
              <a:t> way to measure the teams status is the burndown chart</a:t>
            </a:r>
          </a:p>
          <a:p>
            <a:r>
              <a:rPr lang="sv-SE" baseline="0" dirty="0" smtClean="0"/>
              <a:t>	for the team itself </a:t>
            </a:r>
          </a:p>
          <a:p>
            <a:r>
              <a:rPr lang="sv-SE" baseline="0" dirty="0" smtClean="0"/>
              <a:t>	external </a:t>
            </a:r>
            <a:endParaRPr lang="sv-SE"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155</a:t>
            </a:fld>
            <a:endParaRPr lang="en-US"/>
          </a:p>
        </p:txBody>
      </p:sp>
    </p:spTree>
    <p:extLst>
      <p:ext uri="{BB962C8B-B14F-4D97-AF65-F5344CB8AC3E}">
        <p14:creationId xmlns:p14="http://schemas.microsoft.com/office/powerpoint/2010/main" val="3430335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Effet tunnel </a:t>
            </a:r>
          </a:p>
          <a:p>
            <a:r>
              <a:rPr lang="fr-FR" dirty="0" smtClean="0"/>
              <a:t>Définition : Définition : Expression imagée Expression imagée</a:t>
            </a:r>
          </a:p>
          <a:p>
            <a:endParaRPr lang="fr-FR" dirty="0" smtClean="0"/>
          </a:p>
          <a:p>
            <a:r>
              <a:rPr lang="fr-FR" dirty="0" smtClean="0"/>
              <a:t>signifiant que l’équipe projet MOA</a:t>
            </a:r>
            <a:r>
              <a:rPr lang="fr-FR" baseline="0" dirty="0" smtClean="0"/>
              <a:t> </a:t>
            </a:r>
            <a:r>
              <a:rPr lang="fr-FR" dirty="0" smtClean="0"/>
              <a:t>reste sans nouvelle pendant tout le temps entre la validation des besoins</a:t>
            </a:r>
            <a:r>
              <a:rPr lang="fr-FR" baseline="0" dirty="0" smtClean="0"/>
              <a:t> </a:t>
            </a:r>
            <a:r>
              <a:rPr lang="fr-FR" dirty="0" smtClean="0"/>
              <a:t>et la livraison du module quasi fini...</a:t>
            </a:r>
          </a:p>
          <a:p>
            <a:endParaRPr lang="fr-FR" dirty="0" smtClean="0"/>
          </a:p>
          <a:p>
            <a:r>
              <a:rPr lang="fr-FR" dirty="0" smtClean="0"/>
              <a:t>• Le risque : une dérive multiple – délai, budget et surtout non budget et surtout non-conformité du conformité du</a:t>
            </a:r>
            <a:r>
              <a:rPr lang="fr-FR" baseline="0" dirty="0" smtClean="0"/>
              <a:t> </a:t>
            </a:r>
            <a:r>
              <a:rPr lang="fr-FR" dirty="0" smtClean="0"/>
              <a:t>produit livré avec la conception</a:t>
            </a:r>
            <a:r>
              <a:rPr lang="fr-FR" baseline="0" dirty="0" smtClean="0"/>
              <a:t> </a:t>
            </a:r>
            <a:r>
              <a:rPr lang="fr-FR" dirty="0" smtClean="0"/>
              <a:t>initiale... Ce qui guette toute équipe de développeurs laissée à elle-même</a:t>
            </a:r>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24</a:t>
            </a:fld>
            <a:endParaRPr lang="fr-FR"/>
          </a:p>
        </p:txBody>
      </p:sp>
    </p:spTree>
    <p:extLst>
      <p:ext uri="{BB962C8B-B14F-4D97-AF65-F5344CB8AC3E}">
        <p14:creationId xmlns:p14="http://schemas.microsoft.com/office/powerpoint/2010/main" val="2072044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dirty="0" smtClean="0"/>
              <a:t>Eva</a:t>
            </a:r>
          </a:p>
          <a:p>
            <a:r>
              <a:rPr lang="sv-SE" dirty="0" smtClean="0"/>
              <a:t>På</a:t>
            </a:r>
            <a:r>
              <a:rPr lang="sv-SE" baseline="0" dirty="0" smtClean="0"/>
              <a:t> front får men mer feedback från customers när de fått en betaversion</a:t>
            </a:r>
          </a:p>
          <a:p>
            <a:r>
              <a:rPr lang="sv-SE" baseline="0" dirty="0" smtClean="0"/>
              <a:t>Review ger info till övriga internt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smtClean="0"/>
              <a:t>Do not </a:t>
            </a:r>
            <a:r>
              <a:rPr lang="sv-SE" baseline="0" dirty="0" err="1" smtClean="0"/>
              <a:t>spend</a:t>
            </a:r>
            <a:r>
              <a:rPr lang="sv-SE" baseline="0" dirty="0" smtClean="0"/>
              <a:t> </a:t>
            </a:r>
            <a:r>
              <a:rPr lang="sv-SE" baseline="0" dirty="0" err="1" smtClean="0"/>
              <a:t>time</a:t>
            </a:r>
            <a:r>
              <a:rPr lang="sv-SE" baseline="0" dirty="0" smtClean="0"/>
              <a:t> </a:t>
            </a:r>
            <a:r>
              <a:rPr lang="sv-SE" baseline="0" dirty="0" err="1" smtClean="0"/>
              <a:t>preparing</a:t>
            </a:r>
            <a:r>
              <a:rPr lang="sv-SE" baseline="0" dirty="0" smtClean="0"/>
              <a:t> – </a:t>
            </a:r>
            <a:r>
              <a:rPr lang="sv-SE" baseline="0" dirty="0" err="1" smtClean="0"/>
              <a:t>that</a:t>
            </a:r>
            <a:r>
              <a:rPr lang="sv-SE" baseline="0" dirty="0" smtClean="0"/>
              <a:t> </a:t>
            </a:r>
            <a:r>
              <a:rPr lang="sv-SE" baseline="0" dirty="0" err="1" smtClean="0"/>
              <a:t>doesnt</a:t>
            </a:r>
            <a:r>
              <a:rPr lang="sv-SE" baseline="0" dirty="0" smtClean="0"/>
              <a:t> </a:t>
            </a:r>
            <a:r>
              <a:rPr lang="sv-SE" baseline="0" dirty="0" err="1" smtClean="0"/>
              <a:t>add</a:t>
            </a:r>
            <a:r>
              <a:rPr lang="sv-SE" baseline="0" dirty="0" smtClean="0"/>
              <a:t> </a:t>
            </a:r>
            <a:r>
              <a:rPr lang="sv-SE" baseline="0" dirty="0" err="1" smtClean="0"/>
              <a:t>value</a:t>
            </a:r>
            <a:r>
              <a:rPr lang="sv-SE" baseline="0" dirty="0" smtClean="0"/>
              <a:t>!!!!</a:t>
            </a:r>
            <a:endParaRPr lang="sv-SE" dirty="0" smtClean="0"/>
          </a:p>
          <a:p>
            <a:endParaRPr lang="sv-SE" dirty="0"/>
          </a:p>
        </p:txBody>
      </p:sp>
    </p:spTree>
    <p:extLst>
      <p:ext uri="{BB962C8B-B14F-4D97-AF65-F5344CB8AC3E}">
        <p14:creationId xmlns:p14="http://schemas.microsoft.com/office/powerpoint/2010/main" val="9533971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dirty="0" smtClean="0"/>
              <a:t>Eva</a:t>
            </a:r>
          </a:p>
          <a:p>
            <a:r>
              <a:rPr lang="sv-SE" dirty="0" smtClean="0"/>
              <a:t>På</a:t>
            </a:r>
            <a:r>
              <a:rPr lang="sv-SE" baseline="0" dirty="0" smtClean="0"/>
              <a:t> front får men mer feedback från customers när de fått en betaversion</a:t>
            </a:r>
          </a:p>
          <a:p>
            <a:r>
              <a:rPr lang="sv-SE" baseline="0" dirty="0" smtClean="0"/>
              <a:t>Review ger info till övriga internt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smtClean="0"/>
              <a:t>Do not </a:t>
            </a:r>
            <a:r>
              <a:rPr lang="sv-SE" baseline="0" dirty="0" err="1" smtClean="0"/>
              <a:t>spend</a:t>
            </a:r>
            <a:r>
              <a:rPr lang="sv-SE" baseline="0" dirty="0" smtClean="0"/>
              <a:t> </a:t>
            </a:r>
            <a:r>
              <a:rPr lang="sv-SE" baseline="0" dirty="0" err="1" smtClean="0"/>
              <a:t>time</a:t>
            </a:r>
            <a:r>
              <a:rPr lang="sv-SE" baseline="0" dirty="0" smtClean="0"/>
              <a:t> </a:t>
            </a:r>
            <a:r>
              <a:rPr lang="sv-SE" baseline="0" dirty="0" err="1" smtClean="0"/>
              <a:t>preparing</a:t>
            </a:r>
            <a:r>
              <a:rPr lang="sv-SE" baseline="0" dirty="0" smtClean="0"/>
              <a:t> – </a:t>
            </a:r>
            <a:r>
              <a:rPr lang="sv-SE" baseline="0" dirty="0" err="1" smtClean="0"/>
              <a:t>that</a:t>
            </a:r>
            <a:r>
              <a:rPr lang="sv-SE" baseline="0" dirty="0" smtClean="0"/>
              <a:t> </a:t>
            </a:r>
            <a:r>
              <a:rPr lang="sv-SE" baseline="0" dirty="0" err="1" smtClean="0"/>
              <a:t>doesnt</a:t>
            </a:r>
            <a:r>
              <a:rPr lang="sv-SE" baseline="0" dirty="0" smtClean="0"/>
              <a:t> </a:t>
            </a:r>
            <a:r>
              <a:rPr lang="sv-SE" baseline="0" dirty="0" err="1" smtClean="0"/>
              <a:t>add</a:t>
            </a:r>
            <a:r>
              <a:rPr lang="sv-SE" baseline="0" dirty="0" smtClean="0"/>
              <a:t> </a:t>
            </a:r>
            <a:r>
              <a:rPr lang="sv-SE" baseline="0" dirty="0" err="1" smtClean="0"/>
              <a:t>value</a:t>
            </a:r>
            <a:r>
              <a:rPr lang="sv-SE" baseline="0" dirty="0" smtClean="0"/>
              <a:t>!!!!</a:t>
            </a:r>
            <a:endParaRPr lang="sv-SE" dirty="0" smtClean="0"/>
          </a:p>
          <a:p>
            <a:endParaRPr lang="sv-SE" dirty="0"/>
          </a:p>
        </p:txBody>
      </p:sp>
    </p:spTree>
    <p:extLst>
      <p:ext uri="{BB962C8B-B14F-4D97-AF65-F5344CB8AC3E}">
        <p14:creationId xmlns:p14="http://schemas.microsoft.com/office/powerpoint/2010/main" val="22412901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baseline="0" dirty="0" smtClean="0"/>
              <a:t>Eva</a:t>
            </a:r>
          </a:p>
          <a:p>
            <a:r>
              <a:rPr lang="sv-SE" baseline="0" dirty="0" smtClean="0"/>
              <a:t>This is a part of everyones job description to evaluate the process and improve it.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err="1" smtClean="0"/>
              <a:t>Take</a:t>
            </a:r>
            <a:r>
              <a:rPr lang="sv-SE" baseline="0" dirty="0" smtClean="0"/>
              <a:t> a step back and look at the process</a:t>
            </a:r>
            <a:endParaRPr lang="sv-SE" dirty="0" smtClean="0"/>
          </a:p>
          <a:p>
            <a:endParaRPr lang="sv-SE" baseline="0" dirty="0" smtClean="0"/>
          </a:p>
          <a:p>
            <a:r>
              <a:rPr lang="sv-SE" baseline="0" dirty="0" smtClean="0"/>
              <a:t>Hitta root cause (why) example:</a:t>
            </a:r>
          </a:p>
          <a:p>
            <a:r>
              <a:rPr lang="sv-SE" dirty="0" smtClean="0"/>
              <a:t>Svårigheter</a:t>
            </a:r>
            <a:r>
              <a:rPr lang="sv-SE" baseline="0" dirty="0" smtClean="0"/>
              <a:t> att få saker och ting gjorda (till Done) -&gt; </a:t>
            </a:r>
            <a:r>
              <a:rPr lang="sv-SE" dirty="0" smtClean="0"/>
              <a:t>Vi kan</a:t>
            </a:r>
            <a:r>
              <a:rPr lang="sv-SE" baseline="0" dirty="0" smtClean="0"/>
              <a:t> inte jobba parallellt i vårt team -&gt; stories är för stora -&gt; det går inte att bryta ner dom -&gt; otydliga krav -&gt; team har inte haft bra kontakt med product owner/stakeholders -&gt; de är inte nära teamet och är upptagna. En lösning kan vara att ha regelbundna möten.</a:t>
            </a:r>
          </a:p>
          <a:p>
            <a:endParaRPr lang="sv-SE" baseline="0" dirty="0" smtClean="0"/>
          </a:p>
        </p:txBody>
      </p:sp>
    </p:spTree>
    <p:extLst>
      <p:ext uri="{BB962C8B-B14F-4D97-AF65-F5344CB8AC3E}">
        <p14:creationId xmlns:p14="http://schemas.microsoft.com/office/powerpoint/2010/main" val="28888787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baseline="0" dirty="0" smtClean="0"/>
              <a:t>Eva</a:t>
            </a:r>
          </a:p>
          <a:p>
            <a:r>
              <a:rPr lang="sv-SE" baseline="0" dirty="0" smtClean="0"/>
              <a:t>This is a part of everyones job description to evaluate the process and improve it.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err="1" smtClean="0"/>
              <a:t>Take</a:t>
            </a:r>
            <a:r>
              <a:rPr lang="sv-SE" baseline="0" dirty="0" smtClean="0"/>
              <a:t> a step back and look at the process</a:t>
            </a:r>
            <a:endParaRPr lang="sv-SE" dirty="0" smtClean="0"/>
          </a:p>
          <a:p>
            <a:endParaRPr lang="sv-SE" baseline="0" dirty="0" smtClean="0"/>
          </a:p>
          <a:p>
            <a:r>
              <a:rPr lang="sv-SE" baseline="0" dirty="0" smtClean="0"/>
              <a:t>Hitta root cause (why) example:</a:t>
            </a:r>
          </a:p>
          <a:p>
            <a:r>
              <a:rPr lang="sv-SE" dirty="0" smtClean="0"/>
              <a:t>Svårigheter</a:t>
            </a:r>
            <a:r>
              <a:rPr lang="sv-SE" baseline="0" dirty="0" smtClean="0"/>
              <a:t> att få saker och ting gjorda (till Done) -&gt; </a:t>
            </a:r>
            <a:r>
              <a:rPr lang="sv-SE" dirty="0" smtClean="0"/>
              <a:t>Vi kan</a:t>
            </a:r>
            <a:r>
              <a:rPr lang="sv-SE" baseline="0" dirty="0" smtClean="0"/>
              <a:t> inte jobba parallellt i vårt team -&gt; stories är för stora -&gt; det går inte att bryta ner dom -&gt; otydliga krav -&gt; team har inte haft bra kontakt med product owner/stakeholders -&gt; de är inte nära teamet och är upptagna. En lösning kan vara att ha regelbundna möten.</a:t>
            </a:r>
          </a:p>
          <a:p>
            <a:endParaRPr lang="sv-SE" baseline="0" dirty="0" smtClean="0"/>
          </a:p>
        </p:txBody>
      </p:sp>
    </p:spTree>
    <p:extLst>
      <p:ext uri="{BB962C8B-B14F-4D97-AF65-F5344CB8AC3E}">
        <p14:creationId xmlns:p14="http://schemas.microsoft.com/office/powerpoint/2010/main" val="5878296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160</a:t>
            </a:fld>
            <a:endParaRPr lang="fr-FR"/>
          </a:p>
        </p:txBody>
      </p:sp>
    </p:spTree>
    <p:extLst>
      <p:ext uri="{BB962C8B-B14F-4D97-AF65-F5344CB8AC3E}">
        <p14:creationId xmlns:p14="http://schemas.microsoft.com/office/powerpoint/2010/main" val="15082959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161</a:t>
            </a:fld>
            <a:endParaRPr lang="fr-FR"/>
          </a:p>
        </p:txBody>
      </p:sp>
    </p:spTree>
    <p:extLst>
      <p:ext uri="{BB962C8B-B14F-4D97-AF65-F5344CB8AC3E}">
        <p14:creationId xmlns:p14="http://schemas.microsoft.com/office/powerpoint/2010/main" val="42768001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baseline="0" dirty="0" smtClean="0"/>
              <a:t>Eva</a:t>
            </a:r>
          </a:p>
          <a:p>
            <a:r>
              <a:rPr lang="sv-SE" baseline="0" dirty="0" smtClean="0"/>
              <a:t>This is a part of everyones job description to evaluate the process and improve it.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err="1" smtClean="0"/>
              <a:t>Take</a:t>
            </a:r>
            <a:r>
              <a:rPr lang="sv-SE" baseline="0" dirty="0" smtClean="0"/>
              <a:t> a step back and look at the process</a:t>
            </a:r>
            <a:endParaRPr lang="sv-SE" dirty="0" smtClean="0"/>
          </a:p>
          <a:p>
            <a:endParaRPr lang="sv-SE" baseline="0" dirty="0" smtClean="0"/>
          </a:p>
          <a:p>
            <a:r>
              <a:rPr lang="sv-SE" baseline="0" dirty="0" smtClean="0"/>
              <a:t>Hitta root cause (why) example:</a:t>
            </a:r>
          </a:p>
          <a:p>
            <a:r>
              <a:rPr lang="sv-SE" dirty="0" smtClean="0"/>
              <a:t>Svårigheter</a:t>
            </a:r>
            <a:r>
              <a:rPr lang="sv-SE" baseline="0" dirty="0" smtClean="0"/>
              <a:t> att få saker och ting gjorda (till Done) -&gt; </a:t>
            </a:r>
            <a:r>
              <a:rPr lang="sv-SE" dirty="0" smtClean="0"/>
              <a:t>Vi kan</a:t>
            </a:r>
            <a:r>
              <a:rPr lang="sv-SE" baseline="0" dirty="0" smtClean="0"/>
              <a:t> inte jobba parallellt i vårt team -&gt; stories är för stora -&gt; det går inte att bryta ner dom -&gt; otydliga krav -&gt; team har inte haft bra kontakt med product owner/stakeholders -&gt; de är inte nära teamet och är upptagna. En lösning kan vara att ha regelbundna möten.</a:t>
            </a:r>
          </a:p>
          <a:p>
            <a:endParaRPr lang="sv-SE" baseline="0" dirty="0" smtClean="0"/>
          </a:p>
        </p:txBody>
      </p:sp>
    </p:spTree>
    <p:extLst>
      <p:ext uri="{BB962C8B-B14F-4D97-AF65-F5344CB8AC3E}">
        <p14:creationId xmlns:p14="http://schemas.microsoft.com/office/powerpoint/2010/main" val="17613326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a:defRPr/>
            </a:pPr>
            <a:fld id="{7ACD6CD9-C1CE-494B-8E60-C60EFA46F712}" type="slidenum">
              <a:rPr lang="sv-SE" sz="1200" b="0" smtClean="0">
                <a:latin typeface="Times" pitchFamily="18" charset="0"/>
              </a:rPr>
              <a:pPr>
                <a:defRPr/>
              </a:pPr>
              <a:t>163</a:t>
            </a:fld>
            <a:endParaRPr lang="sv-SE" sz="1200" b="0" smtClean="0">
              <a:latin typeface="Times" pitchFamily="18" charset="0"/>
            </a:endParaRPr>
          </a:p>
        </p:txBody>
      </p:sp>
      <p:sp>
        <p:nvSpPr>
          <p:cNvPr id="197635" name="Rectangle 2"/>
          <p:cNvSpPr>
            <a:spLocks noGrp="1" noRot="1" noChangeAspect="1" noChangeArrowheads="1" noTextEdit="1"/>
          </p:cNvSpPr>
          <p:nvPr>
            <p:ph type="sldImg"/>
          </p:nvPr>
        </p:nvSpPr>
        <p:spPr>
          <a:xfrm>
            <a:off x="92075" y="747713"/>
            <a:ext cx="6626225" cy="3727450"/>
          </a:xfrm>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sv-SE" smtClean="0"/>
              <a:t>Per</a:t>
            </a:r>
          </a:p>
        </p:txBody>
      </p:sp>
    </p:spTree>
    <p:extLst>
      <p:ext uri="{BB962C8B-B14F-4D97-AF65-F5344CB8AC3E}">
        <p14:creationId xmlns:p14="http://schemas.microsoft.com/office/powerpoint/2010/main" val="7117076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164</a:t>
            </a:fld>
            <a:endParaRPr lang="fr-FR"/>
          </a:p>
        </p:txBody>
      </p:sp>
    </p:spTree>
    <p:extLst>
      <p:ext uri="{BB962C8B-B14F-4D97-AF65-F5344CB8AC3E}">
        <p14:creationId xmlns:p14="http://schemas.microsoft.com/office/powerpoint/2010/main" val="96570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2075" y="747713"/>
            <a:ext cx="6626225" cy="3727450"/>
          </a:xfrm>
        </p:spPr>
      </p:sp>
      <p:sp>
        <p:nvSpPr>
          <p:cNvPr id="3" name="Platshållare för anteckningar 2"/>
          <p:cNvSpPr>
            <a:spLocks noGrp="1"/>
          </p:cNvSpPr>
          <p:nvPr>
            <p:ph type="body" idx="1"/>
          </p:nvPr>
        </p:nvSpPr>
        <p:spPr/>
        <p:txBody>
          <a:bodyPr>
            <a:normAutofit/>
          </a:bodyPr>
          <a:lstStyle/>
          <a:p>
            <a:r>
              <a:rPr lang="sv-SE" baseline="0" dirty="0" smtClean="0"/>
              <a:t>Eva</a:t>
            </a:r>
          </a:p>
          <a:p>
            <a:r>
              <a:rPr lang="sv-SE" baseline="0" dirty="0" smtClean="0"/>
              <a:t>This is a part of everyones job description to evaluate the process and improve it.</a:t>
            </a:r>
          </a:p>
          <a:p>
            <a:endParaRPr lang="sv-SE"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baseline="0" dirty="0" err="1" smtClean="0"/>
              <a:t>Take</a:t>
            </a:r>
            <a:r>
              <a:rPr lang="sv-SE" baseline="0" dirty="0" smtClean="0"/>
              <a:t> a step back and look at the process</a:t>
            </a:r>
            <a:endParaRPr lang="sv-SE" dirty="0" smtClean="0"/>
          </a:p>
          <a:p>
            <a:endParaRPr lang="sv-SE" baseline="0" dirty="0" smtClean="0"/>
          </a:p>
          <a:p>
            <a:r>
              <a:rPr lang="sv-SE" baseline="0" dirty="0" smtClean="0"/>
              <a:t>Hitta root cause (why) example:</a:t>
            </a:r>
          </a:p>
          <a:p>
            <a:r>
              <a:rPr lang="sv-SE" dirty="0" smtClean="0"/>
              <a:t>Svårigheter</a:t>
            </a:r>
            <a:r>
              <a:rPr lang="sv-SE" baseline="0" dirty="0" smtClean="0"/>
              <a:t> att få saker och ting gjorda (till Done) -&gt; </a:t>
            </a:r>
            <a:r>
              <a:rPr lang="sv-SE" dirty="0" smtClean="0"/>
              <a:t>Vi kan</a:t>
            </a:r>
            <a:r>
              <a:rPr lang="sv-SE" baseline="0" dirty="0" smtClean="0"/>
              <a:t> inte jobba parallellt i vårt team -&gt; stories är för stora -&gt; det går inte att bryta ner dom -&gt; otydliga krav -&gt; team har inte haft bra kontakt med product owner/stakeholders -&gt; de är inte nära teamet och är upptagna. En lösning kan vara att ha regelbundna möten.</a:t>
            </a:r>
          </a:p>
          <a:p>
            <a:endParaRPr lang="sv-SE" baseline="0" dirty="0" smtClean="0"/>
          </a:p>
        </p:txBody>
      </p:sp>
    </p:spTree>
    <p:extLst>
      <p:ext uri="{BB962C8B-B14F-4D97-AF65-F5344CB8AC3E}">
        <p14:creationId xmlns:p14="http://schemas.microsoft.com/office/powerpoint/2010/main" val="707454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Définition : une e pression q i </a:t>
            </a:r>
            <a:r>
              <a:rPr lang="fr-FR" dirty="0" err="1" smtClean="0"/>
              <a:t>rés</a:t>
            </a:r>
            <a:r>
              <a:rPr lang="fr-FR" dirty="0" smtClean="0"/>
              <a:t> me expression qui résume</a:t>
            </a:r>
            <a:r>
              <a:rPr lang="fr-FR" baseline="0" dirty="0" smtClean="0"/>
              <a:t> </a:t>
            </a:r>
            <a:r>
              <a:rPr lang="fr-FR" dirty="0" smtClean="0"/>
              <a:t>une image concernant le phénomène</a:t>
            </a:r>
            <a:r>
              <a:rPr lang="fr-FR" baseline="0" dirty="0" smtClean="0"/>
              <a:t> </a:t>
            </a:r>
            <a:r>
              <a:rPr lang="fr-FR" dirty="0" smtClean="0"/>
              <a:t>fondamental de sensibilité aux conditions</a:t>
            </a:r>
            <a:r>
              <a:rPr lang="fr-FR" baseline="0" dirty="0" smtClean="0"/>
              <a:t> </a:t>
            </a:r>
            <a:r>
              <a:rPr lang="fr-FR" dirty="0" smtClean="0"/>
              <a:t>initiales en théorie du chaos.</a:t>
            </a:r>
            <a:r>
              <a:rPr lang="fr-FR" baseline="0" dirty="0" smtClean="0"/>
              <a:t> </a:t>
            </a:r>
            <a:r>
              <a:rPr lang="fr-FR" dirty="0" smtClean="0"/>
              <a:t>Elle est parfois exprimée à l'aide d'une</a:t>
            </a:r>
            <a:r>
              <a:rPr lang="fr-FR" baseline="0" dirty="0" smtClean="0"/>
              <a:t> </a:t>
            </a:r>
            <a:r>
              <a:rPr lang="fr-FR" dirty="0" smtClean="0"/>
              <a:t>question :</a:t>
            </a:r>
          </a:p>
          <a:p>
            <a:endParaRPr lang="fr-FR" dirty="0" smtClean="0"/>
          </a:p>
          <a:p>
            <a:r>
              <a:rPr lang="fr-FR" dirty="0" smtClean="0"/>
              <a:t>« Un simple battement d Un simple battement d ailes ' d un ' papillon peut papillon peut-il</a:t>
            </a:r>
            <a:r>
              <a:rPr lang="fr-FR" baseline="0" dirty="0" smtClean="0"/>
              <a:t> </a:t>
            </a:r>
            <a:r>
              <a:rPr lang="fr-FR" dirty="0" smtClean="0"/>
              <a:t>déclencher une tornade à l'autre bout du monde ? ».</a:t>
            </a:r>
          </a:p>
          <a:p>
            <a:endParaRPr lang="fr-FR" dirty="0" smtClean="0"/>
          </a:p>
          <a:p>
            <a:r>
              <a:rPr lang="fr-FR" dirty="0" smtClean="0"/>
              <a:t>• Le risque :</a:t>
            </a:r>
          </a:p>
          <a:p>
            <a:r>
              <a:rPr lang="fr-FR" dirty="0" smtClean="0"/>
              <a:t>un élément mineur de perturbation qui par des effets induits peut provoquer des conséquences majeures sur</a:t>
            </a:r>
            <a:r>
              <a:rPr lang="fr-FR" baseline="0" dirty="0" smtClean="0"/>
              <a:t> </a:t>
            </a:r>
            <a:r>
              <a:rPr lang="fr-FR" dirty="0" smtClean="0"/>
              <a:t>d’autres!</a:t>
            </a:r>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25</a:t>
            </a:fld>
            <a:endParaRPr lang="fr-FR"/>
          </a:p>
        </p:txBody>
      </p:sp>
    </p:spTree>
    <p:extLst>
      <p:ext uri="{BB962C8B-B14F-4D97-AF65-F5344CB8AC3E}">
        <p14:creationId xmlns:p14="http://schemas.microsoft.com/office/powerpoint/2010/main" val="3910469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166</a:t>
            </a:fld>
            <a:endParaRPr lang="fr-FR"/>
          </a:p>
        </p:txBody>
      </p:sp>
    </p:spTree>
    <p:extLst>
      <p:ext uri="{BB962C8B-B14F-4D97-AF65-F5344CB8AC3E}">
        <p14:creationId xmlns:p14="http://schemas.microsoft.com/office/powerpoint/2010/main" val="25684698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167</a:t>
            </a:fld>
            <a:endParaRPr lang="fr-FR"/>
          </a:p>
        </p:txBody>
      </p:sp>
    </p:spTree>
    <p:extLst>
      <p:ext uri="{BB962C8B-B14F-4D97-AF65-F5344CB8AC3E}">
        <p14:creationId xmlns:p14="http://schemas.microsoft.com/office/powerpoint/2010/main" val="39087991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r>
              <a:rPr lang="en-US" sz="1200" b="0" i="0" u="none" strike="noStrike" kern="1200" baseline="0" dirty="0" smtClean="0">
                <a:solidFill>
                  <a:schemeClr val="tx1"/>
                </a:solidFill>
                <a:latin typeface="+mn-lt"/>
                <a:ea typeface="ＭＳ Ｐゴシック" pitchFamily="-110" charset="-128"/>
                <a:cs typeface="+mn-cs"/>
              </a:rPr>
              <a:t>Be aware of the peculiarities of the processes developed by each team</a:t>
            </a:r>
          </a:p>
          <a:p>
            <a:r>
              <a:rPr lang="en-US" sz="1200" b="0" i="0" u="none" strike="noStrike" kern="1200" baseline="0" dirty="0" smtClean="0">
                <a:solidFill>
                  <a:schemeClr val="tx1"/>
                </a:solidFill>
                <a:latin typeface="+mn-lt"/>
                <a:ea typeface="ＭＳ Ｐゴシック" pitchFamily="-110" charset="-128"/>
                <a:cs typeface="+mn-cs"/>
              </a:rPr>
              <a:t>After all rounds, allow each team to explain how their processes work and</a:t>
            </a:r>
          </a:p>
          <a:p>
            <a:r>
              <a:rPr lang="en-US" sz="1200" b="0" i="0" u="none" strike="noStrike" kern="1200" baseline="0" dirty="0" smtClean="0">
                <a:solidFill>
                  <a:schemeClr val="tx1"/>
                </a:solidFill>
                <a:latin typeface="+mn-lt"/>
                <a:ea typeface="ＭＳ Ｐゴシック" pitchFamily="-110" charset="-128"/>
                <a:cs typeface="+mn-cs"/>
              </a:rPr>
              <a:t>what they would change if they could play another round</a:t>
            </a:r>
            <a:endParaRPr lang="sv-SE" dirty="0" smtClean="0"/>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168</a:t>
            </a:fld>
            <a:endParaRPr lang="en-US" dirty="0"/>
          </a:p>
        </p:txBody>
      </p:sp>
    </p:spTree>
    <p:extLst>
      <p:ext uri="{BB962C8B-B14F-4D97-AF65-F5344CB8AC3E}">
        <p14:creationId xmlns:p14="http://schemas.microsoft.com/office/powerpoint/2010/main" val="30326361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r>
              <a:rPr lang="en-US" sz="1200" b="0" i="0" u="none" strike="noStrike" kern="1200" baseline="0" dirty="0" smtClean="0">
                <a:solidFill>
                  <a:schemeClr val="tx1"/>
                </a:solidFill>
                <a:latin typeface="+mn-lt"/>
                <a:ea typeface="ＭＳ Ｐゴシック" pitchFamily="-110" charset="-128"/>
                <a:cs typeface="+mn-cs"/>
              </a:rPr>
              <a:t>Be aware of the peculiarities of the processes developed by each team</a:t>
            </a:r>
          </a:p>
          <a:p>
            <a:r>
              <a:rPr lang="en-US" sz="1200" b="0" i="0" u="none" strike="noStrike" kern="1200" baseline="0" dirty="0" smtClean="0">
                <a:solidFill>
                  <a:schemeClr val="tx1"/>
                </a:solidFill>
                <a:latin typeface="+mn-lt"/>
                <a:ea typeface="ＭＳ Ｐゴシック" pitchFamily="-110" charset="-128"/>
                <a:cs typeface="+mn-cs"/>
              </a:rPr>
              <a:t>After all rounds, allow each team to explain how their processes work and</a:t>
            </a:r>
          </a:p>
          <a:p>
            <a:r>
              <a:rPr lang="en-US" sz="1200" b="0" i="0" u="none" strike="noStrike" kern="1200" baseline="0" dirty="0" smtClean="0">
                <a:solidFill>
                  <a:schemeClr val="tx1"/>
                </a:solidFill>
                <a:latin typeface="+mn-lt"/>
                <a:ea typeface="ＭＳ Ｐゴシック" pitchFamily="-110" charset="-128"/>
                <a:cs typeface="+mn-cs"/>
              </a:rPr>
              <a:t>what they would change if they could play another round</a:t>
            </a:r>
            <a:endParaRPr lang="sv-SE" dirty="0" smtClean="0"/>
          </a:p>
          <a:p>
            <a:r>
              <a:rPr lang="en-US" dirty="0" smtClean="0"/>
              <a:t>http://www.bostonagiletraining.com/Sample-Scrum-Master-Certification-Practice-Exam/quiz_html5.html</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169</a:t>
            </a:fld>
            <a:endParaRPr lang="en-US" dirty="0"/>
          </a:p>
        </p:txBody>
      </p:sp>
    </p:spTree>
    <p:extLst>
      <p:ext uri="{BB962C8B-B14F-4D97-AF65-F5344CB8AC3E}">
        <p14:creationId xmlns:p14="http://schemas.microsoft.com/office/powerpoint/2010/main" val="31848818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98516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19367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1871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98000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7998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1360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26</a:t>
            </a:fld>
            <a:endParaRPr lang="fr-FR"/>
          </a:p>
        </p:txBody>
      </p:sp>
    </p:spTree>
    <p:extLst>
      <p:ext uri="{BB962C8B-B14F-4D97-AF65-F5344CB8AC3E}">
        <p14:creationId xmlns:p14="http://schemas.microsoft.com/office/powerpoint/2010/main" val="42232798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12879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97114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990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27</a:t>
            </a:fld>
            <a:endParaRPr lang="fr-FR"/>
          </a:p>
        </p:txBody>
      </p:sp>
    </p:spTree>
    <p:extLst>
      <p:ext uri="{BB962C8B-B14F-4D97-AF65-F5344CB8AC3E}">
        <p14:creationId xmlns:p14="http://schemas.microsoft.com/office/powerpoint/2010/main" val="418292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28</a:t>
            </a:fld>
            <a:endParaRPr lang="fr-FR"/>
          </a:p>
        </p:txBody>
      </p:sp>
    </p:spTree>
    <p:extLst>
      <p:ext uri="{BB962C8B-B14F-4D97-AF65-F5344CB8AC3E}">
        <p14:creationId xmlns:p14="http://schemas.microsoft.com/office/powerpoint/2010/main" val="2360489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29</a:t>
            </a:fld>
            <a:endParaRPr lang="fr-FR"/>
          </a:p>
        </p:txBody>
      </p:sp>
    </p:spTree>
    <p:extLst>
      <p:ext uri="{BB962C8B-B14F-4D97-AF65-F5344CB8AC3E}">
        <p14:creationId xmlns:p14="http://schemas.microsoft.com/office/powerpoint/2010/main" val="289344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30</a:t>
            </a:fld>
            <a:endParaRPr lang="fr-FR"/>
          </a:p>
        </p:txBody>
      </p:sp>
    </p:spTree>
    <p:extLst>
      <p:ext uri="{BB962C8B-B14F-4D97-AF65-F5344CB8AC3E}">
        <p14:creationId xmlns:p14="http://schemas.microsoft.com/office/powerpoint/2010/main" val="4266917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31</a:t>
            </a:fld>
            <a:endParaRPr lang="fr-FR"/>
          </a:p>
        </p:txBody>
      </p:sp>
    </p:spTree>
    <p:extLst>
      <p:ext uri="{BB962C8B-B14F-4D97-AF65-F5344CB8AC3E}">
        <p14:creationId xmlns:p14="http://schemas.microsoft.com/office/powerpoint/2010/main" val="22837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2</a:t>
            </a:fld>
            <a:endParaRPr lang="fr-FR"/>
          </a:p>
        </p:txBody>
      </p:sp>
    </p:spTree>
    <p:extLst>
      <p:ext uri="{BB962C8B-B14F-4D97-AF65-F5344CB8AC3E}">
        <p14:creationId xmlns:p14="http://schemas.microsoft.com/office/powerpoint/2010/main" val="3733349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32</a:t>
            </a:fld>
            <a:endParaRPr lang="en-US" dirty="0"/>
          </a:p>
        </p:txBody>
      </p:sp>
    </p:spTree>
    <p:extLst>
      <p:ext uri="{BB962C8B-B14F-4D97-AF65-F5344CB8AC3E}">
        <p14:creationId xmlns:p14="http://schemas.microsoft.com/office/powerpoint/2010/main" val="180798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itchFamily="34" charset="0"/>
              <a:buChar char="•"/>
            </a:pPr>
            <a:r>
              <a:rPr lang="sv-SE" dirty="0" smtClean="0"/>
              <a:t>After WWII Toyotas</a:t>
            </a:r>
            <a:r>
              <a:rPr lang="sv-SE" baseline="0" dirty="0" smtClean="0"/>
              <a:t> challenge was to ”catch up with america” and Ford Motors, but it was clear this could not be done by adpoting the mass production model</a:t>
            </a:r>
          </a:p>
          <a:p>
            <a:pPr marL="171450" indent="-171450">
              <a:buFont typeface="Arial" pitchFamily="34" charset="0"/>
              <a:buChar char="•"/>
            </a:pPr>
            <a:r>
              <a:rPr lang="sv-SE" baseline="0" dirty="0" smtClean="0"/>
              <a:t>Mass production meant making of thousands of identical parts to gain economies of scale, but materials were scarce in Japan after the wars. And the orders where small and with big variations.</a:t>
            </a:r>
          </a:p>
          <a:p>
            <a:pPr marL="171450" indent="-171450">
              <a:buFont typeface="Arial" pitchFamily="34" charset="0"/>
              <a:buChar char="•"/>
            </a:pPr>
            <a:r>
              <a:rPr lang="sv-SE" baseline="0" dirty="0" smtClean="0"/>
              <a:t>Toyotas vision was that all parts to the assembly line should </a:t>
            </a:r>
            <a:r>
              <a:rPr lang="sv-SE" b="1" baseline="0" dirty="0" smtClean="0"/>
              <a:t>arrive</a:t>
            </a:r>
            <a:r>
              <a:rPr lang="sv-SE" baseline="0" dirty="0" smtClean="0"/>
              <a:t> just in time for use. This was not accomplished by storing parts in big warehouses. Parts needs to be </a:t>
            </a:r>
            <a:r>
              <a:rPr lang="sv-SE" b="1" baseline="0" dirty="0" smtClean="0"/>
              <a:t>made</a:t>
            </a:r>
            <a:r>
              <a:rPr lang="sv-SE" baseline="0" dirty="0" smtClean="0"/>
              <a:t> just before they are needed. </a:t>
            </a:r>
            <a:endParaRPr lang="sv-SE"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33</a:t>
            </a:fld>
            <a:endParaRPr lang="en-US"/>
          </a:p>
        </p:txBody>
      </p:sp>
    </p:spTree>
    <p:extLst>
      <p:ext uri="{BB962C8B-B14F-4D97-AF65-F5344CB8AC3E}">
        <p14:creationId xmlns:p14="http://schemas.microsoft.com/office/powerpoint/2010/main" val="286548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fr-FR" b="1" dirty="0" smtClean="0"/>
              <a:t>Time to </a:t>
            </a:r>
            <a:r>
              <a:rPr lang="fr-FR" b="1" dirty="0" err="1" smtClean="0"/>
              <a:t>market</a:t>
            </a:r>
            <a:endParaRPr lang="fr-FR" b="1" dirty="0" smtClean="0"/>
          </a:p>
          <a:p>
            <a:r>
              <a:rPr lang="fr-FR" sz="1800" b="1" dirty="0" smtClean="0"/>
              <a:t>Délai de mise sur le marché</a:t>
            </a:r>
            <a:r>
              <a:rPr lang="fr-FR" dirty="0" smtClean="0"/>
              <a:t>. Expression anglo-saxonne utilisée pour exprimer le délai nécessaire pour le développement et la mise au point d'un projet ou d'un produit, avant qu'il puisse être lancé sur le marché. Avec le raccourcissement des cycles de vie des produits, il est devenu un facteur stratégique majeur, en ce sens où une réduction caractérisée du time to </a:t>
            </a:r>
            <a:r>
              <a:rPr lang="fr-FR" dirty="0" err="1" smtClean="0"/>
              <a:t>market</a:t>
            </a:r>
            <a:r>
              <a:rPr lang="fr-FR" dirty="0" smtClean="0"/>
              <a:t> peut permettre à une entreprise et/ou une marque d'améliorer de manière significative sa rentabilité mais aussi lui donner la possibilité de prendre un avantage concurrentiel décisif.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Just-in-time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Juste</a:t>
            </a:r>
            <a:r>
              <a:rPr lang="en-US" dirty="0" smtClean="0"/>
              <a:t>-à-temps</a:t>
            </a:r>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34</a:t>
            </a:fld>
            <a:endParaRPr lang="en-US"/>
          </a:p>
        </p:txBody>
      </p:sp>
    </p:spTree>
    <p:extLst>
      <p:ext uri="{BB962C8B-B14F-4D97-AF65-F5344CB8AC3E}">
        <p14:creationId xmlns:p14="http://schemas.microsoft.com/office/powerpoint/2010/main" val="2728889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a:defRPr/>
            </a:pPr>
            <a:fld id="{3437374D-441A-4657-9120-B691FD5ADC44}" type="slidenum">
              <a:rPr lang="sv-SE" sz="1200" b="0" smtClean="0">
                <a:latin typeface="Times" pitchFamily="18" charset="0"/>
              </a:rPr>
              <a:pPr>
                <a:defRPr/>
              </a:pPr>
              <a:t>35</a:t>
            </a:fld>
            <a:endParaRPr lang="sv-SE" sz="1200" b="0" smtClean="0">
              <a:latin typeface="Times" pitchFamily="18" charset="0"/>
            </a:endParaRPr>
          </a:p>
        </p:txBody>
      </p:sp>
      <p:sp>
        <p:nvSpPr>
          <p:cNvPr id="171011" name="Rectangle 2"/>
          <p:cNvSpPr>
            <a:spLocks noGrp="1" noRot="1" noChangeAspect="1" noChangeArrowheads="1" noTextEdit="1"/>
          </p:cNvSpPr>
          <p:nvPr>
            <p:ph type="sldImg"/>
          </p:nvPr>
        </p:nvSpPr>
        <p:spPr>
          <a:xfrm>
            <a:off x="92075" y="747713"/>
            <a:ext cx="6626225" cy="3727450"/>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To calculate your company's Net Promoter Score (NPS), take the percentage of customers who are promoters (those who are highly likely to recommend your company or products), and subtract the percentage who are detractors (those who are less likely to recommend your company or products). The equation below is how to calculate a company's NPS.</a:t>
            </a:r>
          </a:p>
          <a:p>
            <a:pPr eaLnBrk="1" hangingPunct="1"/>
            <a:r>
              <a:rPr lang="en-US" dirty="0" smtClean="0"/>
              <a:t>% of Promoters - % of Detractors = Net Promoter Score (NPS)</a:t>
            </a:r>
          </a:p>
        </p:txBody>
      </p:sp>
    </p:spTree>
    <p:extLst>
      <p:ext uri="{BB962C8B-B14F-4D97-AF65-F5344CB8AC3E}">
        <p14:creationId xmlns:p14="http://schemas.microsoft.com/office/powerpoint/2010/main" val="623059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dirty="0" smtClean="0"/>
              <a:t>Eva</a:t>
            </a:r>
          </a:p>
          <a:p>
            <a:r>
              <a:rPr lang="en-US" dirty="0" smtClean="0"/>
              <a:t>There are 7 principles, and we will talk about them now…</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768901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37</a:t>
            </a:fld>
            <a:endParaRPr lang="fr-FR"/>
          </a:p>
        </p:txBody>
      </p:sp>
    </p:spTree>
    <p:extLst>
      <p:ext uri="{BB962C8B-B14F-4D97-AF65-F5344CB8AC3E}">
        <p14:creationId xmlns:p14="http://schemas.microsoft.com/office/powerpoint/2010/main" val="2043451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38</a:t>
            </a:fld>
            <a:endParaRPr lang="fr-FR"/>
          </a:p>
        </p:txBody>
      </p:sp>
    </p:spTree>
    <p:extLst>
      <p:ext uri="{BB962C8B-B14F-4D97-AF65-F5344CB8AC3E}">
        <p14:creationId xmlns:p14="http://schemas.microsoft.com/office/powerpoint/2010/main" val="607843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39</a:t>
            </a:fld>
            <a:endParaRPr lang="fr-FR"/>
          </a:p>
        </p:txBody>
      </p:sp>
    </p:spTree>
    <p:extLst>
      <p:ext uri="{BB962C8B-B14F-4D97-AF65-F5344CB8AC3E}">
        <p14:creationId xmlns:p14="http://schemas.microsoft.com/office/powerpoint/2010/main" val="2830015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40</a:t>
            </a:fld>
            <a:endParaRPr lang="fr-FR"/>
          </a:p>
        </p:txBody>
      </p:sp>
    </p:spTree>
    <p:extLst>
      <p:ext uri="{BB962C8B-B14F-4D97-AF65-F5344CB8AC3E}">
        <p14:creationId xmlns:p14="http://schemas.microsoft.com/office/powerpoint/2010/main" val="4007296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41</a:t>
            </a:fld>
            <a:endParaRPr lang="fr-FR"/>
          </a:p>
        </p:txBody>
      </p:sp>
    </p:spTree>
    <p:extLst>
      <p:ext uri="{BB962C8B-B14F-4D97-AF65-F5344CB8AC3E}">
        <p14:creationId xmlns:p14="http://schemas.microsoft.com/office/powerpoint/2010/main" val="414539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3</a:t>
            </a:fld>
            <a:endParaRPr lang="fr-FR"/>
          </a:p>
        </p:txBody>
      </p:sp>
    </p:spTree>
    <p:extLst>
      <p:ext uri="{BB962C8B-B14F-4D97-AF65-F5344CB8AC3E}">
        <p14:creationId xmlns:p14="http://schemas.microsoft.com/office/powerpoint/2010/main" val="1916479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42</a:t>
            </a:fld>
            <a:endParaRPr lang="fr-FR"/>
          </a:p>
        </p:txBody>
      </p:sp>
    </p:spTree>
    <p:extLst>
      <p:ext uri="{BB962C8B-B14F-4D97-AF65-F5344CB8AC3E}">
        <p14:creationId xmlns:p14="http://schemas.microsoft.com/office/powerpoint/2010/main" val="2334138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43</a:t>
            </a:fld>
            <a:endParaRPr lang="fr-FR"/>
          </a:p>
        </p:txBody>
      </p:sp>
    </p:spTree>
    <p:extLst>
      <p:ext uri="{BB962C8B-B14F-4D97-AF65-F5344CB8AC3E}">
        <p14:creationId xmlns:p14="http://schemas.microsoft.com/office/powerpoint/2010/main" val="3507492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pitchFamily="-110" charset="-128"/>
                <a:cs typeface="+mn-cs"/>
              </a:rPr>
              <a:t>http://tastycupcakes.org/2009/06/mr-happy-face/</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44</a:t>
            </a:fld>
            <a:endParaRPr lang="en-US" dirty="0"/>
          </a:p>
        </p:txBody>
      </p:sp>
    </p:spTree>
    <p:extLst>
      <p:ext uri="{BB962C8B-B14F-4D97-AF65-F5344CB8AC3E}">
        <p14:creationId xmlns:p14="http://schemas.microsoft.com/office/powerpoint/2010/main" val="3600971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45</a:t>
            </a:fld>
            <a:endParaRPr lang="en-US" dirty="0"/>
          </a:p>
        </p:txBody>
      </p:sp>
    </p:spTree>
    <p:extLst>
      <p:ext uri="{BB962C8B-B14F-4D97-AF65-F5344CB8AC3E}">
        <p14:creationId xmlns:p14="http://schemas.microsoft.com/office/powerpoint/2010/main" val="2259702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46</a:t>
            </a:fld>
            <a:endParaRPr lang="en-US" dirty="0"/>
          </a:p>
        </p:txBody>
      </p:sp>
    </p:spTree>
    <p:extLst>
      <p:ext uri="{BB962C8B-B14F-4D97-AF65-F5344CB8AC3E}">
        <p14:creationId xmlns:p14="http://schemas.microsoft.com/office/powerpoint/2010/main" val="545303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r>
              <a:rPr lang="sv-SE" baseline="0" dirty="0" smtClean="0"/>
              <a:t>When doing the exercise, you will experience some problems and apply Lean practices to overcome them.</a:t>
            </a:r>
          </a:p>
          <a:p>
            <a:r>
              <a:rPr lang="sv-SE" dirty="0" smtClean="0"/>
              <a:t>You will learn</a:t>
            </a:r>
            <a:r>
              <a:rPr lang="sv-SE" baseline="0" dirty="0" smtClean="0"/>
              <a:t> about:...</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47</a:t>
            </a:fld>
            <a:endParaRPr lang="en-US" dirty="0"/>
          </a:p>
        </p:txBody>
      </p:sp>
    </p:spTree>
    <p:extLst>
      <p:ext uri="{BB962C8B-B14F-4D97-AF65-F5344CB8AC3E}">
        <p14:creationId xmlns:p14="http://schemas.microsoft.com/office/powerpoint/2010/main" val="3419939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48</a:t>
            </a:fld>
            <a:endParaRPr lang="en-US" dirty="0"/>
          </a:p>
        </p:txBody>
      </p:sp>
    </p:spTree>
    <p:extLst>
      <p:ext uri="{BB962C8B-B14F-4D97-AF65-F5344CB8AC3E}">
        <p14:creationId xmlns:p14="http://schemas.microsoft.com/office/powerpoint/2010/main" val="2867906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pitchFamily="-110" charset="-128"/>
                <a:cs typeface="+mn-cs"/>
              </a:rPr>
              <a:t>Maria </a:t>
            </a:r>
          </a:p>
          <a:p>
            <a:r>
              <a:rPr lang="sv-SE" sz="1200" kern="1200" dirty="0" smtClean="0">
                <a:solidFill>
                  <a:schemeClr val="tx1"/>
                </a:solidFill>
                <a:effectLst/>
                <a:latin typeface="+mn-lt"/>
                <a:ea typeface="ＭＳ Ｐゴシック" pitchFamily="-110" charset="-128"/>
                <a:cs typeface="+mn-cs"/>
              </a:rPr>
              <a:t>Kolla</a:t>
            </a:r>
            <a:r>
              <a:rPr lang="sv-SE" sz="1200" kern="1200" baseline="0" dirty="0" smtClean="0">
                <a:solidFill>
                  <a:schemeClr val="tx1"/>
                </a:solidFill>
                <a:effectLst/>
                <a:latin typeface="+mn-lt"/>
                <a:ea typeface="ＭＳ Ｐゴシック" pitchFamily="-110" charset="-128"/>
                <a:cs typeface="+mn-cs"/>
              </a:rPr>
              <a:t> grafen. Titta var lagerkostnaden växer.</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49</a:t>
            </a:fld>
            <a:endParaRPr lang="en-US" dirty="0"/>
          </a:p>
        </p:txBody>
      </p:sp>
    </p:spTree>
    <p:extLst>
      <p:ext uri="{BB962C8B-B14F-4D97-AF65-F5344CB8AC3E}">
        <p14:creationId xmlns:p14="http://schemas.microsoft.com/office/powerpoint/2010/main" val="1336770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50</a:t>
            </a:fld>
            <a:endParaRPr lang="en-US" dirty="0"/>
          </a:p>
        </p:txBody>
      </p:sp>
    </p:spTree>
    <p:extLst>
      <p:ext uri="{BB962C8B-B14F-4D97-AF65-F5344CB8AC3E}">
        <p14:creationId xmlns:p14="http://schemas.microsoft.com/office/powerpoint/2010/main" val="3375733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indent="0">
              <a:buFont typeface="Arial" charset="0"/>
              <a:buNone/>
            </a:pPr>
            <a:r>
              <a:rPr lang="sv-SE" baseline="0" dirty="0" smtClean="0"/>
              <a:t>Maria</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sv-SE" baseline="0" dirty="0" smtClean="0"/>
              <a:t>You had a problem with overproduction</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baseline="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sv-SE" baseline="0" dirty="0" smtClean="0"/>
              <a:t>!!!</a:t>
            </a:r>
            <a:r>
              <a:rPr lang="en-US" dirty="0" smtClean="0"/>
              <a:t>highlight to team how many houses need to be built to cover cost of inventory.</a:t>
            </a:r>
          </a:p>
          <a:p>
            <a:pPr marL="0" indent="0">
              <a:buFont typeface="Arial" charset="0"/>
              <a:buNone/>
            </a:pPr>
            <a:endParaRPr lang="sv-SE" baseline="0"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51</a:t>
            </a:fld>
            <a:endParaRPr lang="en-US" dirty="0"/>
          </a:p>
        </p:txBody>
      </p:sp>
    </p:spTree>
    <p:extLst>
      <p:ext uri="{BB962C8B-B14F-4D97-AF65-F5344CB8AC3E}">
        <p14:creationId xmlns:p14="http://schemas.microsoft.com/office/powerpoint/2010/main" val="396240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4</a:t>
            </a:fld>
            <a:endParaRPr lang="en-US" dirty="0"/>
          </a:p>
        </p:txBody>
      </p:sp>
    </p:spTree>
    <p:extLst>
      <p:ext uri="{BB962C8B-B14F-4D97-AF65-F5344CB8AC3E}">
        <p14:creationId xmlns:p14="http://schemas.microsoft.com/office/powerpoint/2010/main" val="985896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b="1" dirty="0" smtClean="0"/>
          </a:p>
          <a:p>
            <a:pPr eaLnBrk="1" hangingPunct="1"/>
            <a:r>
              <a:rPr lang="sv-SE" b="1" dirty="0" err="1" smtClean="0"/>
              <a:t>What</a:t>
            </a:r>
            <a:r>
              <a:rPr lang="sv-SE" b="1" dirty="0" smtClean="0"/>
              <a:t> is </a:t>
            </a:r>
            <a:r>
              <a:rPr lang="sv-SE" b="1" dirty="0" err="1" smtClean="0"/>
              <a:t>waste</a:t>
            </a:r>
            <a:r>
              <a:rPr lang="sv-SE" b="1" dirty="0" smtClean="0"/>
              <a:t>?</a:t>
            </a:r>
          </a:p>
          <a:p>
            <a:pPr marL="171450" indent="-171450" eaLnBrk="1" hangingPunct="1">
              <a:buFont typeface="Arial" charset="0"/>
              <a:buChar char="•"/>
            </a:pPr>
            <a:r>
              <a:rPr lang="en-US" dirty="0" smtClean="0"/>
              <a:t>The first step in lean thinking is to understand </a:t>
            </a:r>
            <a:r>
              <a:rPr lang="en-US" b="1" dirty="0" smtClean="0"/>
              <a:t>what “value” is</a:t>
            </a:r>
            <a:r>
              <a:rPr lang="en-US" dirty="0" smtClean="0"/>
              <a:t>,</a:t>
            </a:r>
            <a:r>
              <a:rPr lang="en-US" baseline="0" dirty="0" smtClean="0"/>
              <a:t> </a:t>
            </a:r>
            <a:r>
              <a:rPr lang="en-US" dirty="0" smtClean="0"/>
              <a:t>and what </a:t>
            </a:r>
            <a:r>
              <a:rPr lang="en-US" b="1" dirty="0" smtClean="0"/>
              <a:t>activities and resources are absolutely necessary</a:t>
            </a:r>
            <a:r>
              <a:rPr lang="en-US" dirty="0" smtClean="0"/>
              <a:t> to create the value.</a:t>
            </a:r>
          </a:p>
          <a:p>
            <a:pPr marL="171450" indent="-171450" eaLnBrk="1" hangingPunct="1">
              <a:buFont typeface="Arial" charset="0"/>
              <a:buChar char="•"/>
            </a:pPr>
            <a:r>
              <a:rPr lang="en-US" dirty="0" smtClean="0"/>
              <a:t>Since no one wants to consider what they do as waste, the job of determining what value is and what adds value has to be done at high level.</a:t>
            </a:r>
            <a:endParaRPr lang="sv-SE"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1" i="0" u="none" strike="noStrike" kern="1200" baseline="0" dirty="0" smtClean="0">
                <a:solidFill>
                  <a:schemeClr val="tx1"/>
                </a:solidFill>
                <a:latin typeface="+mn-lt"/>
                <a:ea typeface="ＭＳ Ｐゴシック" pitchFamily="-110" charset="-128"/>
                <a:cs typeface="+mn-cs"/>
              </a:rPr>
              <a:t>Waste is anything that does not add value to a product</a:t>
            </a:r>
            <a:r>
              <a:rPr lang="en-US" sz="1200" b="0" i="0" u="none" strike="noStrike" kern="1200" baseline="0" dirty="0" smtClean="0">
                <a:solidFill>
                  <a:schemeClr val="tx1"/>
                </a:solidFill>
                <a:latin typeface="+mn-lt"/>
                <a:ea typeface="ＭＳ Ｐゴシック" pitchFamily="-110" charset="-128"/>
                <a:cs typeface="+mn-cs"/>
              </a:rPr>
              <a:t>, value as perceived by the customer.</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0" i="0" u="none" strike="noStrike" kern="1200" baseline="0" dirty="0" smtClean="0">
                <a:solidFill>
                  <a:schemeClr val="tx1"/>
                </a:solidFill>
                <a:latin typeface="+mn-lt"/>
                <a:ea typeface="ＭＳ Ｐゴシック" pitchFamily="-110" charset="-128"/>
                <a:cs typeface="+mn-cs"/>
              </a:rPr>
              <a:t>In lean thinking, the concept of waste is a high hurdle.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eaLnBrk="1" hangingPunct="1"/>
            <a:r>
              <a:rPr lang="en-US" b="1" dirty="0" smtClean="0"/>
              <a:t>The Seven Wastes of Software Development </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0" i="0" u="none" strike="sngStrike" kern="1200" baseline="0" dirty="0" smtClean="0">
                <a:solidFill>
                  <a:schemeClr val="tx1"/>
                </a:solidFill>
                <a:latin typeface="+mn-lt"/>
                <a:ea typeface="ＭＳ Ｐゴシック" pitchFamily="-110" charset="-128"/>
                <a:cs typeface="+mn-cs"/>
              </a:rPr>
              <a:t>If a manufacturing plant makes more stuff than is immediately needed, that is waste.</a:t>
            </a: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1</a:t>
            </a:r>
            <a:r>
              <a:rPr lang="en-US" sz="1200" b="0" i="0" u="none" strike="noStrike" kern="1200" baseline="0" dirty="0" smtClean="0">
                <a:solidFill>
                  <a:schemeClr val="tx1"/>
                </a:solidFill>
                <a:latin typeface="+mn-lt"/>
                <a:ea typeface="ＭＳ Ｐゴシック" pitchFamily="-110" charset="-128"/>
                <a:cs typeface="+mn-cs"/>
              </a:rPr>
              <a:t>  If developers code more features than are immediately needed, that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2</a:t>
            </a:r>
            <a:r>
              <a:rPr lang="en-US" sz="1200" b="0" i="0" u="none" strike="noStrike" kern="1200" baseline="0" dirty="0" smtClean="0">
                <a:solidFill>
                  <a:schemeClr val="tx1"/>
                </a:solidFill>
                <a:latin typeface="+mn-lt"/>
                <a:ea typeface="ＭＳ Ｐゴシック" pitchFamily="-110" charset="-128"/>
                <a:cs typeface="+mn-cs"/>
              </a:rPr>
              <a:t> Waiting for decisions or requirements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b="0" i="0" u="none" strike="sngStrike" kern="1200" baseline="0" dirty="0" smtClean="0">
                <a:solidFill>
                  <a:schemeClr val="tx1"/>
                </a:solidFill>
                <a:latin typeface="+mn-lt"/>
                <a:ea typeface="ＭＳ Ｐゴシック" pitchFamily="-110" charset="-128"/>
                <a:cs typeface="+mn-cs"/>
              </a:rPr>
              <a:t>In manufacturing, moving product around is waste.</a:t>
            </a: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3</a:t>
            </a:r>
            <a:r>
              <a:rPr lang="en-US" sz="1200" b="0" i="0" u="none" strike="noStrike" kern="1200" baseline="0" dirty="0" smtClean="0">
                <a:solidFill>
                  <a:schemeClr val="tx1"/>
                </a:solidFill>
                <a:latin typeface="+mn-lt"/>
                <a:ea typeface="ＭＳ Ｐゴシック" pitchFamily="-110" charset="-128"/>
                <a:cs typeface="+mn-cs"/>
              </a:rPr>
              <a:t> In product development, handing off development from one group to another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4</a:t>
            </a:r>
            <a:r>
              <a:rPr lang="en-US" sz="1200" b="0" i="0" u="none" strike="noStrike" kern="1200" baseline="0" dirty="0" smtClean="0">
                <a:solidFill>
                  <a:schemeClr val="tx1"/>
                </a:solidFill>
                <a:latin typeface="+mn-lt"/>
                <a:ea typeface="ＭＳ Ｐゴシック" pitchFamily="-110" charset="-128"/>
                <a:cs typeface="+mn-cs"/>
              </a:rPr>
              <a:t> Extra steps in the process that does not create value, is waste</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Char char="•"/>
            </a:pPr>
            <a:r>
              <a:rPr lang="en-US" sz="1200" b="0" i="0" u="none" strike="sngStrike" kern="1200" baseline="0" dirty="0" smtClean="0">
                <a:solidFill>
                  <a:schemeClr val="tx1"/>
                </a:solidFill>
                <a:latin typeface="+mn-lt"/>
                <a:ea typeface="ＭＳ Ｐゴシック" pitchFamily="-110" charset="-128"/>
                <a:cs typeface="+mn-cs"/>
              </a:rPr>
              <a:t>If a component is sitting on a shelf gathering dust, that is waste.</a:t>
            </a: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5</a:t>
            </a:r>
            <a:r>
              <a:rPr lang="en-US" sz="1200" b="0" i="0" u="none" strike="noStrike" kern="1200" baseline="0" dirty="0" smtClean="0">
                <a:solidFill>
                  <a:schemeClr val="tx1"/>
                </a:solidFill>
                <a:latin typeface="+mn-lt"/>
                <a:ea typeface="ＭＳ Ｐゴシック" pitchFamily="-110" charset="-128"/>
                <a:cs typeface="+mn-cs"/>
              </a:rPr>
              <a:t>  If a development cycle has collected requirements in a document gathering dust, that is waste. Or work being only partially finished</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6</a:t>
            </a:r>
            <a:r>
              <a:rPr lang="en-US" sz="1200" b="0" i="0" u="none" strike="noStrike" kern="1200" baseline="0" dirty="0" smtClean="0">
                <a:solidFill>
                  <a:schemeClr val="tx1"/>
                </a:solidFill>
                <a:latin typeface="+mn-lt"/>
                <a:ea typeface="ＭＳ Ｐゴシック" pitchFamily="-110" charset="-128"/>
                <a:cs typeface="+mn-cs"/>
              </a:rPr>
              <a:t>  Time spent trying to gather requirements is waste</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7</a:t>
            </a:r>
            <a:r>
              <a:rPr lang="en-US" sz="1200" b="0" i="0" u="none" strike="noStrike" kern="1200" baseline="0" dirty="0" smtClean="0">
                <a:solidFill>
                  <a:schemeClr val="tx1"/>
                </a:solidFill>
                <a:latin typeface="+mn-lt"/>
                <a:ea typeface="ＭＳ Ｐゴシック" pitchFamily="-110" charset="-128"/>
                <a:cs typeface="+mn-cs"/>
              </a:rPr>
              <a:t>  Bugs are of course waste</a:t>
            </a: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The ideal is to find out what a customer wants, and then make or develop it</a:t>
            </a:r>
          </a:p>
          <a:p>
            <a:r>
              <a:rPr lang="en-US" sz="1200" b="0" i="0" u="none" strike="noStrike" kern="1200" baseline="0" dirty="0" smtClean="0">
                <a:solidFill>
                  <a:schemeClr val="tx1"/>
                </a:solidFill>
                <a:latin typeface="+mn-lt"/>
                <a:ea typeface="ＭＳ Ｐゴシック" pitchFamily="-110" charset="-128"/>
                <a:cs typeface="+mn-cs"/>
              </a:rPr>
              <a:t>and deliver exactly what they want, virtually immediately. </a:t>
            </a:r>
            <a:r>
              <a:rPr lang="en-US" sz="1200" b="1" i="0" u="none" strike="noStrike" kern="1200" baseline="0" dirty="0" smtClean="0">
                <a:solidFill>
                  <a:schemeClr val="tx1"/>
                </a:solidFill>
                <a:latin typeface="+mn-lt"/>
                <a:ea typeface="ＭＳ Ｐゴシック" pitchFamily="-110" charset="-128"/>
                <a:cs typeface="+mn-cs"/>
              </a:rPr>
              <a:t>Whatever gets in</a:t>
            </a:r>
          </a:p>
          <a:p>
            <a:r>
              <a:rPr lang="en-US" sz="1200" b="1" i="0" u="none" strike="noStrike" kern="1200" baseline="0" dirty="0" smtClean="0">
                <a:solidFill>
                  <a:schemeClr val="tx1"/>
                </a:solidFill>
                <a:latin typeface="+mn-lt"/>
                <a:ea typeface="ＭＳ Ｐゴシック" pitchFamily="-110" charset="-128"/>
                <a:cs typeface="+mn-cs"/>
              </a:rPr>
              <a:t>the way of rapidly satisfying a customer need is waste.</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52</a:t>
            </a:fld>
            <a:endParaRPr lang="en-US" dirty="0"/>
          </a:p>
        </p:txBody>
      </p:sp>
    </p:spTree>
    <p:extLst>
      <p:ext uri="{BB962C8B-B14F-4D97-AF65-F5344CB8AC3E}">
        <p14:creationId xmlns:p14="http://schemas.microsoft.com/office/powerpoint/2010/main" val="550432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b="1" dirty="0" smtClean="0"/>
          </a:p>
          <a:p>
            <a:pPr eaLnBrk="1" hangingPunct="1"/>
            <a:r>
              <a:rPr lang="en-US" b="1" dirty="0" smtClean="0"/>
              <a:t>In </a:t>
            </a:r>
            <a:r>
              <a:rPr lang="en-US" b="1" dirty="0" err="1" smtClean="0"/>
              <a:t>manufactoring</a:t>
            </a:r>
            <a:r>
              <a:rPr lang="en-US" b="1" dirty="0" smtClean="0"/>
              <a:t>:</a:t>
            </a:r>
          </a:p>
          <a:p>
            <a:pPr eaLnBrk="1" hangingPunct="1"/>
            <a:r>
              <a:rPr lang="en-US" sz="1100" b="1" i="0" kern="1200" dirty="0" smtClean="0">
                <a:solidFill>
                  <a:schemeClr val="tx1"/>
                </a:solidFill>
                <a:effectLst/>
                <a:latin typeface="+mn-lt"/>
                <a:ea typeface="ＭＳ Ｐゴシック" pitchFamily="-110" charset="-128"/>
                <a:cs typeface="+mn-cs"/>
              </a:rPr>
              <a:t>Overproduction</a:t>
            </a:r>
            <a:r>
              <a:rPr lang="en-US" sz="1100" b="0" i="0" kern="1200" dirty="0" smtClean="0">
                <a:solidFill>
                  <a:schemeClr val="tx1"/>
                </a:solidFill>
                <a:effectLst/>
                <a:latin typeface="+mn-lt"/>
                <a:ea typeface="ＭＳ Ｐゴシック" pitchFamily="-110" charset="-128"/>
                <a:cs typeface="+mn-cs"/>
              </a:rPr>
              <a:t> is when you make too much of something. Occurs when a company manufacturers a product before there is a customer demand.</a:t>
            </a:r>
          </a:p>
          <a:p>
            <a:pPr eaLnBrk="1" hangingPunct="1"/>
            <a:r>
              <a:rPr lang="en-US" sz="1100" b="1" i="0" kern="1200" dirty="0" smtClean="0">
                <a:solidFill>
                  <a:schemeClr val="tx1"/>
                </a:solidFill>
                <a:effectLst/>
                <a:latin typeface="+mn-lt"/>
                <a:ea typeface="ＭＳ Ｐゴシック" pitchFamily="-110" charset="-128"/>
                <a:cs typeface="+mn-cs"/>
              </a:rPr>
              <a:t>Waiting </a:t>
            </a:r>
            <a:r>
              <a:rPr lang="en-US" sz="1100" b="0" i="0" kern="1200" dirty="0" smtClean="0">
                <a:solidFill>
                  <a:schemeClr val="tx1"/>
                </a:solidFill>
                <a:effectLst/>
                <a:latin typeface="+mn-lt"/>
                <a:ea typeface="ＭＳ Ｐゴシック" pitchFamily="-110" charset="-128"/>
                <a:cs typeface="+mn-cs"/>
              </a:rPr>
              <a:t>is whenever materials, people or machines are sitting idle.</a:t>
            </a:r>
            <a:endParaRPr lang="sv-SE" sz="1100" b="0" i="0" kern="1200" dirty="0" smtClean="0">
              <a:solidFill>
                <a:schemeClr val="tx1"/>
              </a:solidFill>
              <a:effectLst/>
              <a:latin typeface="+mn-lt"/>
              <a:ea typeface="ＭＳ Ｐゴシック" pitchFamily="-110" charset="-128"/>
              <a:cs typeface="+mn-cs"/>
            </a:endParaRPr>
          </a:p>
          <a:p>
            <a:pPr eaLnBrk="1" hangingPunct="1"/>
            <a:r>
              <a:rPr lang="en-US" sz="1100" b="1" i="0" kern="1200" dirty="0" smtClean="0">
                <a:solidFill>
                  <a:schemeClr val="tx1"/>
                </a:solidFill>
                <a:effectLst/>
                <a:latin typeface="+mn-lt"/>
                <a:ea typeface="ＭＳ Ｐゴシック" pitchFamily="-110" charset="-128"/>
                <a:cs typeface="+mn-cs"/>
              </a:rPr>
              <a:t>Transportation </a:t>
            </a:r>
            <a:r>
              <a:rPr lang="en-US" sz="1100" b="0" i="0" kern="1200" dirty="0" smtClean="0">
                <a:solidFill>
                  <a:schemeClr val="tx1"/>
                </a:solidFill>
                <a:effectLst/>
                <a:latin typeface="+mn-lt"/>
                <a:ea typeface="ＭＳ Ｐゴシック" pitchFamily="-110" charset="-128"/>
                <a:cs typeface="+mn-cs"/>
              </a:rPr>
              <a:t>is material movement that does not move the product to the customer.</a:t>
            </a:r>
            <a:endParaRPr lang="sv-SE" sz="1100" b="0" i="0" kern="1200" dirty="0" smtClean="0">
              <a:solidFill>
                <a:schemeClr val="tx1"/>
              </a:solidFill>
              <a:effectLst/>
              <a:latin typeface="+mn-lt"/>
              <a:ea typeface="ＭＳ Ｐゴシック" pitchFamily="-110" charset="-128"/>
              <a:cs typeface="+mn-cs"/>
            </a:endParaRPr>
          </a:p>
          <a:p>
            <a:pPr eaLnBrk="1" hangingPunct="1"/>
            <a:r>
              <a:rPr lang="en-US" sz="1100" b="1" i="0" kern="1200" dirty="0" smtClean="0">
                <a:solidFill>
                  <a:schemeClr val="tx1"/>
                </a:solidFill>
                <a:effectLst/>
                <a:latin typeface="+mn-lt"/>
                <a:ea typeface="ＭＳ Ｐゴシック" pitchFamily="-110" charset="-128"/>
                <a:cs typeface="+mn-cs"/>
              </a:rPr>
              <a:t>Over processing </a:t>
            </a:r>
            <a:r>
              <a:rPr lang="en-US" sz="1100" b="0" i="0" kern="1200" dirty="0" smtClean="0">
                <a:solidFill>
                  <a:schemeClr val="tx1"/>
                </a:solidFill>
                <a:effectLst/>
                <a:latin typeface="+mn-lt"/>
                <a:ea typeface="ＭＳ Ｐゴシック" pitchFamily="-110" charset="-128"/>
                <a:cs typeface="+mn-cs"/>
              </a:rPr>
              <a:t>is any activity that provides no additional value to a product.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100" b="0" i="0" kern="1200" dirty="0" smtClean="0">
                <a:solidFill>
                  <a:schemeClr val="tx1"/>
                </a:solidFill>
                <a:effectLst/>
                <a:latin typeface="+mn-lt"/>
                <a:ea typeface="ＭＳ Ｐゴシック" pitchFamily="-110" charset="-128"/>
                <a:cs typeface="+mn-cs"/>
              </a:rPr>
              <a:t>All idle resources are wasteful, and </a:t>
            </a:r>
            <a:r>
              <a:rPr lang="en-US" sz="1100" b="1" i="0" kern="1200" dirty="0" smtClean="0">
                <a:solidFill>
                  <a:schemeClr val="tx1"/>
                </a:solidFill>
                <a:effectLst/>
                <a:latin typeface="+mn-lt"/>
                <a:ea typeface="ＭＳ Ｐゴシック" pitchFamily="-110" charset="-128"/>
                <a:cs typeface="+mn-cs"/>
              </a:rPr>
              <a:t>inventory</a:t>
            </a:r>
            <a:r>
              <a:rPr lang="en-US" sz="1100" b="0" i="0" kern="1200" dirty="0" smtClean="0">
                <a:solidFill>
                  <a:schemeClr val="tx1"/>
                </a:solidFill>
                <a:effectLst/>
                <a:latin typeface="+mn-lt"/>
                <a:ea typeface="ＭＳ Ｐゴシック" pitchFamily="-110" charset="-128"/>
                <a:cs typeface="+mn-cs"/>
              </a:rPr>
              <a:t> is one of the most common.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100" b="0" i="0" kern="1200" dirty="0" smtClean="0">
                <a:solidFill>
                  <a:schemeClr val="tx1"/>
                </a:solidFill>
                <a:effectLst/>
                <a:latin typeface="+mn-lt"/>
                <a:ea typeface="ＭＳ Ｐゴシック" pitchFamily="-110" charset="-128"/>
                <a:cs typeface="+mn-cs"/>
              </a:rPr>
              <a:t>(</a:t>
            </a:r>
            <a:r>
              <a:rPr lang="en-US" sz="1100" b="1" i="0" kern="1200" dirty="0" smtClean="0">
                <a:solidFill>
                  <a:schemeClr val="tx1"/>
                </a:solidFill>
                <a:effectLst/>
                <a:latin typeface="+mn-lt"/>
                <a:ea typeface="ＭＳ Ｐゴシック" pitchFamily="-110" charset="-128"/>
                <a:cs typeface="+mn-cs"/>
              </a:rPr>
              <a:t>Motion</a:t>
            </a:r>
            <a:r>
              <a:rPr lang="en-US" sz="1100" b="0" i="0" kern="1200" dirty="0" smtClean="0">
                <a:solidFill>
                  <a:schemeClr val="tx1"/>
                </a:solidFill>
                <a:effectLst/>
                <a:latin typeface="+mn-lt"/>
                <a:ea typeface="ＭＳ Ｐゴシック" pitchFamily="-110" charset="-128"/>
                <a:cs typeface="+mn-cs"/>
              </a:rPr>
              <a:t>) Any movement</a:t>
            </a:r>
            <a:r>
              <a:rPr lang="en-US" sz="1100" b="0" i="0" kern="1200" baseline="0" dirty="0" smtClean="0">
                <a:solidFill>
                  <a:schemeClr val="tx1"/>
                </a:solidFill>
                <a:effectLst/>
                <a:latin typeface="+mn-lt"/>
                <a:ea typeface="ＭＳ Ｐゴシック" pitchFamily="-110" charset="-128"/>
                <a:cs typeface="+mn-cs"/>
              </a:rPr>
              <a:t> </a:t>
            </a:r>
            <a:r>
              <a:rPr lang="en-US" sz="1100" b="0" i="0" kern="1200" dirty="0" smtClean="0">
                <a:solidFill>
                  <a:schemeClr val="tx1"/>
                </a:solidFill>
                <a:effectLst/>
                <a:latin typeface="+mn-lt"/>
                <a:ea typeface="ＭＳ Ｐゴシック" pitchFamily="-110" charset="-128"/>
                <a:cs typeface="+mn-cs"/>
              </a:rPr>
              <a:t>of people</a:t>
            </a:r>
            <a:r>
              <a:rPr lang="en-US" sz="1100" b="0" i="0" kern="1200" baseline="0" dirty="0" smtClean="0">
                <a:solidFill>
                  <a:schemeClr val="tx1"/>
                </a:solidFill>
                <a:effectLst/>
                <a:latin typeface="+mn-lt"/>
                <a:ea typeface="ＭＳ Ｐゴシック" pitchFamily="-110" charset="-128"/>
                <a:cs typeface="+mn-cs"/>
              </a:rPr>
              <a:t> or machines </a:t>
            </a:r>
            <a:r>
              <a:rPr lang="en-US" sz="1100" b="0" i="0" kern="1200" dirty="0" smtClean="0">
                <a:solidFill>
                  <a:schemeClr val="tx1"/>
                </a:solidFill>
                <a:effectLst/>
                <a:latin typeface="+mn-lt"/>
                <a:ea typeface="ＭＳ Ｐゴシック" pitchFamily="-110" charset="-128"/>
                <a:cs typeface="+mn-cs"/>
              </a:rPr>
              <a:t>that does not add value to a product.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100" b="0" i="0" kern="1200" dirty="0" smtClean="0">
                <a:solidFill>
                  <a:schemeClr val="tx1"/>
                </a:solidFill>
                <a:effectLst/>
                <a:latin typeface="+mn-lt"/>
                <a:ea typeface="ＭＳ Ｐゴシック" pitchFamily="-110" charset="-128"/>
                <a:cs typeface="+mn-cs"/>
              </a:rPr>
              <a:t>Poor quality drives up costs both in wasted materials and labor </a:t>
            </a:r>
            <a:r>
              <a:rPr lang="en-US" sz="1100" b="1" i="0" kern="1200" dirty="0" smtClean="0">
                <a:solidFill>
                  <a:schemeClr val="tx1"/>
                </a:solidFill>
                <a:effectLst/>
                <a:latin typeface="+mn-lt"/>
                <a:ea typeface="ＭＳ Ｐゴシック" pitchFamily="-110" charset="-128"/>
                <a:cs typeface="+mn-cs"/>
              </a:rPr>
              <a:t>(defects).</a:t>
            </a:r>
          </a:p>
          <a:p>
            <a:pPr eaLnBrk="1" hangingPunct="1"/>
            <a:endParaRPr lang="en-US" b="1" dirty="0" smtClean="0"/>
          </a:p>
          <a:p>
            <a:pPr eaLnBrk="1" hangingPunct="1"/>
            <a:endParaRPr lang="en-US" b="1" dirty="0" smtClean="0"/>
          </a:p>
          <a:p>
            <a:pPr eaLnBrk="1" hangingPunct="1"/>
            <a:endParaRPr lang="en-US" b="1" dirty="0" smtClean="0"/>
          </a:p>
          <a:p>
            <a:pPr eaLnBrk="1" hangingPunct="1"/>
            <a:r>
              <a:rPr lang="sv-SE" b="1" dirty="0" err="1" smtClean="0"/>
              <a:t>What</a:t>
            </a:r>
            <a:r>
              <a:rPr lang="sv-SE" b="1" dirty="0" smtClean="0"/>
              <a:t> is </a:t>
            </a:r>
            <a:r>
              <a:rPr lang="sv-SE" b="1" dirty="0" err="1" smtClean="0"/>
              <a:t>waste</a:t>
            </a:r>
            <a:r>
              <a:rPr lang="sv-SE" b="1" dirty="0" smtClean="0"/>
              <a:t>?</a:t>
            </a:r>
          </a:p>
          <a:p>
            <a:pPr marL="171450" indent="-171450" eaLnBrk="1" hangingPunct="1">
              <a:buFont typeface="Arial" charset="0"/>
              <a:buChar char="•"/>
            </a:pPr>
            <a:r>
              <a:rPr lang="en-US" dirty="0" smtClean="0"/>
              <a:t>The first step in lean thinking is to understand </a:t>
            </a:r>
            <a:r>
              <a:rPr lang="en-US" b="1" dirty="0" smtClean="0"/>
              <a:t>what “value” is</a:t>
            </a:r>
            <a:r>
              <a:rPr lang="en-US" dirty="0" smtClean="0"/>
              <a:t>,</a:t>
            </a:r>
            <a:r>
              <a:rPr lang="en-US" baseline="0" dirty="0" smtClean="0"/>
              <a:t> </a:t>
            </a:r>
            <a:r>
              <a:rPr lang="en-US" dirty="0" smtClean="0"/>
              <a:t>and what </a:t>
            </a:r>
            <a:r>
              <a:rPr lang="en-US" b="1" dirty="0" smtClean="0"/>
              <a:t>activities and resources are absolutely necessary</a:t>
            </a:r>
            <a:r>
              <a:rPr lang="en-US" dirty="0" smtClean="0"/>
              <a:t> to create the value.</a:t>
            </a:r>
          </a:p>
          <a:p>
            <a:pPr marL="171450" indent="-171450" eaLnBrk="1" hangingPunct="1">
              <a:buFont typeface="Arial" charset="0"/>
              <a:buChar char="•"/>
            </a:pPr>
            <a:r>
              <a:rPr lang="en-US" dirty="0" smtClean="0"/>
              <a:t>Since no one wants to consider what they do as waste, the job of determining what value is and what adds value has to be done at high level.</a:t>
            </a:r>
            <a:endParaRPr lang="sv-SE" dirty="0" smtClean="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1" i="0" u="none" strike="noStrike" kern="1200" baseline="0" dirty="0" smtClean="0">
                <a:solidFill>
                  <a:schemeClr val="tx1"/>
                </a:solidFill>
                <a:latin typeface="+mn-lt"/>
                <a:ea typeface="ＭＳ Ｐゴシック" pitchFamily="-110" charset="-128"/>
                <a:cs typeface="+mn-cs"/>
              </a:rPr>
              <a:t>Waste is anything that does not add value to a product</a:t>
            </a:r>
            <a:r>
              <a:rPr lang="en-US" sz="1200" b="0" i="0" u="none" strike="noStrike" kern="1200" baseline="0" dirty="0" smtClean="0">
                <a:solidFill>
                  <a:schemeClr val="tx1"/>
                </a:solidFill>
                <a:latin typeface="+mn-lt"/>
                <a:ea typeface="ＭＳ Ｐゴシック" pitchFamily="-110" charset="-128"/>
                <a:cs typeface="+mn-cs"/>
              </a:rPr>
              <a:t>, value as perceived by the customer.</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0" i="0" u="none" strike="noStrike" kern="1200" baseline="0" dirty="0" smtClean="0">
                <a:solidFill>
                  <a:schemeClr val="tx1"/>
                </a:solidFill>
                <a:latin typeface="+mn-lt"/>
                <a:ea typeface="ＭＳ Ｐゴシック" pitchFamily="-110" charset="-128"/>
                <a:cs typeface="+mn-cs"/>
              </a:rPr>
              <a:t>In lean thinking, the concept of waste is a high hurdle.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eaLnBrk="1" hangingPunct="1"/>
            <a:r>
              <a:rPr lang="en-US" b="1" dirty="0" smtClean="0"/>
              <a:t>The Seven Wastes of Software Development </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b="0" i="0" u="none" strike="sngStrike" kern="1200" baseline="0" dirty="0" smtClean="0">
                <a:solidFill>
                  <a:schemeClr val="tx1"/>
                </a:solidFill>
                <a:latin typeface="+mn-lt"/>
                <a:ea typeface="ＭＳ Ｐゴシック" pitchFamily="-110" charset="-128"/>
                <a:cs typeface="+mn-cs"/>
              </a:rPr>
              <a:t>If a manufacturing plant makes more stuff than is immediately needed, that is waste.</a:t>
            </a: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1</a:t>
            </a:r>
            <a:r>
              <a:rPr lang="en-US" sz="1200" b="0" i="0" u="none" strike="noStrike" kern="1200" baseline="0" dirty="0" smtClean="0">
                <a:solidFill>
                  <a:schemeClr val="tx1"/>
                </a:solidFill>
                <a:latin typeface="+mn-lt"/>
                <a:ea typeface="ＭＳ Ｐゴシック" pitchFamily="-110" charset="-128"/>
                <a:cs typeface="+mn-cs"/>
              </a:rPr>
              <a:t>  If developers code more features than are immediately needed, that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2</a:t>
            </a:r>
            <a:r>
              <a:rPr lang="en-US" sz="1200" b="0" i="0" u="none" strike="noStrike" kern="1200" baseline="0" dirty="0" smtClean="0">
                <a:solidFill>
                  <a:schemeClr val="tx1"/>
                </a:solidFill>
                <a:latin typeface="+mn-lt"/>
                <a:ea typeface="ＭＳ Ｐゴシック" pitchFamily="-110" charset="-128"/>
                <a:cs typeface="+mn-cs"/>
              </a:rPr>
              <a:t> Waiting for decisions or requirements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b="0" i="0" u="none" strike="sngStrike" kern="1200" baseline="0" dirty="0" smtClean="0">
                <a:solidFill>
                  <a:schemeClr val="tx1"/>
                </a:solidFill>
                <a:latin typeface="+mn-lt"/>
                <a:ea typeface="ＭＳ Ｐゴシック" pitchFamily="-110" charset="-128"/>
                <a:cs typeface="+mn-cs"/>
              </a:rPr>
              <a:t>In manufacturing, moving product around is waste.</a:t>
            </a: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3</a:t>
            </a:r>
            <a:r>
              <a:rPr lang="en-US" sz="1200" b="0" i="0" u="none" strike="noStrike" kern="1200" baseline="0" dirty="0" smtClean="0">
                <a:solidFill>
                  <a:schemeClr val="tx1"/>
                </a:solidFill>
                <a:latin typeface="+mn-lt"/>
                <a:ea typeface="ＭＳ Ｐゴシック" pitchFamily="-110" charset="-128"/>
                <a:cs typeface="+mn-cs"/>
              </a:rPr>
              <a:t> In product development, handing off development from one group to another is waste.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0" i="0" u="none" strike="noStrike" kern="1200" baseline="0" dirty="0" smtClean="0">
              <a:solidFill>
                <a:schemeClr val="tx1"/>
              </a:solidFill>
              <a:latin typeface="+mn-lt"/>
              <a:ea typeface="ＭＳ Ｐゴシック" pitchFamily="-110" charset="-128"/>
              <a:cs typeface="+mn-cs"/>
            </a:endParaRPr>
          </a:p>
          <a:p>
            <a:pPr marL="171450" marR="0" indent="-171450" algn="l" defTabSz="914400" rtl="0" eaLnBrk="0" fontAlgn="base" latinLnBrk="0" hangingPunct="0">
              <a:lnSpc>
                <a:spcPct val="100000"/>
              </a:lnSpc>
              <a:spcBef>
                <a:spcPct val="30000"/>
              </a:spcBef>
              <a:spcAft>
                <a:spcPct val="0"/>
              </a:spcAft>
              <a:buClrTx/>
              <a:buSzTx/>
              <a:buFont typeface="Arial" charset="0"/>
              <a:buNone/>
              <a:tabLst/>
              <a:defRPr/>
            </a:pPr>
            <a:r>
              <a:rPr lang="en-US" sz="1200" b="1" i="0" u="none" strike="noStrike" kern="1200" baseline="0" dirty="0" smtClean="0">
                <a:solidFill>
                  <a:schemeClr val="tx1"/>
                </a:solidFill>
                <a:latin typeface="+mn-lt"/>
                <a:ea typeface="ＭＳ Ｐゴシック" pitchFamily="-110" charset="-128"/>
                <a:cs typeface="+mn-cs"/>
              </a:rPr>
              <a:t>4</a:t>
            </a:r>
            <a:r>
              <a:rPr lang="en-US" sz="1200" b="0" i="0" u="none" strike="noStrike" kern="1200" baseline="0" dirty="0" smtClean="0">
                <a:solidFill>
                  <a:schemeClr val="tx1"/>
                </a:solidFill>
                <a:latin typeface="+mn-lt"/>
                <a:ea typeface="ＭＳ Ｐゴシック" pitchFamily="-110" charset="-128"/>
                <a:cs typeface="+mn-cs"/>
              </a:rPr>
              <a:t> Extra steps in the process that does not create value, is waste</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Char char="•"/>
            </a:pPr>
            <a:r>
              <a:rPr lang="en-US" sz="1200" b="0" i="0" u="none" strike="sngStrike" kern="1200" baseline="0" dirty="0" smtClean="0">
                <a:solidFill>
                  <a:schemeClr val="tx1"/>
                </a:solidFill>
                <a:latin typeface="+mn-lt"/>
                <a:ea typeface="ＭＳ Ｐゴシック" pitchFamily="-110" charset="-128"/>
                <a:cs typeface="+mn-cs"/>
              </a:rPr>
              <a:t>If a component is sitting on a shelf gathering dust, that is waste.</a:t>
            </a: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5</a:t>
            </a:r>
            <a:r>
              <a:rPr lang="en-US" sz="1200" b="0" i="0" u="none" strike="noStrike" kern="1200" baseline="0" dirty="0" smtClean="0">
                <a:solidFill>
                  <a:schemeClr val="tx1"/>
                </a:solidFill>
                <a:latin typeface="+mn-lt"/>
                <a:ea typeface="ＭＳ Ｐゴシック" pitchFamily="-110" charset="-128"/>
                <a:cs typeface="+mn-cs"/>
              </a:rPr>
              <a:t>  If a development cycle has collected requirements in a document gathering dust, that is waste. Or work being only partially finished</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6</a:t>
            </a:r>
            <a:r>
              <a:rPr lang="en-US" sz="1200" b="0" i="0" u="none" strike="noStrike" kern="1200" baseline="0" dirty="0" smtClean="0">
                <a:solidFill>
                  <a:schemeClr val="tx1"/>
                </a:solidFill>
                <a:latin typeface="+mn-lt"/>
                <a:ea typeface="ＭＳ Ｐゴシック" pitchFamily="-110" charset="-128"/>
                <a:cs typeface="+mn-cs"/>
              </a:rPr>
              <a:t>  Time spent trying to gather requirements is waste</a:t>
            </a: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None/>
            </a:pPr>
            <a:r>
              <a:rPr lang="en-US" sz="1200" b="1" i="0" u="none" strike="noStrike" kern="1200" baseline="0" dirty="0" smtClean="0">
                <a:solidFill>
                  <a:schemeClr val="tx1"/>
                </a:solidFill>
                <a:latin typeface="+mn-lt"/>
                <a:ea typeface="ＭＳ Ｐゴシック" pitchFamily="-110" charset="-128"/>
                <a:cs typeface="+mn-cs"/>
              </a:rPr>
              <a:t>7</a:t>
            </a:r>
            <a:r>
              <a:rPr lang="en-US" sz="1200" b="0" i="0" u="none" strike="noStrike" kern="1200" baseline="0" dirty="0" smtClean="0">
                <a:solidFill>
                  <a:schemeClr val="tx1"/>
                </a:solidFill>
                <a:latin typeface="+mn-lt"/>
                <a:ea typeface="ＭＳ Ｐゴシック" pitchFamily="-110" charset="-128"/>
                <a:cs typeface="+mn-cs"/>
              </a:rPr>
              <a:t>  Bugs are of course waste</a:t>
            </a: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The ideal is to find out what a customer wants, and then make or develop it</a:t>
            </a:r>
          </a:p>
          <a:p>
            <a:r>
              <a:rPr lang="en-US" sz="1200" b="0" i="0" u="none" strike="noStrike" kern="1200" baseline="0" dirty="0" smtClean="0">
                <a:solidFill>
                  <a:schemeClr val="tx1"/>
                </a:solidFill>
                <a:latin typeface="+mn-lt"/>
                <a:ea typeface="ＭＳ Ｐゴシック" pitchFamily="-110" charset="-128"/>
                <a:cs typeface="+mn-cs"/>
              </a:rPr>
              <a:t>and deliver exactly what they want, virtually immediately. </a:t>
            </a:r>
            <a:r>
              <a:rPr lang="en-US" sz="1200" b="1" i="0" u="none" strike="noStrike" kern="1200" baseline="0" dirty="0" smtClean="0">
                <a:solidFill>
                  <a:schemeClr val="tx1"/>
                </a:solidFill>
                <a:latin typeface="+mn-lt"/>
                <a:ea typeface="ＭＳ Ｐゴシック" pitchFamily="-110" charset="-128"/>
                <a:cs typeface="+mn-cs"/>
              </a:rPr>
              <a:t>Whatever gets in</a:t>
            </a:r>
          </a:p>
          <a:p>
            <a:r>
              <a:rPr lang="en-US" sz="1200" b="1" i="0" u="none" strike="noStrike" kern="1200" baseline="0" dirty="0" smtClean="0">
                <a:solidFill>
                  <a:schemeClr val="tx1"/>
                </a:solidFill>
                <a:latin typeface="+mn-lt"/>
                <a:ea typeface="ＭＳ Ｐゴシック" pitchFamily="-110" charset="-128"/>
                <a:cs typeface="+mn-cs"/>
              </a:rPr>
              <a:t>the way of rapidly satisfying a customer need is waste.</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53</a:t>
            </a:fld>
            <a:endParaRPr lang="en-US" dirty="0"/>
          </a:p>
        </p:txBody>
      </p:sp>
    </p:spTree>
    <p:extLst>
      <p:ext uri="{BB962C8B-B14F-4D97-AF65-F5344CB8AC3E}">
        <p14:creationId xmlns:p14="http://schemas.microsoft.com/office/powerpoint/2010/main" val="740509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E0A0A46-CBCF-4D08-A0CD-B4E4E17D4C40}" type="slidenum">
              <a:rPr lang="sv-SE" smtClean="0"/>
              <a:pPr/>
              <a:t>54</a:t>
            </a:fld>
            <a:endParaRPr lang="sv-SE" smtClean="0"/>
          </a:p>
        </p:txBody>
      </p:sp>
      <p:sp>
        <p:nvSpPr>
          <p:cNvPr id="160771" name="Rectangle 2"/>
          <p:cNvSpPr>
            <a:spLocks noGrp="1" noRot="1" noChangeAspect="1" noChangeArrowheads="1" noTextEdit="1"/>
          </p:cNvSpPr>
          <p:nvPr>
            <p:ph type="sldImg"/>
          </p:nvPr>
        </p:nvSpPr>
        <p:spPr>
          <a:xfrm>
            <a:off x="92075" y="747713"/>
            <a:ext cx="6626225" cy="3727450"/>
          </a:xfrm>
          <a:ln/>
        </p:spPr>
      </p:sp>
      <p:sp>
        <p:nvSpPr>
          <p:cNvPr id="160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dirty="0" smtClean="0"/>
          </a:p>
          <a:p>
            <a:pPr eaLnBrk="1" hangingPunct="1"/>
            <a:r>
              <a:rPr lang="en-US" noProof="0" dirty="0" smtClean="0"/>
              <a:t>Myth: Early specification reduces waste</a:t>
            </a:r>
          </a:p>
          <a:p>
            <a:pPr eaLnBrk="1" hangingPunct="1"/>
            <a:r>
              <a:rPr lang="en-US" noProof="0" dirty="0" smtClean="0"/>
              <a:t>If you work from these initial</a:t>
            </a:r>
            <a:r>
              <a:rPr lang="en-US" baseline="0" noProof="0" dirty="0" smtClean="0"/>
              <a:t> </a:t>
            </a:r>
            <a:r>
              <a:rPr lang="en-US" baseline="0" noProof="0" dirty="0" err="1" smtClean="0"/>
              <a:t>requriements</a:t>
            </a:r>
            <a:r>
              <a:rPr lang="en-US" baseline="0" noProof="0" dirty="0" smtClean="0"/>
              <a:t> – </a:t>
            </a:r>
            <a:r>
              <a:rPr lang="en-US" baseline="0" noProof="0" dirty="0" err="1" smtClean="0"/>
              <a:t>funtionality</a:t>
            </a:r>
            <a:r>
              <a:rPr lang="en-US" baseline="0" noProof="0" dirty="0" smtClean="0"/>
              <a:t> that is never used</a:t>
            </a:r>
            <a:endParaRPr lang="en-US" noProof="0" dirty="0" smtClean="0"/>
          </a:p>
          <a:p>
            <a:pPr eaLnBrk="1" hangingPunct="1"/>
            <a:r>
              <a:rPr lang="en-US" noProof="0" dirty="0" smtClean="0"/>
              <a:t>Do not see</a:t>
            </a:r>
            <a:r>
              <a:rPr lang="en-US" baseline="0" noProof="0" dirty="0" smtClean="0"/>
              <a:t> what is most important</a:t>
            </a:r>
            <a:endParaRPr lang="en-US"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smtClean="0"/>
              <a:t>It in fact creates</a:t>
            </a:r>
            <a:r>
              <a:rPr lang="en-US" baseline="0" noProof="0" dirty="0" smtClean="0"/>
              <a:t> waste</a:t>
            </a:r>
          </a:p>
          <a:p>
            <a:pPr marL="0" marR="0" indent="0" algn="l" defTabSz="914400" rtl="0" eaLnBrk="1" fontAlgn="base" latinLnBrk="0" hangingPunct="1">
              <a:lnSpc>
                <a:spcPct val="100000"/>
              </a:lnSpc>
              <a:spcBef>
                <a:spcPct val="30000"/>
              </a:spcBef>
              <a:spcAft>
                <a:spcPct val="0"/>
              </a:spcAft>
              <a:buClrTx/>
              <a:buSzTx/>
              <a:buFontTx/>
              <a:buNone/>
              <a:tabLst/>
              <a:defRPr/>
            </a:pPr>
            <a:endParaRPr lang="sv-SE" baseline="0"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noProof="0" dirty="0" smtClean="0"/>
              <a:t>Ask for a </a:t>
            </a:r>
            <a:r>
              <a:rPr lang="sv-SE" baseline="0" noProof="0" dirty="0" err="1" smtClean="0"/>
              <a:t>few</a:t>
            </a:r>
            <a:r>
              <a:rPr lang="sv-SE" baseline="0" noProof="0" dirty="0" smtClean="0"/>
              <a:t> </a:t>
            </a:r>
            <a:r>
              <a:rPr lang="sv-SE" baseline="0" noProof="0" dirty="0" err="1" smtClean="0"/>
              <a:t>most</a:t>
            </a:r>
            <a:r>
              <a:rPr lang="sv-SE" baseline="0" noProof="0" dirty="0" smtClean="0"/>
              <a:t> </a:t>
            </a:r>
            <a:r>
              <a:rPr lang="sv-SE" baseline="0" noProof="0" dirty="0" err="1" smtClean="0"/>
              <a:t>important</a:t>
            </a:r>
            <a:r>
              <a:rPr lang="sv-SE" baseline="0" noProof="0" dirty="0" smtClean="0"/>
              <a:t> features </a:t>
            </a:r>
            <a:endParaRPr lang="en-US" noProof="0" dirty="0" smtClean="0"/>
          </a:p>
          <a:p>
            <a:pPr eaLnBrk="1" hangingPunct="1"/>
            <a:endParaRPr lang="en-US" dirty="0" smtClean="0"/>
          </a:p>
        </p:txBody>
      </p:sp>
    </p:spTree>
    <p:extLst>
      <p:ext uri="{BB962C8B-B14F-4D97-AF65-F5344CB8AC3E}">
        <p14:creationId xmlns:p14="http://schemas.microsoft.com/office/powerpoint/2010/main" val="1321724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E0A0A46-CBCF-4D08-A0CD-B4E4E17D4C40}" type="slidenum">
              <a:rPr lang="sv-SE" smtClean="0"/>
              <a:pPr/>
              <a:t>55</a:t>
            </a:fld>
            <a:endParaRPr lang="sv-SE" smtClean="0"/>
          </a:p>
        </p:txBody>
      </p:sp>
      <p:sp>
        <p:nvSpPr>
          <p:cNvPr id="160771" name="Rectangle 2"/>
          <p:cNvSpPr>
            <a:spLocks noGrp="1" noRot="1" noChangeAspect="1" noChangeArrowheads="1" noTextEdit="1"/>
          </p:cNvSpPr>
          <p:nvPr>
            <p:ph type="sldImg"/>
          </p:nvPr>
        </p:nvSpPr>
        <p:spPr>
          <a:xfrm>
            <a:off x="92075" y="747713"/>
            <a:ext cx="6626225" cy="3727450"/>
          </a:xfrm>
          <a:ln/>
        </p:spPr>
      </p:sp>
      <p:sp>
        <p:nvSpPr>
          <p:cNvPr id="160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dirty="0" smtClean="0"/>
          </a:p>
          <a:p>
            <a:pPr eaLnBrk="1" hangingPunct="1"/>
            <a:r>
              <a:rPr lang="en-US" noProof="0" dirty="0" smtClean="0"/>
              <a:t>Myth: Early specification reduces waste</a:t>
            </a:r>
          </a:p>
          <a:p>
            <a:pPr eaLnBrk="1" hangingPunct="1"/>
            <a:r>
              <a:rPr lang="en-US" noProof="0" dirty="0" smtClean="0"/>
              <a:t>If you work from these initial</a:t>
            </a:r>
            <a:r>
              <a:rPr lang="en-US" baseline="0" noProof="0" dirty="0" smtClean="0"/>
              <a:t> </a:t>
            </a:r>
            <a:r>
              <a:rPr lang="en-US" baseline="0" noProof="0" dirty="0" err="1" smtClean="0"/>
              <a:t>requriements</a:t>
            </a:r>
            <a:r>
              <a:rPr lang="en-US" baseline="0" noProof="0" dirty="0" smtClean="0"/>
              <a:t> – </a:t>
            </a:r>
            <a:r>
              <a:rPr lang="en-US" baseline="0" noProof="0" dirty="0" err="1" smtClean="0"/>
              <a:t>funtionality</a:t>
            </a:r>
            <a:r>
              <a:rPr lang="en-US" baseline="0" noProof="0" dirty="0" smtClean="0"/>
              <a:t> that is never used</a:t>
            </a:r>
            <a:endParaRPr lang="en-US" noProof="0" dirty="0" smtClean="0"/>
          </a:p>
          <a:p>
            <a:pPr eaLnBrk="1" hangingPunct="1"/>
            <a:r>
              <a:rPr lang="en-US" noProof="0" dirty="0" smtClean="0"/>
              <a:t>Do not see</a:t>
            </a:r>
            <a:r>
              <a:rPr lang="en-US" baseline="0" noProof="0" dirty="0" smtClean="0"/>
              <a:t> what is most important</a:t>
            </a:r>
            <a:endParaRPr lang="en-US"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smtClean="0"/>
              <a:t>It in fact creates</a:t>
            </a:r>
            <a:r>
              <a:rPr lang="en-US" baseline="0" noProof="0" dirty="0" smtClean="0"/>
              <a:t> waste</a:t>
            </a:r>
          </a:p>
          <a:p>
            <a:pPr marL="0" marR="0" indent="0" algn="l" defTabSz="914400" rtl="0" eaLnBrk="1" fontAlgn="base" latinLnBrk="0" hangingPunct="1">
              <a:lnSpc>
                <a:spcPct val="100000"/>
              </a:lnSpc>
              <a:spcBef>
                <a:spcPct val="30000"/>
              </a:spcBef>
              <a:spcAft>
                <a:spcPct val="0"/>
              </a:spcAft>
              <a:buClrTx/>
              <a:buSzTx/>
              <a:buFontTx/>
              <a:buNone/>
              <a:tabLst/>
              <a:defRPr/>
            </a:pPr>
            <a:endParaRPr lang="sv-SE" baseline="0"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noProof="0" dirty="0" smtClean="0"/>
              <a:t>Ask for a </a:t>
            </a:r>
            <a:r>
              <a:rPr lang="sv-SE" baseline="0" noProof="0" dirty="0" err="1" smtClean="0"/>
              <a:t>few</a:t>
            </a:r>
            <a:r>
              <a:rPr lang="sv-SE" baseline="0" noProof="0" dirty="0" smtClean="0"/>
              <a:t> </a:t>
            </a:r>
            <a:r>
              <a:rPr lang="sv-SE" baseline="0" noProof="0" dirty="0" err="1" smtClean="0"/>
              <a:t>most</a:t>
            </a:r>
            <a:r>
              <a:rPr lang="sv-SE" baseline="0" noProof="0" dirty="0" smtClean="0"/>
              <a:t> </a:t>
            </a:r>
            <a:r>
              <a:rPr lang="sv-SE" baseline="0" noProof="0" dirty="0" err="1" smtClean="0"/>
              <a:t>important</a:t>
            </a:r>
            <a:r>
              <a:rPr lang="sv-SE" baseline="0" noProof="0" dirty="0" smtClean="0"/>
              <a:t> features </a:t>
            </a:r>
            <a:endParaRPr lang="en-US" noProof="0" dirty="0" smtClean="0"/>
          </a:p>
          <a:p>
            <a:pPr eaLnBrk="1" hangingPunct="1"/>
            <a:endParaRPr lang="en-US" dirty="0" smtClean="0"/>
          </a:p>
        </p:txBody>
      </p:sp>
    </p:spTree>
    <p:extLst>
      <p:ext uri="{BB962C8B-B14F-4D97-AF65-F5344CB8AC3E}">
        <p14:creationId xmlns:p14="http://schemas.microsoft.com/office/powerpoint/2010/main" val="1778198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E0A0A46-CBCF-4D08-A0CD-B4E4E17D4C40}" type="slidenum">
              <a:rPr lang="sv-SE" smtClean="0"/>
              <a:pPr/>
              <a:t>56</a:t>
            </a:fld>
            <a:endParaRPr lang="sv-SE" smtClean="0"/>
          </a:p>
        </p:txBody>
      </p:sp>
      <p:sp>
        <p:nvSpPr>
          <p:cNvPr id="160771" name="Rectangle 2"/>
          <p:cNvSpPr>
            <a:spLocks noGrp="1" noRot="1" noChangeAspect="1" noChangeArrowheads="1" noTextEdit="1"/>
          </p:cNvSpPr>
          <p:nvPr>
            <p:ph type="sldImg"/>
          </p:nvPr>
        </p:nvSpPr>
        <p:spPr>
          <a:xfrm>
            <a:off x="92075" y="747713"/>
            <a:ext cx="6626225" cy="3727450"/>
          </a:xfrm>
          <a:ln/>
        </p:spPr>
      </p:sp>
      <p:sp>
        <p:nvSpPr>
          <p:cNvPr id="160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dirty="0" smtClean="0"/>
          </a:p>
          <a:p>
            <a:pPr eaLnBrk="1" hangingPunct="1"/>
            <a:r>
              <a:rPr lang="en-US" noProof="0" dirty="0" smtClean="0"/>
              <a:t>Myth: Early specification reduces waste</a:t>
            </a:r>
          </a:p>
          <a:p>
            <a:pPr eaLnBrk="1" hangingPunct="1"/>
            <a:r>
              <a:rPr lang="en-US" noProof="0" dirty="0" smtClean="0"/>
              <a:t>If you work from these initial</a:t>
            </a:r>
            <a:r>
              <a:rPr lang="en-US" baseline="0" noProof="0" dirty="0" smtClean="0"/>
              <a:t> </a:t>
            </a:r>
            <a:r>
              <a:rPr lang="en-US" baseline="0" noProof="0" dirty="0" err="1" smtClean="0"/>
              <a:t>requriements</a:t>
            </a:r>
            <a:r>
              <a:rPr lang="en-US" baseline="0" noProof="0" dirty="0" smtClean="0"/>
              <a:t> – </a:t>
            </a:r>
            <a:r>
              <a:rPr lang="en-US" baseline="0" noProof="0" dirty="0" err="1" smtClean="0"/>
              <a:t>funtionality</a:t>
            </a:r>
            <a:r>
              <a:rPr lang="en-US" baseline="0" noProof="0" dirty="0" smtClean="0"/>
              <a:t> that is never used</a:t>
            </a:r>
            <a:endParaRPr lang="en-US" noProof="0" dirty="0" smtClean="0"/>
          </a:p>
          <a:p>
            <a:pPr eaLnBrk="1" hangingPunct="1"/>
            <a:r>
              <a:rPr lang="en-US" noProof="0" dirty="0" smtClean="0"/>
              <a:t>Do not see</a:t>
            </a:r>
            <a:r>
              <a:rPr lang="en-US" baseline="0" noProof="0" dirty="0" smtClean="0"/>
              <a:t> what is most important</a:t>
            </a:r>
            <a:endParaRPr lang="en-US"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smtClean="0"/>
              <a:t>It in fact creates</a:t>
            </a:r>
            <a:r>
              <a:rPr lang="en-US" baseline="0" noProof="0" dirty="0" smtClean="0"/>
              <a:t> waste</a:t>
            </a:r>
          </a:p>
          <a:p>
            <a:pPr marL="0" marR="0" indent="0" algn="l" defTabSz="914400" rtl="0" eaLnBrk="1" fontAlgn="base" latinLnBrk="0" hangingPunct="1">
              <a:lnSpc>
                <a:spcPct val="100000"/>
              </a:lnSpc>
              <a:spcBef>
                <a:spcPct val="30000"/>
              </a:spcBef>
              <a:spcAft>
                <a:spcPct val="0"/>
              </a:spcAft>
              <a:buClrTx/>
              <a:buSzTx/>
              <a:buFontTx/>
              <a:buNone/>
              <a:tabLst/>
              <a:defRPr/>
            </a:pPr>
            <a:endParaRPr lang="sv-SE" baseline="0"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noProof="0" dirty="0" smtClean="0"/>
              <a:t>Ask for a </a:t>
            </a:r>
            <a:r>
              <a:rPr lang="sv-SE" baseline="0" noProof="0" dirty="0" err="1" smtClean="0"/>
              <a:t>few</a:t>
            </a:r>
            <a:r>
              <a:rPr lang="sv-SE" baseline="0" noProof="0" dirty="0" smtClean="0"/>
              <a:t> </a:t>
            </a:r>
            <a:r>
              <a:rPr lang="sv-SE" baseline="0" noProof="0" dirty="0" err="1" smtClean="0"/>
              <a:t>most</a:t>
            </a:r>
            <a:r>
              <a:rPr lang="sv-SE" baseline="0" noProof="0" dirty="0" smtClean="0"/>
              <a:t> </a:t>
            </a:r>
            <a:r>
              <a:rPr lang="sv-SE" baseline="0" noProof="0" dirty="0" err="1" smtClean="0"/>
              <a:t>important</a:t>
            </a:r>
            <a:r>
              <a:rPr lang="sv-SE" baseline="0" noProof="0" dirty="0" smtClean="0"/>
              <a:t> features </a:t>
            </a:r>
            <a:endParaRPr lang="en-US" noProof="0" dirty="0" smtClean="0"/>
          </a:p>
          <a:p>
            <a:pPr eaLnBrk="1" hangingPunct="1"/>
            <a:endParaRPr lang="en-US" dirty="0" smtClean="0"/>
          </a:p>
        </p:txBody>
      </p:sp>
    </p:spTree>
    <p:extLst>
      <p:ext uri="{BB962C8B-B14F-4D97-AF65-F5344CB8AC3E}">
        <p14:creationId xmlns:p14="http://schemas.microsoft.com/office/powerpoint/2010/main" val="902068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a:defRPr/>
            </a:pPr>
            <a:fld id="{E02D623E-B7CC-4904-BB6B-424DF3D67662}" type="slidenum">
              <a:rPr lang="sv-SE" sz="1200" b="0" smtClean="0">
                <a:latin typeface="Times" pitchFamily="18" charset="0"/>
              </a:rPr>
              <a:pPr>
                <a:defRPr/>
              </a:pPr>
              <a:t>57</a:t>
            </a:fld>
            <a:endParaRPr lang="sv-SE" sz="1200" b="0" smtClean="0">
              <a:latin typeface="Times" pitchFamily="18" charset="0"/>
            </a:endParaRPr>
          </a:p>
        </p:txBody>
      </p:sp>
      <p:sp>
        <p:nvSpPr>
          <p:cNvPr id="172035" name="Slide Image Placeholder 1"/>
          <p:cNvSpPr>
            <a:spLocks noGrp="1" noRot="1" noChangeAspect="1" noTextEdit="1"/>
          </p:cNvSpPr>
          <p:nvPr>
            <p:ph type="sldImg"/>
          </p:nvPr>
        </p:nvSpPr>
        <p:spPr>
          <a:xfrm>
            <a:off x="93663" y="747713"/>
            <a:ext cx="6626225" cy="3727450"/>
          </a:xfrm>
          <a:ln/>
        </p:spPr>
      </p:sp>
      <p:sp>
        <p:nvSpPr>
          <p:cNvPr id="172036" name="Notes Placeholder 2"/>
          <p:cNvSpPr>
            <a:spLocks noGrp="1"/>
          </p:cNvSpPr>
          <p:nvPr>
            <p:ph type="body" idx="1"/>
          </p:nvPr>
        </p:nvSpPr>
        <p:spPr>
          <a:xfrm>
            <a:off x="680097" y="4724289"/>
            <a:ext cx="5450185" cy="44725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dirty="0" smtClean="0"/>
              <a:t/>
            </a:r>
            <a:br>
              <a:rPr lang="fr-FR" dirty="0" smtClean="0"/>
            </a:br>
            <a:r>
              <a:rPr lang="fr-FR" sz="1200" b="0" i="0" kern="1200" dirty="0" smtClean="0">
                <a:solidFill>
                  <a:schemeClr val="tx1"/>
                </a:solidFill>
                <a:effectLst/>
                <a:latin typeface="+mn-lt"/>
                <a:ea typeface="+mn-ea"/>
                <a:cs typeface="+mn-cs"/>
              </a:rPr>
              <a:t>La dette technique est une merveilleuse métaphore développée par Ward Cunningham pour nous aider à réfléchir à ce problème. Dans cette métaphore, faire des choses le moyen rapide et sale met en place avec une dette technique, qui est similaire à une dette financière. Comme une dette financière, la dette technique engage des paiements d'intérêts, qui viennent sous forme d'effort supplémentaire en raison du choix de conception rapide et sale. Nous pouvons choisir de continuer à payer les intérêts, ou nous pouvons rembourser le principal en </a:t>
            </a:r>
            <a:r>
              <a:rPr lang="fr-FR" sz="1200" b="0" i="0" kern="1200" dirty="0" err="1" smtClean="0">
                <a:solidFill>
                  <a:schemeClr val="tx1"/>
                </a:solidFill>
                <a:effectLst/>
                <a:latin typeface="+mn-lt"/>
                <a:ea typeface="+mn-ea"/>
                <a:cs typeface="+mn-cs"/>
              </a:rPr>
              <a:t>refactoring</a:t>
            </a:r>
            <a:r>
              <a:rPr lang="fr-FR" sz="1200" b="0" i="0" kern="1200" dirty="0" smtClean="0">
                <a:solidFill>
                  <a:schemeClr val="tx1"/>
                </a:solidFill>
                <a:effectLst/>
                <a:latin typeface="+mn-lt"/>
                <a:ea typeface="+mn-ea"/>
                <a:cs typeface="+mn-cs"/>
              </a:rPr>
              <a:t> le design rapide et sale dans la meilleure conception. Bien qu'il ne soit pas possible de réduire le montant d'argent investi dans l'avenir, La métaphore explique également pourquoi elle peut être sensible à l'approche rapide et sale. Tout comme une entreprise encourt une certaine dette pour profiter d'une opportunité de marché les développeurs peuvent encourir des dettes techniques pour atteindre un délai important. Le problème trop commun est que le développement de leurs organisations. Nous devrions l'éviter!</a:t>
            </a:r>
            <a:endParaRPr lang="sv-SE" dirty="0" smtClean="0"/>
          </a:p>
        </p:txBody>
      </p:sp>
      <p:sp>
        <p:nvSpPr>
          <p:cNvPr id="172037" name="Slide Number Placeholder 3"/>
          <p:cNvSpPr txBox="1">
            <a:spLocks noGrp="1"/>
          </p:cNvSpPr>
          <p:nvPr/>
        </p:nvSpPr>
        <p:spPr bwMode="auto">
          <a:xfrm>
            <a:off x="3857537" y="9443794"/>
            <a:ext cx="2951268" cy="49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98" tIns="46248" rIns="92498" bIns="46248" anchor="b"/>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r" eaLnBrk="1" hangingPunct="1"/>
            <a:fld id="{16FBEB22-3DFF-4C31-9032-80D826B1D69F}" type="slidenum">
              <a:rPr lang="en-US" sz="1200" b="0"/>
              <a:pPr algn="r" eaLnBrk="1" hangingPunct="1"/>
              <a:t>57</a:t>
            </a:fld>
            <a:endParaRPr lang="en-US" sz="1200" b="0"/>
          </a:p>
        </p:txBody>
      </p:sp>
    </p:spTree>
    <p:extLst>
      <p:ext uri="{BB962C8B-B14F-4D97-AF65-F5344CB8AC3E}">
        <p14:creationId xmlns:p14="http://schemas.microsoft.com/office/powerpoint/2010/main" val="703691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58</a:t>
            </a:fld>
            <a:endParaRPr lang="fr-FR"/>
          </a:p>
        </p:txBody>
      </p:sp>
    </p:spTree>
    <p:extLst>
      <p:ext uri="{BB962C8B-B14F-4D97-AF65-F5344CB8AC3E}">
        <p14:creationId xmlns:p14="http://schemas.microsoft.com/office/powerpoint/2010/main" val="2350309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sv-SE" dirty="0" smtClean="0"/>
          </a:p>
          <a:p>
            <a:r>
              <a:rPr lang="sv-SE" dirty="0" smtClean="0"/>
              <a:t>Push: Try to</a:t>
            </a:r>
            <a:r>
              <a:rPr lang="sv-SE" baseline="0" dirty="0" smtClean="0"/>
              <a:t> predict market demand. The more you produce the more you sell, </a:t>
            </a:r>
            <a:r>
              <a:rPr lang="sv-SE" b="1" baseline="0" dirty="0" smtClean="0"/>
              <a:t>does not coupe with variation</a:t>
            </a:r>
            <a:r>
              <a:rPr lang="sv-SE" baseline="0" dirty="0" smtClean="0"/>
              <a:t>!</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59</a:t>
            </a:fld>
            <a:endParaRPr lang="en-US" dirty="0"/>
          </a:p>
        </p:txBody>
      </p:sp>
    </p:spTree>
    <p:extLst>
      <p:ext uri="{BB962C8B-B14F-4D97-AF65-F5344CB8AC3E}">
        <p14:creationId xmlns:p14="http://schemas.microsoft.com/office/powerpoint/2010/main" val="2441701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Stefan</a:t>
            </a:r>
          </a:p>
          <a:p>
            <a:endParaRPr lang="sv-SE" dirty="0" smtClean="0"/>
          </a:p>
          <a:p>
            <a:r>
              <a:rPr lang="sv-SE" dirty="0" smtClean="0"/>
              <a:t>Ford did not have any variation at all</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60</a:t>
            </a:fld>
            <a:endParaRPr lang="en-US" dirty="0"/>
          </a:p>
        </p:txBody>
      </p:sp>
    </p:spTree>
    <p:extLst>
      <p:ext uri="{BB962C8B-B14F-4D97-AF65-F5344CB8AC3E}">
        <p14:creationId xmlns:p14="http://schemas.microsoft.com/office/powerpoint/2010/main" val="3025080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sv-SE" dirty="0" smtClean="0"/>
          </a:p>
          <a:p>
            <a:r>
              <a:rPr lang="sv-SE" dirty="0" err="1" smtClean="0"/>
              <a:t>Pull</a:t>
            </a:r>
            <a:r>
              <a:rPr lang="sv-SE" dirty="0" smtClean="0"/>
              <a:t>:</a:t>
            </a:r>
            <a:r>
              <a:rPr lang="sv-SE" baseline="0" dirty="0" smtClean="0"/>
              <a:t> triggered by customer demand, produce only when something is consumed, cope with variation.</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61</a:t>
            </a:fld>
            <a:endParaRPr lang="en-US" dirty="0"/>
          </a:p>
        </p:txBody>
      </p:sp>
    </p:spTree>
    <p:extLst>
      <p:ext uri="{BB962C8B-B14F-4D97-AF65-F5344CB8AC3E}">
        <p14:creationId xmlns:p14="http://schemas.microsoft.com/office/powerpoint/2010/main" val="115657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55000" lnSpcReduction="20000"/>
          </a:bodyPr>
          <a:lstStyle/>
          <a:p>
            <a:pPr marL="0" indent="0">
              <a:buFont typeface="Arial" charset="0"/>
              <a:buNone/>
            </a:pPr>
            <a:r>
              <a:rPr lang="en-US" dirty="0" smtClean="0"/>
              <a:t>On </a:t>
            </a:r>
            <a:r>
              <a:rPr lang="en-US" dirty="0" err="1" smtClean="0"/>
              <a:t>est</a:t>
            </a:r>
            <a:r>
              <a:rPr lang="en-US" dirty="0" smtClean="0"/>
              <a:t> au debut du 20 </a:t>
            </a:r>
            <a:r>
              <a:rPr lang="en-US" dirty="0" err="1" smtClean="0"/>
              <a:t>eme</a:t>
            </a:r>
            <a:r>
              <a:rPr lang="en-US" dirty="0" smtClean="0"/>
              <a:t> </a:t>
            </a:r>
            <a:r>
              <a:rPr lang="en-US" dirty="0" err="1" smtClean="0"/>
              <a:t>siecle</a:t>
            </a:r>
            <a:r>
              <a:rPr lang="en-US" dirty="0" smtClean="0"/>
              <a:t>, </a:t>
            </a:r>
            <a:r>
              <a:rPr lang="en-US" dirty="0" err="1" smtClean="0"/>
              <a:t>apres</a:t>
            </a:r>
            <a:r>
              <a:rPr lang="en-US" dirty="0" smtClean="0"/>
              <a:t> </a:t>
            </a:r>
            <a:r>
              <a:rPr lang="en-US" dirty="0" err="1" smtClean="0"/>
              <a:t>l’industrialisation</a:t>
            </a:r>
            <a:r>
              <a:rPr lang="en-US" dirty="0" smtClean="0"/>
              <a:t>.</a:t>
            </a:r>
          </a:p>
          <a:p>
            <a:pPr marL="0" indent="0">
              <a:buFont typeface="Arial" charset="0"/>
              <a:buNone/>
            </a:pPr>
            <a:r>
              <a:rPr lang="en-US" dirty="0" smtClean="0"/>
              <a:t>Henry Ford </a:t>
            </a:r>
            <a:r>
              <a:rPr lang="en-US" dirty="0" err="1" smtClean="0"/>
              <a:t>construit</a:t>
            </a:r>
            <a:r>
              <a:rPr lang="en-US" dirty="0" smtClean="0"/>
              <a:t> </a:t>
            </a:r>
            <a:r>
              <a:rPr lang="en-US" dirty="0" err="1" smtClean="0"/>
              <a:t>une</a:t>
            </a:r>
            <a:r>
              <a:rPr lang="en-US" dirty="0" smtClean="0"/>
              <a:t> </a:t>
            </a:r>
            <a:r>
              <a:rPr lang="en-US" dirty="0" err="1" smtClean="0"/>
              <a:t>usine</a:t>
            </a:r>
            <a:r>
              <a:rPr lang="en-US" dirty="0" smtClean="0"/>
              <a:t> pour faire des </a:t>
            </a:r>
            <a:r>
              <a:rPr lang="en-US" dirty="0" err="1" smtClean="0"/>
              <a:t>voitures</a:t>
            </a:r>
            <a:r>
              <a:rPr lang="en-US" dirty="0" smtClean="0"/>
              <a:t>.</a:t>
            </a:r>
          </a:p>
          <a:p>
            <a:pPr marL="0" indent="0">
              <a:buFont typeface="Arial" charset="0"/>
              <a:buNone/>
            </a:pPr>
            <a:endParaRPr lang="en-US" dirty="0" smtClean="0"/>
          </a:p>
          <a:p>
            <a:pPr marL="0" indent="0">
              <a:buFont typeface="Arial" charset="0"/>
              <a:buNone/>
            </a:pPr>
            <a:r>
              <a:rPr lang="en-US" dirty="0" smtClean="0"/>
              <a:t>Durant </a:t>
            </a:r>
            <a:r>
              <a:rPr lang="en-US" dirty="0" err="1" smtClean="0"/>
              <a:t>l’industrialisation</a:t>
            </a:r>
            <a:r>
              <a:rPr lang="en-US" dirty="0" smtClean="0"/>
              <a:t> la </a:t>
            </a:r>
            <a:r>
              <a:rPr lang="en-US" dirty="0" err="1" smtClean="0"/>
              <a:t>ligne</a:t>
            </a:r>
            <a:r>
              <a:rPr lang="en-US" dirty="0" smtClean="0"/>
              <a:t> de production </a:t>
            </a:r>
            <a:r>
              <a:rPr lang="en-US" dirty="0" err="1" smtClean="0"/>
              <a:t>fut</a:t>
            </a:r>
            <a:r>
              <a:rPr lang="en-US" dirty="0" smtClean="0"/>
              <a:t> </a:t>
            </a:r>
            <a:r>
              <a:rPr lang="en-US" dirty="0" err="1" smtClean="0"/>
              <a:t>developpe</a:t>
            </a:r>
            <a:r>
              <a:rPr lang="en-US" dirty="0" smtClean="0"/>
              <a:t>, cad la production de masse. Les </a:t>
            </a:r>
            <a:r>
              <a:rPr lang="en-US" dirty="0" err="1" smtClean="0"/>
              <a:t>produits</a:t>
            </a:r>
            <a:r>
              <a:rPr lang="en-US" dirty="0" smtClean="0"/>
              <a:t> ne se fait plus à la mains </a:t>
            </a:r>
            <a:r>
              <a:rPr lang="en-US" dirty="0" err="1" smtClean="0"/>
              <a:t>mais</a:t>
            </a:r>
            <a:r>
              <a:rPr lang="en-US" dirty="0" smtClean="0"/>
              <a:t> a </a:t>
            </a:r>
            <a:r>
              <a:rPr lang="en-US" dirty="0" err="1" smtClean="0"/>
              <a:t>l’aide</a:t>
            </a:r>
            <a:r>
              <a:rPr lang="en-US" dirty="0" smtClean="0"/>
              <a:t> des machines. H F a </a:t>
            </a:r>
            <a:r>
              <a:rPr lang="en-US" dirty="0" err="1" smtClean="0"/>
              <a:t>reussi</a:t>
            </a:r>
            <a:r>
              <a:rPr lang="en-US" dirty="0" smtClean="0"/>
              <a:t> a </a:t>
            </a:r>
            <a:r>
              <a:rPr lang="en-US" dirty="0" err="1" smtClean="0"/>
              <a:t>remplacer</a:t>
            </a:r>
            <a:r>
              <a:rPr lang="en-US" dirty="0" smtClean="0"/>
              <a:t> 85% des </a:t>
            </a:r>
            <a:r>
              <a:rPr lang="en-US" dirty="0" err="1" smtClean="0"/>
              <a:t>ouvriers</a:t>
            </a:r>
            <a:r>
              <a:rPr lang="en-US" dirty="0" smtClean="0"/>
              <a:t> par des machines.</a:t>
            </a:r>
          </a:p>
          <a:p>
            <a:pPr marL="0" indent="0">
              <a:buFont typeface="Arial" charset="0"/>
              <a:buNone/>
            </a:pPr>
            <a:endParaRPr lang="en-US" dirty="0" smtClean="0"/>
          </a:p>
          <a:p>
            <a:pPr marL="0" indent="0">
              <a:buFont typeface="Arial" charset="0"/>
              <a:buNone/>
            </a:pPr>
            <a:r>
              <a:rPr lang="en-US" dirty="0" smtClean="0"/>
              <a:t>H. F. a </a:t>
            </a:r>
            <a:r>
              <a:rPr lang="en-US" dirty="0" err="1" smtClean="0"/>
              <a:t>divise</a:t>
            </a:r>
            <a:r>
              <a:rPr lang="en-US" dirty="0" smtClean="0"/>
              <a:t> la </a:t>
            </a:r>
            <a:r>
              <a:rPr lang="en-US" dirty="0" err="1" smtClean="0"/>
              <a:t>ligne</a:t>
            </a:r>
            <a:r>
              <a:rPr lang="en-US" dirty="0" smtClean="0"/>
              <a:t> de production </a:t>
            </a:r>
            <a:r>
              <a:rPr lang="en-US" dirty="0" err="1" smtClean="0"/>
              <a:t>en</a:t>
            </a:r>
            <a:r>
              <a:rPr lang="en-US" dirty="0" smtClean="0"/>
              <a:t> </a:t>
            </a:r>
            <a:r>
              <a:rPr lang="en-US" dirty="0" err="1" smtClean="0"/>
              <a:t>petits</a:t>
            </a:r>
            <a:r>
              <a:rPr lang="en-US" dirty="0" smtClean="0"/>
              <a:t> </a:t>
            </a:r>
            <a:r>
              <a:rPr lang="en-US" dirty="0" err="1" smtClean="0"/>
              <a:t>compartiments</a:t>
            </a:r>
            <a:r>
              <a:rPr lang="en-US" dirty="0" smtClean="0"/>
              <a:t>, </a:t>
            </a:r>
            <a:r>
              <a:rPr lang="en-US" dirty="0" err="1" smtClean="0"/>
              <a:t>en</a:t>
            </a:r>
            <a:r>
              <a:rPr lang="en-US" dirty="0" smtClean="0"/>
              <a:t> sections. </a:t>
            </a:r>
            <a:r>
              <a:rPr lang="en-US" dirty="0" err="1" smtClean="0"/>
              <a:t>Chaque</a:t>
            </a:r>
            <a:r>
              <a:rPr lang="en-US" dirty="0" smtClean="0"/>
              <a:t> section </a:t>
            </a:r>
            <a:r>
              <a:rPr lang="en-US" dirty="0" err="1" smtClean="0"/>
              <a:t>optimisait</a:t>
            </a:r>
            <a:r>
              <a:rPr lang="en-US" dirty="0" smtClean="0"/>
              <a:t> son travail pour </a:t>
            </a:r>
            <a:r>
              <a:rPr lang="en-US" dirty="0" err="1" smtClean="0"/>
              <a:t>trouver</a:t>
            </a:r>
            <a:r>
              <a:rPr lang="en-US" dirty="0" smtClean="0"/>
              <a:t> la </a:t>
            </a:r>
            <a:r>
              <a:rPr lang="en-US" dirty="0" err="1" smtClean="0"/>
              <a:t>meilleur</a:t>
            </a:r>
            <a:r>
              <a:rPr lang="en-US" dirty="0" smtClean="0"/>
              <a:t> </a:t>
            </a:r>
            <a:r>
              <a:rPr lang="en-US" dirty="0" err="1" smtClean="0"/>
              <a:t>facon</a:t>
            </a:r>
            <a:r>
              <a:rPr lang="en-US" dirty="0" smtClean="0"/>
              <a:t> de </a:t>
            </a:r>
            <a:r>
              <a:rPr lang="en-US" dirty="0" err="1" smtClean="0"/>
              <a:t>travailler</a:t>
            </a:r>
            <a:r>
              <a:rPr lang="en-US" dirty="0" smtClean="0"/>
              <a:t>.</a:t>
            </a:r>
          </a:p>
          <a:p>
            <a:pPr marL="0" indent="0">
              <a:buFont typeface="Arial" charset="0"/>
              <a:buNone/>
            </a:pPr>
            <a:endParaRPr lang="en-US" dirty="0" smtClean="0"/>
          </a:p>
          <a:p>
            <a:pPr marL="0" indent="0">
              <a:buFont typeface="Arial" charset="0"/>
              <a:buNone/>
            </a:pPr>
            <a:r>
              <a:rPr lang="en-US" dirty="0" smtClean="0"/>
              <a:t>H Ford a </a:t>
            </a:r>
            <a:r>
              <a:rPr lang="en-US" dirty="0" err="1" smtClean="0"/>
              <a:t>reussi</a:t>
            </a:r>
            <a:r>
              <a:rPr lang="en-US" dirty="0" smtClean="0"/>
              <a:t> a </a:t>
            </a:r>
            <a:r>
              <a:rPr lang="en-US" dirty="0" err="1" smtClean="0"/>
              <a:t>doubler</a:t>
            </a:r>
            <a:r>
              <a:rPr lang="en-US" dirty="0" smtClean="0"/>
              <a:t> le </a:t>
            </a:r>
            <a:r>
              <a:rPr lang="en-US" dirty="0" err="1" smtClean="0"/>
              <a:t>salair</a:t>
            </a:r>
            <a:r>
              <a:rPr lang="en-US" dirty="0" smtClean="0"/>
              <a:t> des </a:t>
            </a:r>
            <a:r>
              <a:rPr lang="en-US" dirty="0" err="1" smtClean="0"/>
              <a:t>ouvriers</a:t>
            </a:r>
            <a:r>
              <a:rPr lang="en-US" dirty="0" smtClean="0"/>
              <a:t> et </a:t>
            </a:r>
            <a:r>
              <a:rPr lang="en-US" dirty="0" err="1" smtClean="0"/>
              <a:t>reduire</a:t>
            </a:r>
            <a:r>
              <a:rPr lang="en-US" dirty="0" smtClean="0"/>
              <a:t> le temps de </a:t>
            </a:r>
            <a:r>
              <a:rPr lang="en-US" dirty="0" err="1" smtClean="0"/>
              <a:t>finir</a:t>
            </a:r>
            <a:r>
              <a:rPr lang="en-US" dirty="0" smtClean="0"/>
              <a:t> </a:t>
            </a:r>
            <a:r>
              <a:rPr lang="en-US" dirty="0" err="1" smtClean="0"/>
              <a:t>une</a:t>
            </a:r>
            <a:r>
              <a:rPr lang="en-US" dirty="0" smtClean="0"/>
              <a:t> </a:t>
            </a:r>
            <a:r>
              <a:rPr lang="en-US" dirty="0" err="1" smtClean="0"/>
              <a:t>voiture</a:t>
            </a:r>
            <a:r>
              <a:rPr lang="en-US" dirty="0" smtClean="0"/>
              <a:t> de 12 hours à 1,5.</a:t>
            </a:r>
          </a:p>
          <a:p>
            <a:pPr marL="0" indent="0">
              <a:buFont typeface="Arial" charset="0"/>
              <a:buNone/>
            </a:pPr>
            <a:endParaRPr lang="en-US" dirty="0" smtClean="0"/>
          </a:p>
          <a:p>
            <a:pPr marL="0" indent="0">
              <a:buFont typeface="Arial" charset="0"/>
              <a:buNone/>
            </a:pPr>
            <a:r>
              <a:rPr lang="en-US" dirty="0" smtClean="0"/>
              <a:t>Les </a:t>
            </a:r>
            <a:r>
              <a:rPr lang="en-US" dirty="0" err="1" smtClean="0"/>
              <a:t>ouvriers</a:t>
            </a:r>
            <a:r>
              <a:rPr lang="en-US" dirty="0" smtClean="0"/>
              <a:t> </a:t>
            </a:r>
            <a:r>
              <a:rPr lang="en-US" dirty="0" err="1" smtClean="0"/>
              <a:t>apprenaient</a:t>
            </a:r>
            <a:r>
              <a:rPr lang="en-US" dirty="0" smtClean="0"/>
              <a:t> </a:t>
            </a:r>
            <a:r>
              <a:rPr lang="en-US" dirty="0" err="1" smtClean="0"/>
              <a:t>leur</a:t>
            </a:r>
            <a:r>
              <a:rPr lang="en-US" dirty="0" smtClean="0"/>
              <a:t> travail </a:t>
            </a:r>
            <a:r>
              <a:rPr lang="en-US" dirty="0" err="1" smtClean="0"/>
              <a:t>en</a:t>
            </a:r>
            <a:r>
              <a:rPr lang="en-US" dirty="0" smtClean="0"/>
              <a:t> 10 minutes. Facile a changer les </a:t>
            </a:r>
            <a:r>
              <a:rPr lang="en-US" dirty="0" err="1" smtClean="0"/>
              <a:t>ouvriers</a:t>
            </a:r>
            <a:r>
              <a:rPr lang="en-US" dirty="0" smtClean="0"/>
              <a:t>.</a:t>
            </a:r>
          </a:p>
          <a:p>
            <a:pPr marL="0" indent="0">
              <a:buFont typeface="Arial" charset="0"/>
              <a:buNone/>
            </a:pPr>
            <a:endParaRPr lang="en-US" dirty="0" smtClean="0"/>
          </a:p>
          <a:p>
            <a:pPr marL="0" indent="0">
              <a:buFont typeface="Arial" charset="0"/>
              <a:buNone/>
            </a:pPr>
            <a:r>
              <a:rPr lang="en-US" dirty="0" smtClean="0"/>
              <a:t>Ford </a:t>
            </a:r>
            <a:r>
              <a:rPr lang="en-US" dirty="0" err="1" smtClean="0"/>
              <a:t>avait</a:t>
            </a:r>
            <a:r>
              <a:rPr lang="en-US" dirty="0" smtClean="0"/>
              <a:t> un grand </a:t>
            </a:r>
            <a:r>
              <a:rPr lang="en-US" dirty="0" err="1" smtClean="0"/>
              <a:t>succes</a:t>
            </a:r>
            <a:r>
              <a:rPr lang="en-US" dirty="0" smtClean="0"/>
              <a:t> avec la </a:t>
            </a:r>
            <a:r>
              <a:rPr lang="en-US" dirty="0" err="1" smtClean="0"/>
              <a:t>modele</a:t>
            </a:r>
            <a:r>
              <a:rPr lang="en-US" dirty="0" smtClean="0"/>
              <a:t> T, </a:t>
            </a:r>
            <a:r>
              <a:rPr lang="en-US" dirty="0" err="1" smtClean="0"/>
              <a:t>appele</a:t>
            </a:r>
            <a:r>
              <a:rPr lang="en-US" dirty="0" smtClean="0"/>
              <a:t> T-Ford. La </a:t>
            </a:r>
            <a:r>
              <a:rPr lang="en-US" dirty="0" err="1" smtClean="0"/>
              <a:t>meilleur</a:t>
            </a:r>
            <a:r>
              <a:rPr lang="en-US" dirty="0" smtClean="0"/>
              <a:t> </a:t>
            </a:r>
            <a:r>
              <a:rPr lang="en-US" dirty="0" err="1" smtClean="0"/>
              <a:t>voiture</a:t>
            </a:r>
            <a:r>
              <a:rPr lang="en-US" dirty="0" smtClean="0"/>
              <a:t> au monde a </a:t>
            </a:r>
            <a:r>
              <a:rPr lang="en-US" dirty="0" err="1" smtClean="0"/>
              <a:t>ce</a:t>
            </a:r>
            <a:r>
              <a:rPr lang="en-US" dirty="0" smtClean="0"/>
              <a:t> temps.</a:t>
            </a:r>
          </a:p>
          <a:p>
            <a:pPr marL="0" indent="0">
              <a:buFont typeface="Arial" charset="0"/>
              <a:buNone/>
            </a:pPr>
            <a:endParaRPr lang="en-US" dirty="0" smtClean="0"/>
          </a:p>
          <a:p>
            <a:pPr marL="0" indent="0">
              <a:buFont typeface="Arial" charset="0"/>
              <a:buNone/>
            </a:pPr>
            <a:r>
              <a:rPr lang="en-US" dirty="0" smtClean="0"/>
              <a:t>---</a:t>
            </a:r>
          </a:p>
          <a:p>
            <a:pPr marL="0" indent="0">
              <a:buFont typeface="Arial" charset="0"/>
              <a:buNone/>
            </a:pPr>
            <a:endParaRPr lang="en-US" dirty="0" smtClean="0"/>
          </a:p>
          <a:p>
            <a:pPr marL="171450" indent="-171450">
              <a:buFont typeface="Arial" charset="0"/>
              <a:buChar char="•"/>
            </a:pPr>
            <a:r>
              <a:rPr lang="en-US" dirty="0" smtClean="0"/>
              <a:t>Industrialization with </a:t>
            </a:r>
            <a:r>
              <a:rPr lang="sv-SE" dirty="0" smtClean="0"/>
              <a:t>assembly (production) line</a:t>
            </a:r>
          </a:p>
          <a:p>
            <a:pPr marL="171450" indent="-171450">
              <a:buFont typeface="Arial" charset="0"/>
              <a:buChar char="•"/>
            </a:pPr>
            <a:r>
              <a:rPr lang="sv-SE" dirty="0" smtClean="0"/>
              <a:t>Products produced</a:t>
            </a:r>
            <a:r>
              <a:rPr lang="sv-SE" baseline="0" dirty="0" smtClean="0"/>
              <a:t> by m</a:t>
            </a:r>
            <a:r>
              <a:rPr lang="sv-SE" dirty="0" smtClean="0"/>
              <a:t>ass production</a:t>
            </a:r>
          </a:p>
          <a:p>
            <a:pPr marL="171450" indent="-171450">
              <a:buFont typeface="Arial" charset="0"/>
              <a:buChar char="•"/>
            </a:pPr>
            <a:r>
              <a:rPr lang="sv-SE" baseline="0" dirty="0" smtClean="0"/>
              <a:t>Before the </a:t>
            </a:r>
            <a:r>
              <a:rPr lang="en-US" dirty="0" smtClean="0"/>
              <a:t>industrialization,</a:t>
            </a:r>
            <a:r>
              <a:rPr lang="en-US" baseline="0" dirty="0" smtClean="0"/>
              <a:t> when products where hand crafted,</a:t>
            </a:r>
            <a:r>
              <a:rPr lang="sv-SE" baseline="0" dirty="0" smtClean="0"/>
              <a:t> you could not replace a broken part with another. But now you have i</a:t>
            </a:r>
            <a:r>
              <a:rPr lang="sv-SE" dirty="0" smtClean="0"/>
              <a:t>nterchangable</a:t>
            </a:r>
            <a:r>
              <a:rPr lang="sv-SE" baseline="0" dirty="0" smtClean="0"/>
              <a:t> product parts. Now you could product the parts separatly and assembly them afterwards. The assembly line as introduced.</a:t>
            </a:r>
          </a:p>
          <a:p>
            <a:pPr marL="171450" indent="-171450">
              <a:buFont typeface="Arial" charset="0"/>
              <a:buChar char="•"/>
            </a:pPr>
            <a:endParaRPr lang="sv-SE" baseline="0" dirty="0" smtClean="0"/>
          </a:p>
          <a:p>
            <a:pPr marL="0" indent="0">
              <a:buFont typeface="Arial" charset="0"/>
              <a:buNone/>
            </a:pPr>
            <a:r>
              <a:rPr lang="sv-SE" b="1" baseline="0" dirty="0" smtClean="0"/>
              <a:t>Example Ford Motors</a:t>
            </a:r>
          </a:p>
          <a:p>
            <a:pPr marL="171450" indent="-171450">
              <a:buFont typeface="Arial" charset="0"/>
              <a:buChar char="•"/>
            </a:pPr>
            <a:endParaRPr lang="sv-SE" baseline="0" dirty="0" smtClean="0"/>
          </a:p>
          <a:p>
            <a:pPr marL="171450" indent="-171450">
              <a:buFont typeface="Arial" charset="0"/>
              <a:buChar char="•"/>
            </a:pPr>
            <a:r>
              <a:rPr lang="sv-SE" baseline="0" dirty="0" smtClean="0"/>
              <a:t>1914 Henry Ford more than doubled salaries for the workers. Why possible? 85% of workers replaced my machines on the assembly line. Assembly a car had gone from 12 hours to 90 min.</a:t>
            </a:r>
          </a:p>
          <a:p>
            <a:pPr marL="171450" indent="-171450">
              <a:buFont typeface="Arial" charset="0"/>
              <a:buChar char="•"/>
            </a:pPr>
            <a:r>
              <a:rPr lang="sv-SE" baseline="0" dirty="0" smtClean="0"/>
              <a:t>Ford believed workers tried to do work slowly, since being efficient brought no extra pay and threatend jobs.</a:t>
            </a:r>
          </a:p>
          <a:p>
            <a:pPr marL="171450" indent="-171450">
              <a:buFont typeface="Arial" charset="0"/>
              <a:buChar char="•"/>
            </a:pPr>
            <a:r>
              <a:rPr lang="sv-SE" baseline="0" dirty="0" smtClean="0"/>
              <a:t>Ford divided the assembly line into very small steps, to be able to uncover ”one best way” to do each step, to optimize it</a:t>
            </a:r>
          </a:p>
          <a:p>
            <a:pPr marL="171450" indent="-171450">
              <a:buFont typeface="Arial" charset="0"/>
              <a:buChar char="•"/>
            </a:pPr>
            <a:r>
              <a:rPr lang="sv-SE" baseline="0" dirty="0" smtClean="0"/>
              <a:t>Worker could be trained in 10 min, and therefore replaced in 10 minutes. Like interchangable parts! High wages to compensate.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aseline="0" dirty="0" smtClean="0"/>
              <a:t>Work was boring, repetitve, tightly controlled. They knew exactly how to do the work and how much time it would take.</a:t>
            </a:r>
          </a:p>
          <a:p>
            <a:pPr marL="171450" indent="-171450">
              <a:buFont typeface="Arial" charset="0"/>
              <a:buChar char="•"/>
            </a:pPr>
            <a:r>
              <a:rPr lang="sv-SE" baseline="0" dirty="0" smtClean="0"/>
              <a:t>Very successful with the T model called T-Ford. World best car at that time!</a:t>
            </a:r>
          </a:p>
          <a:p>
            <a:pPr marL="171450" indent="-171450">
              <a:buFont typeface="Arial" charset="0"/>
              <a:buChar char="•"/>
            </a:pPr>
            <a:endParaRPr lang="sv-SE" dirty="0" smtClean="0"/>
          </a:p>
          <a:p>
            <a:pPr marL="0" indent="0">
              <a:buFont typeface="Arial" charset="0"/>
              <a:buNone/>
            </a:pPr>
            <a:r>
              <a:rPr lang="sv-SE" b="1" dirty="0" smtClean="0"/>
              <a:t>Some of the problems with the production line (waterfall) at Ford:</a:t>
            </a:r>
          </a:p>
          <a:p>
            <a:pPr marL="171450" indent="-171450">
              <a:buFont typeface="Arial" charset="0"/>
              <a:buChar char="•"/>
            </a:pPr>
            <a:endParaRPr lang="sv-SE" dirty="0" smtClean="0"/>
          </a:p>
          <a:p>
            <a:pPr marL="171450" indent="-171450">
              <a:buFont typeface="Arial" charset="0"/>
              <a:buChar char="•"/>
            </a:pPr>
            <a:r>
              <a:rPr lang="sv-SE" dirty="0" smtClean="0"/>
              <a:t>People trained to do one single task, machines designed to do one single task – simply not flexible at all</a:t>
            </a:r>
          </a:p>
          <a:p>
            <a:pPr marL="171450" indent="-171450">
              <a:buFont typeface="Arial" charset="0"/>
              <a:buChar char="•"/>
            </a:pPr>
            <a:r>
              <a:rPr lang="sv-SE" dirty="0" smtClean="0"/>
              <a:t>Required large</a:t>
            </a:r>
            <a:r>
              <a:rPr lang="sv-SE" baseline="0" dirty="0" smtClean="0"/>
              <a:t> inventories.</a:t>
            </a:r>
            <a:endParaRPr lang="sv-SE" b="1" baseline="0" dirty="0" smtClean="0"/>
          </a:p>
          <a:p>
            <a:pPr marL="171450" indent="-171450">
              <a:buFont typeface="Arial" charset="0"/>
              <a:buChar char="•"/>
            </a:pPr>
            <a:r>
              <a:rPr lang="sv-SE" baseline="0" dirty="0" smtClean="0"/>
              <a:t>Workers felt trapped and interchangable, and had bad working conditions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aseline="0" dirty="0" smtClean="0"/>
              <a:t>Difficulities to handle changes</a:t>
            </a:r>
          </a:p>
          <a:p>
            <a:pPr marL="171450" indent="-171450">
              <a:buFont typeface="Arial" charset="0"/>
              <a:buChar char="•"/>
            </a:pPr>
            <a:r>
              <a:rPr lang="sv-SE" baseline="0" dirty="0" smtClean="0"/>
              <a:t>Everything needed to be decided up front</a:t>
            </a:r>
          </a:p>
          <a:p>
            <a:pPr marL="171450" indent="-171450">
              <a:buFont typeface="Arial" charset="0"/>
              <a:buChar char="•"/>
            </a:pPr>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5</a:t>
            </a:fld>
            <a:endParaRPr lang="en-US"/>
          </a:p>
        </p:txBody>
      </p:sp>
    </p:spTree>
    <p:extLst>
      <p:ext uri="{BB962C8B-B14F-4D97-AF65-F5344CB8AC3E}">
        <p14:creationId xmlns:p14="http://schemas.microsoft.com/office/powerpoint/2010/main" val="1985009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pitchFamily="-110" charset="-128"/>
                <a:cs typeface="+mn-cs"/>
              </a:rPr>
              <a:t>Kanban </a:t>
            </a:r>
            <a:r>
              <a:rPr lang="en-US" sz="1200" b="0" i="0" kern="1200" baseline="0" dirty="0" smtClean="0">
                <a:solidFill>
                  <a:schemeClr val="tx1"/>
                </a:solidFill>
                <a:effectLst/>
                <a:latin typeface="+mn-lt"/>
                <a:ea typeface="ＭＳ Ｐゴシック" pitchFamily="-110" charset="-128"/>
                <a:cs typeface="+mn-cs"/>
              </a:rPr>
              <a:t>is a “Just-in-time” method that </a:t>
            </a:r>
            <a:r>
              <a:rPr lang="en-US" sz="1200" b="0" i="0" kern="1200" dirty="0" smtClean="0">
                <a:solidFill>
                  <a:schemeClr val="tx1"/>
                </a:solidFill>
                <a:effectLst/>
                <a:latin typeface="+mn-lt"/>
                <a:ea typeface="ＭＳ Ｐゴシック" pitchFamily="-110" charset="-128"/>
                <a:cs typeface="+mn-cs"/>
              </a:rPr>
              <a:t>tells what to produce, when to produce it, and how much to produce.</a:t>
            </a:r>
            <a:r>
              <a:rPr lang="en-US" sz="1200" b="1" i="0" kern="1200" dirty="0" smtClean="0">
                <a:solidFill>
                  <a:schemeClr val="tx1"/>
                </a:solidFill>
                <a:effectLst/>
                <a:latin typeface="+mn-lt"/>
                <a:ea typeface="ＭＳ Ｐゴシック" pitchFamily="-110" charset="-128"/>
                <a:cs typeface="+mn-cs"/>
              </a:rPr>
              <a:t> </a:t>
            </a:r>
            <a:endParaRPr lang="en-US" sz="1200" b="0" i="0" kern="1200" dirty="0" smtClean="0">
              <a:solidFill>
                <a:schemeClr val="tx1"/>
              </a:solidFill>
              <a:effectLst/>
              <a:latin typeface="+mn-lt"/>
              <a:ea typeface="ＭＳ Ｐゴシック" pitchFamily="-110" charset="-128"/>
              <a:cs typeface="+mn-cs"/>
            </a:endParaRPr>
          </a:p>
          <a:p>
            <a:r>
              <a:rPr lang="sv-SE" sz="1200" b="0" i="0" kern="1200" dirty="0" smtClean="0">
                <a:solidFill>
                  <a:schemeClr val="tx1"/>
                </a:solidFill>
                <a:effectLst/>
                <a:latin typeface="+mn-lt"/>
                <a:ea typeface="ＭＳ Ｐゴシック" pitchFamily="-110" charset="-128"/>
                <a:cs typeface="+mn-cs"/>
              </a:rPr>
              <a:t>In</a:t>
            </a:r>
            <a:r>
              <a:rPr lang="sv-SE" sz="1200" b="0" i="0" kern="1200" baseline="0" dirty="0" smtClean="0">
                <a:solidFill>
                  <a:schemeClr val="tx1"/>
                </a:solidFill>
                <a:effectLst/>
                <a:latin typeface="+mn-lt"/>
                <a:ea typeface="ＭＳ Ｐゴシック" pitchFamily="-110" charset="-128"/>
                <a:cs typeface="+mn-cs"/>
              </a:rPr>
              <a:t> Kanban, there is a limit on all buffers between proccesses. </a:t>
            </a:r>
            <a:r>
              <a:rPr lang="sv-SE" baseline="0" dirty="0" smtClean="0"/>
              <a:t>This is how it works:</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62</a:t>
            </a:fld>
            <a:endParaRPr lang="en-US" dirty="0"/>
          </a:p>
        </p:txBody>
      </p:sp>
    </p:spTree>
    <p:extLst>
      <p:ext uri="{BB962C8B-B14F-4D97-AF65-F5344CB8AC3E}">
        <p14:creationId xmlns:p14="http://schemas.microsoft.com/office/powerpoint/2010/main" val="3104388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dirty="0" smtClean="0"/>
              <a:t>Maria</a:t>
            </a: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63</a:t>
            </a:fld>
            <a:endParaRPr lang="en-US" dirty="0"/>
          </a:p>
        </p:txBody>
      </p:sp>
    </p:spTree>
    <p:extLst>
      <p:ext uri="{BB962C8B-B14F-4D97-AF65-F5344CB8AC3E}">
        <p14:creationId xmlns:p14="http://schemas.microsoft.com/office/powerpoint/2010/main" val="1589752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64</a:t>
            </a:fld>
            <a:endParaRPr lang="en-US" dirty="0"/>
          </a:p>
        </p:txBody>
      </p:sp>
    </p:spTree>
    <p:extLst>
      <p:ext uri="{BB962C8B-B14F-4D97-AF65-F5344CB8AC3E}">
        <p14:creationId xmlns:p14="http://schemas.microsoft.com/office/powerpoint/2010/main" val="419123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indent="0">
              <a:buNone/>
            </a:pPr>
            <a:r>
              <a:rPr lang="sv-SE" sz="1200" b="0" dirty="0" smtClean="0"/>
              <a:t>Maria</a:t>
            </a:r>
          </a:p>
          <a:p>
            <a:r>
              <a:rPr lang="en-US" sz="1200" b="0" i="0" kern="1200" dirty="0" err="1" smtClean="0">
                <a:solidFill>
                  <a:schemeClr val="tx1"/>
                </a:solidFill>
                <a:effectLst/>
                <a:latin typeface="+mn-lt"/>
                <a:ea typeface="ＭＳ Ｐゴシック" pitchFamily="-110" charset="-128"/>
                <a:cs typeface="+mn-cs"/>
              </a:rPr>
              <a:t>Kanban</a:t>
            </a:r>
            <a:r>
              <a:rPr lang="en-US" sz="1200" b="0" i="0" kern="1200" dirty="0" smtClean="0">
                <a:solidFill>
                  <a:schemeClr val="tx1"/>
                </a:solidFill>
                <a:effectLst/>
                <a:latin typeface="+mn-lt"/>
                <a:ea typeface="ＭＳ Ｐゴシック" pitchFamily="-110" charset="-128"/>
                <a:cs typeface="+mn-cs"/>
              </a:rPr>
              <a:t> </a:t>
            </a:r>
            <a:r>
              <a:rPr lang="en-US" sz="1200" b="0" i="0" kern="1200" baseline="0" dirty="0" smtClean="0">
                <a:solidFill>
                  <a:schemeClr val="tx1"/>
                </a:solidFill>
                <a:effectLst/>
                <a:latin typeface="+mn-lt"/>
                <a:ea typeface="ＭＳ Ｐゴシック" pitchFamily="-110" charset="-128"/>
                <a:cs typeface="+mn-cs"/>
              </a:rPr>
              <a:t>is a “Just-in-time” method that </a:t>
            </a:r>
            <a:r>
              <a:rPr lang="en-US" sz="1200" b="0" i="0" kern="1200" dirty="0" smtClean="0">
                <a:solidFill>
                  <a:schemeClr val="tx1"/>
                </a:solidFill>
                <a:effectLst/>
                <a:latin typeface="+mn-lt"/>
                <a:ea typeface="ＭＳ Ｐゴシック" pitchFamily="-110" charset="-128"/>
                <a:cs typeface="+mn-cs"/>
              </a:rPr>
              <a:t>tells what to produce, when to produce it, and how much to produce.</a:t>
            </a:r>
            <a:endParaRPr lang="en-US" sz="1200" b="1" i="0" kern="1200" dirty="0" smtClean="0">
              <a:solidFill>
                <a:schemeClr val="tx1"/>
              </a:solidFill>
              <a:effectLst/>
              <a:latin typeface="+mn-lt"/>
              <a:ea typeface="ＭＳ Ｐゴシック" pitchFamily="-110" charset="-128"/>
              <a:cs typeface="+mn-cs"/>
            </a:endParaRPr>
          </a:p>
          <a:p>
            <a:r>
              <a:rPr lang="sv-SE" dirty="0" smtClean="0"/>
              <a:t>It helps to limit WIProcess (which</a:t>
            </a:r>
            <a:r>
              <a:rPr lang="sv-SE" baseline="0" dirty="0" smtClean="0"/>
              <a:t> is a </a:t>
            </a:r>
            <a:r>
              <a:rPr lang="sv-SE" baseline="0" dirty="0" err="1" smtClean="0"/>
              <a:t>waste</a:t>
            </a:r>
            <a:r>
              <a:rPr lang="sv-SE" dirty="0" smtClean="0"/>
              <a:t>).</a:t>
            </a:r>
          </a:p>
          <a:p>
            <a:endParaRPr lang="sv-SE"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sv-SE" sz="1200" b="0" dirty="0" smtClean="0"/>
              <a:t>Aids </a:t>
            </a:r>
            <a:r>
              <a:rPr lang="sv-SE" sz="1200" b="0" dirty="0" err="1" smtClean="0"/>
              <a:t>visual</a:t>
            </a:r>
            <a:r>
              <a:rPr lang="sv-SE" sz="1200" b="0" dirty="0" smtClean="0"/>
              <a:t> </a:t>
            </a:r>
            <a:r>
              <a:rPr lang="sv-SE" sz="1200" b="0" dirty="0" err="1" smtClean="0"/>
              <a:t>control</a:t>
            </a:r>
            <a:r>
              <a:rPr lang="sv-SE" sz="1200" b="0" dirty="0" smtClean="0"/>
              <a:t>.</a:t>
            </a:r>
            <a:r>
              <a:rPr lang="sv-SE" sz="1200" b="0" baseline="0" dirty="0" smtClean="0"/>
              <a:t> </a:t>
            </a:r>
            <a:r>
              <a:rPr lang="sv-SE" sz="1200" b="0" dirty="0" err="1" smtClean="0"/>
              <a:t>Kanban</a:t>
            </a:r>
            <a:r>
              <a:rPr lang="sv-SE" sz="1200" b="0" baseline="0" dirty="0" smtClean="0"/>
              <a:t> shows </a:t>
            </a:r>
            <a:r>
              <a:rPr lang="sv-SE" sz="1200" b="0" baseline="0" dirty="0" err="1" smtClean="0"/>
              <a:t>clearly</a:t>
            </a:r>
            <a:r>
              <a:rPr lang="sv-SE" sz="1200" b="0" baseline="0" dirty="0" smtClean="0"/>
              <a:t> </a:t>
            </a:r>
            <a:r>
              <a:rPr lang="sv-SE" sz="1200" b="0" baseline="0" dirty="0" err="1" smtClean="0"/>
              <a:t>if</a:t>
            </a:r>
            <a:r>
              <a:rPr lang="sv-SE" sz="1200" b="0" baseline="0" dirty="0" smtClean="0"/>
              <a:t> </a:t>
            </a:r>
            <a:r>
              <a:rPr lang="sv-SE" sz="1200" b="0" baseline="0" dirty="0" err="1" smtClean="0"/>
              <a:t>there</a:t>
            </a:r>
            <a:r>
              <a:rPr lang="sv-SE" sz="1200" b="0" baseline="0" dirty="0" smtClean="0"/>
              <a:t> is an </a:t>
            </a:r>
            <a:r>
              <a:rPr lang="sv-SE" sz="1200" b="0" baseline="0" dirty="0" err="1" smtClean="0"/>
              <a:t>unleveled</a:t>
            </a:r>
            <a:r>
              <a:rPr lang="sv-SE" sz="1200" b="0" baseline="0" dirty="0" smtClean="0"/>
              <a:t> </a:t>
            </a:r>
            <a:r>
              <a:rPr lang="sv-SE" sz="1200" b="0" baseline="0" dirty="0" err="1" smtClean="0"/>
              <a:t>workload</a:t>
            </a:r>
            <a:r>
              <a:rPr lang="sv-SE" sz="1200" b="0" baseline="0" dirty="0" smtClean="0"/>
              <a:t>. </a:t>
            </a:r>
            <a:r>
              <a:rPr lang="sv-SE" sz="1200" b="0" baseline="0" dirty="0" err="1" smtClean="0"/>
              <a:t>Y</a:t>
            </a:r>
            <a:r>
              <a:rPr lang="sv-SE" sz="1200" b="0" dirty="0" err="1" smtClean="0"/>
              <a:t>ou</a:t>
            </a:r>
            <a:r>
              <a:rPr lang="sv-SE" sz="1200" b="0" dirty="0" smtClean="0"/>
              <a:t> </a:t>
            </a:r>
            <a:r>
              <a:rPr lang="sv-SE" sz="1200" b="0" dirty="0" err="1" smtClean="0"/>
              <a:t>will</a:t>
            </a:r>
            <a:r>
              <a:rPr lang="sv-SE" sz="1200" b="0" dirty="0" smtClean="0"/>
              <a:t> </a:t>
            </a:r>
            <a:r>
              <a:rPr lang="sv-SE" sz="1200" b="0" dirty="0" err="1" smtClean="0"/>
              <a:t>see</a:t>
            </a:r>
            <a:r>
              <a:rPr lang="sv-SE" sz="1200" b="0" dirty="0" smtClean="0"/>
              <a:t> </a:t>
            </a:r>
            <a:r>
              <a:rPr lang="sv-SE" sz="1200" b="0" dirty="0" err="1" smtClean="0"/>
              <a:t>where</a:t>
            </a:r>
            <a:r>
              <a:rPr lang="sv-SE" sz="1200" b="0" dirty="0" smtClean="0"/>
              <a:t> </a:t>
            </a:r>
            <a:r>
              <a:rPr lang="sv-SE" sz="1200" b="0" dirty="0" err="1" smtClean="0"/>
              <a:t>you</a:t>
            </a:r>
            <a:r>
              <a:rPr lang="sv-SE" sz="1200" b="0" dirty="0" smtClean="0"/>
              <a:t> </a:t>
            </a:r>
            <a:r>
              <a:rPr lang="sv-SE" sz="1200" b="0" dirty="0" err="1" smtClean="0"/>
              <a:t>need</a:t>
            </a:r>
            <a:r>
              <a:rPr lang="sv-SE" sz="1200" b="0" dirty="0" smtClean="0"/>
              <a:t> </a:t>
            </a:r>
            <a:r>
              <a:rPr lang="sv-SE" sz="1200" b="0" dirty="0" err="1" smtClean="0"/>
              <a:t>more</a:t>
            </a:r>
            <a:r>
              <a:rPr lang="sv-SE" sz="1200" b="0" dirty="0" smtClean="0"/>
              <a:t> or less </a:t>
            </a:r>
            <a:r>
              <a:rPr lang="sv-SE" sz="1200" b="0" dirty="0" err="1" smtClean="0"/>
              <a:t>people</a:t>
            </a:r>
            <a:r>
              <a:rPr lang="sv-SE" sz="1200" b="0" dirty="0" smtClean="0"/>
              <a:t> </a:t>
            </a:r>
            <a:r>
              <a:rPr lang="sv-SE" sz="1200" b="0" dirty="0" err="1" smtClean="0"/>
              <a:t>depending</a:t>
            </a:r>
            <a:r>
              <a:rPr lang="sv-SE" sz="1200" b="0" baseline="0" dirty="0" smtClean="0"/>
              <a:t> on </a:t>
            </a:r>
            <a:r>
              <a:rPr lang="sv-SE" sz="1200" b="0" baseline="0" dirty="0" err="1" smtClean="0"/>
              <a:t>how</a:t>
            </a:r>
            <a:r>
              <a:rPr lang="sv-SE" sz="1200" b="0" baseline="0" dirty="0" smtClean="0"/>
              <a:t> </a:t>
            </a:r>
            <a:r>
              <a:rPr lang="sv-SE" sz="1200" b="0" baseline="0" dirty="0" err="1" smtClean="0"/>
              <a:t>ofthen</a:t>
            </a:r>
            <a:r>
              <a:rPr lang="sv-SE" sz="1200" b="0" baseline="0" dirty="0" smtClean="0"/>
              <a:t> </a:t>
            </a:r>
            <a:r>
              <a:rPr lang="sv-SE" sz="1200" b="0" baseline="0" dirty="0" err="1" smtClean="0"/>
              <a:t>someone</a:t>
            </a:r>
            <a:r>
              <a:rPr lang="sv-SE" sz="1200" b="0" baseline="0" dirty="0" smtClean="0"/>
              <a:t> is </a:t>
            </a:r>
            <a:r>
              <a:rPr lang="sv-SE" sz="1200" b="0" baseline="0" dirty="0" err="1" smtClean="0"/>
              <a:t>idling</a:t>
            </a:r>
            <a:r>
              <a:rPr lang="sv-SE" sz="1200" b="0" baseline="0" dirty="0" smtClean="0"/>
              <a:t> or </a:t>
            </a:r>
            <a:r>
              <a:rPr lang="sv-SE" sz="1200" b="0" baseline="0" dirty="0" err="1" smtClean="0"/>
              <a:t>working</a:t>
            </a:r>
            <a:r>
              <a:rPr lang="sv-SE" sz="1200" b="0" baseline="0" dirty="0" smtClean="0"/>
              <a:t> full-</a:t>
            </a:r>
            <a:r>
              <a:rPr lang="sv-SE" sz="1200" b="0" baseline="0" dirty="0" err="1" smtClean="0"/>
              <a:t>time</a:t>
            </a:r>
            <a:endParaRPr lang="sv-SE" sz="1200" b="0" dirty="0" smtClean="0"/>
          </a:p>
          <a:p>
            <a:endParaRPr lang="en-US"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65</a:t>
            </a:fld>
            <a:endParaRPr lang="en-US" dirty="0"/>
          </a:p>
        </p:txBody>
      </p:sp>
    </p:spTree>
    <p:extLst>
      <p:ext uri="{BB962C8B-B14F-4D97-AF65-F5344CB8AC3E}">
        <p14:creationId xmlns:p14="http://schemas.microsoft.com/office/powerpoint/2010/main" val="1164119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r>
              <a:rPr lang="sv-SE" dirty="0" smtClean="0"/>
              <a:t>Now</a:t>
            </a:r>
            <a:r>
              <a:rPr lang="sv-SE" baseline="0" dirty="0" smtClean="0"/>
              <a:t> y</a:t>
            </a:r>
            <a:r>
              <a:rPr lang="sv-SE" dirty="0" smtClean="0"/>
              <a:t>ou</a:t>
            </a:r>
            <a:r>
              <a:rPr lang="sv-SE" baseline="0" dirty="0" smtClean="0"/>
              <a:t> are going to work in a pull system with kanban.</a:t>
            </a:r>
          </a:p>
          <a:p>
            <a:r>
              <a:rPr lang="sv-SE" baseline="0" dirty="0" smtClean="0"/>
              <a:t>Start with a customer who wants to buy a house. Only team 4 will now what should be produced. The rest of the teams fill their buffers.</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66</a:t>
            </a:fld>
            <a:endParaRPr lang="en-US" dirty="0"/>
          </a:p>
        </p:txBody>
      </p:sp>
    </p:spTree>
    <p:extLst>
      <p:ext uri="{BB962C8B-B14F-4D97-AF65-F5344CB8AC3E}">
        <p14:creationId xmlns:p14="http://schemas.microsoft.com/office/powerpoint/2010/main" val="824208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dirty="0" smtClean="0"/>
              <a:t>RFQ:</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67</a:t>
            </a:fld>
            <a:endParaRPr lang="en-US" dirty="0"/>
          </a:p>
        </p:txBody>
      </p:sp>
    </p:spTree>
    <p:extLst>
      <p:ext uri="{BB962C8B-B14F-4D97-AF65-F5344CB8AC3E}">
        <p14:creationId xmlns:p14="http://schemas.microsoft.com/office/powerpoint/2010/main" val="2992322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68</a:t>
            </a:fld>
            <a:endParaRPr lang="en-US" dirty="0"/>
          </a:p>
        </p:txBody>
      </p:sp>
    </p:spTree>
    <p:extLst>
      <p:ext uri="{BB962C8B-B14F-4D97-AF65-F5344CB8AC3E}">
        <p14:creationId xmlns:p14="http://schemas.microsoft.com/office/powerpoint/2010/main" val="1598981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69</a:t>
            </a:fld>
            <a:endParaRPr lang="en-US" dirty="0"/>
          </a:p>
        </p:txBody>
      </p:sp>
    </p:spTree>
    <p:extLst>
      <p:ext uri="{BB962C8B-B14F-4D97-AF65-F5344CB8AC3E}">
        <p14:creationId xmlns:p14="http://schemas.microsoft.com/office/powerpoint/2010/main" val="303053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pitchFamily="-110" charset="-128"/>
                <a:cs typeface="+mn-cs"/>
              </a:rPr>
              <a:t>Maria </a:t>
            </a:r>
          </a:p>
          <a:p>
            <a:r>
              <a:rPr lang="sv-SE" sz="1200" kern="1200" dirty="0" smtClean="0">
                <a:solidFill>
                  <a:schemeClr val="tx1"/>
                </a:solidFill>
                <a:effectLst/>
                <a:latin typeface="+mn-lt"/>
                <a:ea typeface="ＭＳ Ｐゴシック" pitchFamily="-110" charset="-128"/>
                <a:cs typeface="+mn-cs"/>
              </a:rPr>
              <a:t>Kolla</a:t>
            </a:r>
            <a:r>
              <a:rPr lang="sv-SE" sz="1200" kern="1200" baseline="0" dirty="0" smtClean="0">
                <a:solidFill>
                  <a:schemeClr val="tx1"/>
                </a:solidFill>
                <a:effectLst/>
                <a:latin typeface="+mn-lt"/>
                <a:ea typeface="ＭＳ Ｐゴシック" pitchFamily="-110" charset="-128"/>
                <a:cs typeface="+mn-cs"/>
              </a:rPr>
              <a:t> grafen. Titta var lagerkostnaden växer.</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70</a:t>
            </a:fld>
            <a:endParaRPr lang="en-US" dirty="0"/>
          </a:p>
        </p:txBody>
      </p:sp>
    </p:spTree>
    <p:extLst>
      <p:ext uri="{BB962C8B-B14F-4D97-AF65-F5344CB8AC3E}">
        <p14:creationId xmlns:p14="http://schemas.microsoft.com/office/powerpoint/2010/main" val="147566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71</a:t>
            </a:fld>
            <a:endParaRPr lang="en-US" dirty="0"/>
          </a:p>
        </p:txBody>
      </p:sp>
    </p:spTree>
    <p:extLst>
      <p:ext uri="{BB962C8B-B14F-4D97-AF65-F5344CB8AC3E}">
        <p14:creationId xmlns:p14="http://schemas.microsoft.com/office/powerpoint/2010/main" val="141066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b="0" dirty="0" smtClean="0"/>
          </a:p>
          <a:p>
            <a:pPr>
              <a:defRPr/>
            </a:pPr>
            <a:r>
              <a:rPr lang="en-US" dirty="0" smtClean="0"/>
              <a:t>Cycle de development </a:t>
            </a:r>
            <a:r>
              <a:rPr lang="en-US" dirty="0" err="1" smtClean="0"/>
              <a:t>en</a:t>
            </a:r>
            <a:r>
              <a:rPr lang="en-US" dirty="0" smtClean="0"/>
              <a:t> cascade</a:t>
            </a:r>
            <a:endParaRPr lang="sv-SE" dirty="0" smtClean="0"/>
          </a:p>
          <a:p>
            <a:pPr marL="0" indent="0">
              <a:buFont typeface="Arial" charset="0"/>
              <a:buNone/>
            </a:pPr>
            <a:endParaRPr lang="sv-SE" dirty="0" smtClean="0"/>
          </a:p>
          <a:p>
            <a:pPr marL="171450" indent="-171450">
              <a:buFont typeface="Arial" charset="0"/>
              <a:buChar char="•"/>
            </a:pPr>
            <a:r>
              <a:rPr lang="sv-SE" dirty="0" smtClean="0"/>
              <a:t>This is the software equivalence</a:t>
            </a:r>
            <a:r>
              <a:rPr lang="sv-SE" baseline="0" dirty="0" smtClean="0"/>
              <a:t> of the Ford implementation. Waterfall. Divide the process in smaller steps to produce the software and optimize every step.  </a:t>
            </a:r>
          </a:p>
          <a:p>
            <a:pPr marL="171450" indent="-171450">
              <a:buFont typeface="Arial" charset="0"/>
              <a:buChar char="•"/>
            </a:pPr>
            <a:r>
              <a:rPr lang="sv-SE" baseline="0" dirty="0" smtClean="0"/>
              <a:t>F: </a:t>
            </a:r>
            <a:r>
              <a:rPr lang="en-US" sz="1400" kern="1200" dirty="0" smtClean="0">
                <a:solidFill>
                  <a:schemeClr val="tx1"/>
                </a:solidFill>
                <a:effectLst/>
                <a:latin typeface="+mn-lt"/>
                <a:ea typeface="ＭＳ Ｐゴシック" pitchFamily="-110" charset="-128"/>
                <a:cs typeface="+mn-cs"/>
              </a:rPr>
              <a:t>Cycle de development </a:t>
            </a:r>
            <a:r>
              <a:rPr lang="en-US" sz="1400" kern="1200" dirty="0" err="1" smtClean="0">
                <a:solidFill>
                  <a:schemeClr val="tx1"/>
                </a:solidFill>
                <a:effectLst/>
                <a:latin typeface="+mn-lt"/>
                <a:ea typeface="ＭＳ Ｐゴシック" pitchFamily="-110" charset="-128"/>
                <a:cs typeface="+mn-cs"/>
              </a:rPr>
              <a:t>en</a:t>
            </a:r>
            <a:r>
              <a:rPr lang="en-US" sz="1400" kern="1200" dirty="0" smtClean="0">
                <a:solidFill>
                  <a:schemeClr val="tx1"/>
                </a:solidFill>
                <a:effectLst/>
                <a:latin typeface="+mn-lt"/>
                <a:ea typeface="ＭＳ Ｐゴシック" pitchFamily="-110" charset="-128"/>
                <a:cs typeface="+mn-cs"/>
              </a:rPr>
              <a:t> cascade</a:t>
            </a:r>
            <a:endParaRPr lang="sv-SE" baseline="0" dirty="0" smtClean="0"/>
          </a:p>
          <a:p>
            <a:pPr marL="171450" indent="-171450">
              <a:buFont typeface="Arial" charset="0"/>
              <a:buChar char="•"/>
            </a:pPr>
            <a:endParaRPr lang="sv-SE"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b="1" dirty="0" smtClean="0"/>
              <a:t>What is the problem with this model? (Ask the audience!)</a:t>
            </a:r>
          </a:p>
          <a:p>
            <a:pPr marL="171450" indent="-171450">
              <a:buFont typeface="Arial" charset="0"/>
              <a:buChar char="•"/>
            </a:pPr>
            <a:endParaRPr lang="sv-SE" baseline="0" dirty="0" smtClean="0"/>
          </a:p>
          <a:p>
            <a:pPr marL="171450" indent="-171450">
              <a:buFont typeface="Arial" charset="0"/>
              <a:buChar char="•"/>
            </a:pPr>
            <a:r>
              <a:rPr lang="sv-SE" baseline="0" dirty="0" smtClean="0"/>
              <a:t>Big inventories. Work produced will pile up between teams/levels. Longer time-to-market since work is lying in queues waiting for next team to pick them up. </a:t>
            </a:r>
          </a:p>
          <a:p>
            <a:pPr marL="171450" indent="-171450">
              <a:buFont typeface="Arial" charset="0"/>
              <a:buChar char="•"/>
            </a:pPr>
            <a:r>
              <a:rPr lang="sv-SE" baseline="0" dirty="0" smtClean="0"/>
              <a:t>All specifications up front. You need to know everything before starting to code.</a:t>
            </a:r>
          </a:p>
          <a:p>
            <a:pPr marL="171450" indent="-171450">
              <a:buFont typeface="Arial" charset="0"/>
              <a:buChar char="•"/>
            </a:pPr>
            <a:r>
              <a:rPr lang="sv-SE" baseline="0" dirty="0" smtClean="0"/>
              <a:t>Inflexible. Does not work well with constant changes. Have to go back to the start/specification if something changes.</a:t>
            </a:r>
          </a:p>
          <a:p>
            <a:pPr marL="171450" indent="-171450">
              <a:buFont typeface="Arial" charset="0"/>
              <a:buChar char="•"/>
            </a:pPr>
            <a:r>
              <a:rPr lang="sv-SE" baseline="0" dirty="0" smtClean="0"/>
              <a:t>Costly to fix errors found late in the process. Needs to start over from the beginning</a:t>
            </a:r>
          </a:p>
          <a:p>
            <a:pPr marL="171450" indent="-171450">
              <a:buFont typeface="Arial" charset="0"/>
              <a:buChar char="•"/>
            </a:pPr>
            <a:r>
              <a:rPr lang="sv-SE" baseline="0" dirty="0" smtClean="0"/>
              <a:t>Could be that the workers feel trapped with doing same thing over and over again.</a:t>
            </a:r>
          </a:p>
          <a:p>
            <a:pPr marL="171450" indent="-171450">
              <a:buFont typeface="Arial" charset="0"/>
              <a:buChar char="•"/>
            </a:pPr>
            <a:endParaRPr lang="sv-SE" baseline="0" dirty="0" smtClean="0"/>
          </a:p>
          <a:p>
            <a:pPr marL="171450" indent="-171450">
              <a:buFont typeface="Arial" charset="0"/>
              <a:buChar char="•"/>
            </a:pPr>
            <a:r>
              <a:rPr lang="sv-SE" baseline="0" dirty="0" smtClean="0"/>
              <a:t>By being agile – you shorten time to market</a:t>
            </a:r>
          </a:p>
          <a:p>
            <a:pPr marL="0" indent="0">
              <a:buFont typeface="Arial" charset="0"/>
              <a:buNone/>
            </a:pPr>
            <a:endParaRPr lang="sv-SE" baseline="0" dirty="0" smtClean="0"/>
          </a:p>
        </p:txBody>
      </p:sp>
      <p:sp>
        <p:nvSpPr>
          <p:cNvPr id="4" name="Espace réservé du numéro de diapositive 3"/>
          <p:cNvSpPr>
            <a:spLocks noGrp="1"/>
          </p:cNvSpPr>
          <p:nvPr>
            <p:ph type="sldNum" sz="quarter" idx="10"/>
          </p:nvPr>
        </p:nvSpPr>
        <p:spPr/>
        <p:txBody>
          <a:bodyPr/>
          <a:lstStyle/>
          <a:p>
            <a:pPr>
              <a:defRPr/>
            </a:pPr>
            <a:fld id="{B3AF63E3-4F22-4782-AEE4-880443848117}" type="slidenum">
              <a:rPr lang="en-US" smtClean="0"/>
              <a:pPr>
                <a:defRPr/>
              </a:pPr>
              <a:t>7</a:t>
            </a:fld>
            <a:endParaRPr lang="en-US"/>
          </a:p>
        </p:txBody>
      </p:sp>
    </p:spTree>
    <p:extLst>
      <p:ext uri="{BB962C8B-B14F-4D97-AF65-F5344CB8AC3E}">
        <p14:creationId xmlns:p14="http://schemas.microsoft.com/office/powerpoint/2010/main" val="950816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sv-SE" sz="1200" b="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Heijunka = </a:t>
            </a:r>
            <a:r>
              <a:rPr lang="sv-SE" sz="1200" b="1" dirty="0" smtClean="0"/>
              <a:t>Production leveling</a:t>
            </a:r>
            <a:r>
              <a:rPr lang="sv-SE" sz="1200" dirty="0" smtClean="0"/>
              <a:t>, also known as </a:t>
            </a:r>
            <a:r>
              <a:rPr lang="sv-SE" sz="1200" b="1" dirty="0" smtClean="0"/>
              <a:t>production smoothing</a:t>
            </a:r>
            <a:r>
              <a:rPr lang="sv-SE" sz="1200" dirty="0" smtClean="0"/>
              <a:t> or – by its Japanese original term – </a:t>
            </a:r>
            <a:r>
              <a:rPr lang="sv-SE" sz="1200" b="1" dirty="0" smtClean="0"/>
              <a:t>heijunka</a:t>
            </a:r>
            <a:r>
              <a:rPr lang="sv-SE" sz="1200" dirty="0" smtClean="0"/>
              <a:t> </a:t>
            </a:r>
            <a:r>
              <a:rPr lang="sv-SE" sz="1200" b="0" dirty="0" smtClean="0">
                <a:effectLst/>
              </a:rPr>
              <a:t>(</a:t>
            </a:r>
            <a:r>
              <a:rPr lang="ja-JP" altLang="sv-SE" sz="1200" b="0" dirty="0" smtClean="0">
                <a:effectLst/>
              </a:rPr>
              <a:t>平準化</a:t>
            </a:r>
            <a:r>
              <a:rPr lang="sv-SE" altLang="ja-JP" sz="1100" b="1" u="none" strike="noStrike" kern="1200" baseline="30000" dirty="0" smtClean="0">
                <a:solidFill>
                  <a:schemeClr val="tx1"/>
                </a:solidFill>
                <a:effectLst/>
                <a:latin typeface="+mn-lt"/>
                <a:ea typeface="ＭＳ Ｐゴシック" pitchFamily="-110" charset="-128"/>
                <a:cs typeface="+mn-cs"/>
                <a:hlinkClick r:id="rId3" tooltip="Help:Installing Japanese character sets"/>
              </a:rPr>
              <a:t>?</a:t>
            </a:r>
            <a:r>
              <a:rPr lang="sv-SE" altLang="ja-JP" sz="1200" b="0" dirty="0" smtClean="0">
                <a:effectLst/>
              </a:rPr>
              <a:t>)</a:t>
            </a:r>
            <a:r>
              <a:rPr lang="sv-SE" altLang="ja-JP" sz="1200" dirty="0" smtClean="0"/>
              <a:t>,</a:t>
            </a:r>
            <a:r>
              <a:rPr lang="sv-SE" altLang="ja-JP" sz="1200" baseline="30000" dirty="0" smtClean="0">
                <a:hlinkClick r:id="rId4"/>
              </a:rPr>
              <a:t>[1]</a:t>
            </a:r>
            <a:r>
              <a:rPr lang="ja-JP" altLang="sv-SE" sz="1200" dirty="0" smtClean="0"/>
              <a:t> </a:t>
            </a:r>
            <a:r>
              <a:rPr lang="sv-SE" altLang="ja-JP" sz="1200" dirty="0" smtClean="0"/>
              <a:t>(</a:t>
            </a:r>
            <a:r>
              <a:rPr lang="ja-JP" altLang="sv-SE" sz="1200" dirty="0" smtClean="0"/>
              <a:t>中文</a:t>
            </a:r>
            <a:r>
              <a:rPr lang="sv-SE" altLang="ja-JP" sz="1200" dirty="0" smtClean="0"/>
              <a:t>: </a:t>
            </a:r>
            <a:r>
              <a:rPr lang="ja-JP" altLang="sv-SE" sz="1200" dirty="0" smtClean="0"/>
              <a:t>均衡化生产</a:t>
            </a:r>
            <a:r>
              <a:rPr lang="sv-SE" altLang="ja-JP" sz="1200" dirty="0" smtClean="0"/>
              <a:t>) </a:t>
            </a:r>
            <a:r>
              <a:rPr lang="sv-SE" sz="1200" dirty="0" smtClean="0"/>
              <a:t>is a technique for reducing the </a:t>
            </a:r>
            <a:r>
              <a:rPr lang="sv-SE" sz="1200" dirty="0" smtClean="0">
                <a:hlinkClick r:id="rId5" tooltip="Muda (Japanese term)"/>
              </a:rPr>
              <a:t>muda</a:t>
            </a:r>
            <a:r>
              <a:rPr lang="sv-SE" sz="1200" dirty="0" smtClean="0"/>
              <a:t> (waste). It was vital to the development of production efficiency in the </a:t>
            </a:r>
            <a:r>
              <a:rPr lang="sv-SE" sz="1200" dirty="0" smtClean="0">
                <a:hlinkClick r:id="rId6" tooltip="Toyota Production System"/>
              </a:rPr>
              <a:t>Toyota Production System</a:t>
            </a:r>
            <a:r>
              <a:rPr lang="sv-SE" sz="1200" dirty="0" smtClean="0"/>
              <a:t> and </a:t>
            </a:r>
            <a:r>
              <a:rPr lang="sv-SE" sz="1200" dirty="0" smtClean="0">
                <a:hlinkClick r:id="rId7" tooltip="Lean manufacturing"/>
              </a:rPr>
              <a:t>lean manufacturing</a:t>
            </a:r>
            <a:r>
              <a:rPr lang="sv-SE" sz="1200" dirty="0" smtClean="0"/>
              <a:t>. The goal is to produce intermediate goods at a constant rate so that further processing may also be carried out at a constant and predictable rate.</a:t>
            </a:r>
            <a:br>
              <a:rPr lang="sv-SE" sz="1200" dirty="0" smtClean="0"/>
            </a:br>
            <a:r>
              <a:rPr lang="sv-SE" sz="1200" dirty="0" smtClean="0"/>
              <a:t>http://en.wikipedia.org/wiki/Heijunka</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sv-SE" sz="1200" b="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Sustenable = durable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Pace = Rythme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sv-SE" sz="1200" b="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Raise the problem of an unleveled process. </a:t>
            </a:r>
            <a:r>
              <a:rPr lang="sv-SE" sz="1200" b="0" dirty="0" err="1" smtClean="0"/>
              <a:t>People</a:t>
            </a:r>
            <a:r>
              <a:rPr lang="sv-SE" sz="1200" b="0" dirty="0" smtClean="0"/>
              <a:t> </a:t>
            </a:r>
            <a:r>
              <a:rPr lang="sv-SE" sz="1200" b="0" dirty="0" err="1" smtClean="0"/>
              <a:t>working</a:t>
            </a:r>
            <a:r>
              <a:rPr lang="sv-SE" sz="1200" b="0" dirty="0" smtClean="0"/>
              <a:t> full </a:t>
            </a:r>
            <a:r>
              <a:rPr lang="sv-SE" sz="1200" b="0" dirty="0" err="1" smtClean="0"/>
              <a:t>time</a:t>
            </a:r>
            <a:r>
              <a:rPr lang="sv-SE" sz="1200" b="0" dirty="0" smtClean="0"/>
              <a:t> </a:t>
            </a:r>
            <a:r>
              <a:rPr lang="sv-SE" sz="1200" b="0" dirty="0" err="1" smtClean="0"/>
              <a:t>while</a:t>
            </a:r>
            <a:r>
              <a:rPr lang="sv-SE" sz="1200" b="0" dirty="0" smtClean="0"/>
              <a:t> </a:t>
            </a:r>
            <a:r>
              <a:rPr lang="sv-SE" sz="1200" b="0" dirty="0" err="1" smtClean="0"/>
              <a:t>some</a:t>
            </a:r>
            <a:r>
              <a:rPr lang="sv-SE" sz="1200" b="0" dirty="0" smtClean="0"/>
              <a:t> </a:t>
            </a:r>
            <a:r>
              <a:rPr lang="sv-SE" sz="1200" b="0" dirty="0" err="1" smtClean="0"/>
              <a:t>are</a:t>
            </a:r>
            <a:r>
              <a:rPr lang="sv-SE" sz="1200" b="0" dirty="0" smtClean="0"/>
              <a:t> </a:t>
            </a:r>
            <a:r>
              <a:rPr lang="sv-SE" sz="1200" b="0" dirty="0" err="1" smtClean="0"/>
              <a:t>waiting</a:t>
            </a:r>
            <a:r>
              <a:rPr lang="sv-SE" sz="1200" b="0" dirty="0" smtClean="0"/>
              <a:t>.</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A </a:t>
            </a:r>
            <a:r>
              <a:rPr lang="sv-SE" sz="1200" b="0" dirty="0" err="1" smtClean="0"/>
              <a:t>waste</a:t>
            </a:r>
            <a:r>
              <a:rPr lang="sv-SE" sz="1200" b="0" dirty="0" smtClean="0"/>
              <a:t> </a:t>
            </a:r>
            <a:r>
              <a:rPr lang="sv-SE" sz="1200" b="0" dirty="0" err="1" smtClean="0"/>
              <a:t>to</a:t>
            </a:r>
            <a:r>
              <a:rPr lang="sv-SE" sz="1200" b="0" dirty="0" smtClean="0"/>
              <a:t> </a:t>
            </a:r>
            <a:r>
              <a:rPr lang="sv-SE" sz="1200" b="0" dirty="0" err="1" smtClean="0"/>
              <a:t>keep</a:t>
            </a:r>
            <a:r>
              <a:rPr lang="sv-SE" sz="1200" b="0" dirty="0" smtClean="0"/>
              <a:t> </a:t>
            </a:r>
            <a:r>
              <a:rPr lang="sv-SE" sz="1200" b="0" dirty="0" err="1" smtClean="0"/>
              <a:t>workers</a:t>
            </a:r>
            <a:r>
              <a:rPr lang="sv-SE" sz="1200" b="0" dirty="0" smtClean="0"/>
              <a:t> </a:t>
            </a:r>
            <a:r>
              <a:rPr lang="sv-SE" sz="1200" b="0" dirty="0" err="1" smtClean="0"/>
              <a:t>idle</a:t>
            </a:r>
            <a:endParaRPr lang="sv-SE" sz="1200" b="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sv-SE" sz="1200" b="0" dirty="0" smtClean="0"/>
              <a:t>Talk </a:t>
            </a:r>
            <a:r>
              <a:rPr lang="sv-SE" sz="1200" b="0" dirty="0" err="1" smtClean="0"/>
              <a:t>about</a:t>
            </a:r>
            <a:r>
              <a:rPr lang="sv-SE" sz="1200" b="0" dirty="0" smtClean="0"/>
              <a:t> </a:t>
            </a:r>
            <a:r>
              <a:rPr lang="sv-SE" sz="1200" b="0" dirty="0" err="1" smtClean="0"/>
              <a:t>possible</a:t>
            </a:r>
            <a:r>
              <a:rPr lang="sv-SE" sz="1200" b="0" dirty="0" smtClean="0"/>
              <a:t> </a:t>
            </a:r>
            <a:r>
              <a:rPr lang="sv-SE" sz="1200" b="0" dirty="0" err="1" smtClean="0"/>
              <a:t>approaches</a:t>
            </a:r>
            <a:r>
              <a:rPr lang="sv-SE" sz="1200" b="0" dirty="0" smtClean="0"/>
              <a:t> </a:t>
            </a:r>
            <a:r>
              <a:rPr lang="sv-SE" sz="1200" b="0" dirty="0" err="1" smtClean="0"/>
              <a:t>to</a:t>
            </a:r>
            <a:r>
              <a:rPr lang="sv-SE" sz="1200" b="0" dirty="0" smtClean="0"/>
              <a:t> </a:t>
            </a:r>
            <a:r>
              <a:rPr lang="sv-SE" sz="1200" b="0" dirty="0" err="1" smtClean="0"/>
              <a:t>solve</a:t>
            </a:r>
            <a:r>
              <a:rPr lang="sv-SE" sz="1200" b="0" dirty="0" smtClean="0"/>
              <a:t> it</a:t>
            </a:r>
            <a:r>
              <a:rPr lang="sv-SE" sz="1200" b="0" baseline="0" dirty="0" smtClean="0"/>
              <a:t> (like putting </a:t>
            </a:r>
            <a:r>
              <a:rPr lang="sv-SE" sz="1200" b="0" baseline="0" dirty="0" err="1" smtClean="0"/>
              <a:t>more</a:t>
            </a:r>
            <a:r>
              <a:rPr lang="sv-SE" sz="1200" b="0" baseline="0" dirty="0" smtClean="0"/>
              <a:t> </a:t>
            </a:r>
            <a:r>
              <a:rPr lang="sv-SE" sz="1200" b="0" baseline="0" dirty="0" err="1" smtClean="0"/>
              <a:t>people</a:t>
            </a:r>
            <a:r>
              <a:rPr lang="sv-SE" sz="1200" b="0" baseline="0" dirty="0" smtClean="0"/>
              <a:t> on the </a:t>
            </a:r>
            <a:r>
              <a:rPr lang="sv-SE" sz="1200" b="0" baseline="0" dirty="0" err="1" smtClean="0"/>
              <a:t>constriant</a:t>
            </a:r>
            <a:r>
              <a:rPr lang="sv-SE" sz="1200" b="0" baseline="0" dirty="0" smtClean="0"/>
              <a:t> steps, and </a:t>
            </a:r>
            <a:r>
              <a:rPr lang="sv-SE" sz="1200" b="0" baseline="0" dirty="0" err="1" smtClean="0"/>
              <a:t>leaving</a:t>
            </a:r>
            <a:r>
              <a:rPr lang="sv-SE" sz="1200" b="0" baseline="0" dirty="0" smtClean="0"/>
              <a:t> less </a:t>
            </a:r>
            <a:r>
              <a:rPr lang="sv-SE" sz="1200" b="0" baseline="0" dirty="0" err="1" smtClean="0"/>
              <a:t>people</a:t>
            </a:r>
            <a:r>
              <a:rPr lang="sv-SE" sz="1200" b="0" baseline="0" dirty="0" smtClean="0"/>
              <a:t> on the </a:t>
            </a:r>
            <a:r>
              <a:rPr lang="sv-SE" sz="1200" b="0" baseline="0" dirty="0" err="1" smtClean="0"/>
              <a:t>waiting</a:t>
            </a:r>
            <a:r>
              <a:rPr lang="sv-SE" sz="1200" b="0" baseline="0" dirty="0" smtClean="0"/>
              <a:t> steps)</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sv-SE" sz="1200" b="0"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72</a:t>
            </a:fld>
            <a:endParaRPr lang="en-US" dirty="0"/>
          </a:p>
        </p:txBody>
      </p:sp>
    </p:spTree>
    <p:extLst>
      <p:ext uri="{BB962C8B-B14F-4D97-AF65-F5344CB8AC3E}">
        <p14:creationId xmlns:p14="http://schemas.microsoft.com/office/powerpoint/2010/main" val="408637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sv-SE" dirty="0" smtClean="0"/>
              <a:t>Eva</a:t>
            </a: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Development is an exercise in discovery, improve along the way</a:t>
            </a:r>
          </a:p>
          <a:p>
            <a:pPr>
              <a:buFontTx/>
              <a:buNone/>
            </a:pPr>
            <a:endParaRPr lang="sv-SE" sz="1200" b="0" i="0" u="none" strike="noStrike" kern="1200" baseline="0" dirty="0" smtClean="0">
              <a:solidFill>
                <a:schemeClr val="tx1"/>
              </a:solidFill>
              <a:latin typeface="+mn-lt"/>
              <a:ea typeface="ＭＳ Ｐゴシック" pitchFamily="-110" charset="-128"/>
              <a:cs typeface="+mn-cs"/>
            </a:endParaRPr>
          </a:p>
          <a:p>
            <a:pPr marL="0" indent="0">
              <a:buFontTx/>
              <a:buNone/>
            </a:pPr>
            <a:r>
              <a:rPr lang="sv-SE" sz="1200" b="0" i="0" u="none" strike="noStrike" kern="1200" baseline="0" dirty="0" err="1" smtClean="0">
                <a:solidFill>
                  <a:schemeClr val="tx1"/>
                </a:solidFill>
                <a:latin typeface="+mn-lt"/>
                <a:ea typeface="ＭＳ Ｐゴシック" pitchFamily="-110" charset="-128"/>
                <a:cs typeface="+mn-cs"/>
              </a:rPr>
              <a:t>Envourage</a:t>
            </a:r>
            <a:r>
              <a:rPr lang="sv-SE" sz="1200" b="0" i="0" u="none" strike="noStrike" kern="1200" baseline="0" dirty="0" smtClean="0">
                <a:solidFill>
                  <a:schemeClr val="tx1"/>
                </a:solidFill>
                <a:latin typeface="+mn-lt"/>
                <a:ea typeface="ＭＳ Ｐゴシック" pitchFamily="-110" charset="-128"/>
                <a:cs typeface="+mn-cs"/>
              </a:rPr>
              <a:t> </a:t>
            </a:r>
            <a:r>
              <a:rPr lang="sv-SE" sz="1200" b="0" i="0" u="none" strike="noStrike" kern="1200" baseline="0" dirty="0" err="1" smtClean="0">
                <a:solidFill>
                  <a:schemeClr val="tx1"/>
                </a:solidFill>
                <a:latin typeface="+mn-lt"/>
                <a:ea typeface="ＭＳ Ｐゴシック" pitchFamily="-110" charset="-128"/>
                <a:cs typeface="+mn-cs"/>
              </a:rPr>
              <a:t>experinenting</a:t>
            </a:r>
            <a:endParaRPr lang="sv-SE" sz="1200" b="0" i="0" u="none" strike="noStrike" kern="1200" baseline="0" dirty="0" smtClean="0">
              <a:solidFill>
                <a:schemeClr val="tx1"/>
              </a:solidFill>
              <a:latin typeface="+mn-lt"/>
              <a:ea typeface="ＭＳ Ｐゴシック" pitchFamily="-110" charset="-128"/>
              <a:cs typeface="+mn-cs"/>
            </a:endParaRPr>
          </a:p>
          <a:p>
            <a:pPr marL="0" indent="0">
              <a:buFontTx/>
              <a:buNone/>
            </a:pPr>
            <a:r>
              <a:rPr lang="sv-SE" sz="1200" b="0" i="0" u="none" strike="noStrike" kern="1200" baseline="0" dirty="0" err="1" smtClean="0">
                <a:solidFill>
                  <a:schemeClr val="tx1"/>
                </a:solidFill>
                <a:latin typeface="+mn-lt"/>
                <a:ea typeface="ＭＳ Ｐゴシック" pitchFamily="-110" charset="-128"/>
                <a:cs typeface="+mn-cs"/>
              </a:rPr>
              <a:t>Knowledge</a:t>
            </a:r>
            <a:r>
              <a:rPr lang="sv-SE" sz="1200" b="0" i="0" u="none" strike="noStrike" kern="1200" baseline="0" dirty="0" smtClean="0">
                <a:solidFill>
                  <a:schemeClr val="tx1"/>
                </a:solidFill>
                <a:latin typeface="+mn-lt"/>
                <a:ea typeface="ＭＳ Ｐゴシック" pitchFamily="-110" charset="-128"/>
                <a:cs typeface="+mn-cs"/>
              </a:rPr>
              <a:t> </a:t>
            </a:r>
            <a:r>
              <a:rPr lang="sv-SE" sz="1200" b="0" i="0" u="none" strike="noStrike" kern="1200" baseline="0" dirty="0" err="1" smtClean="0">
                <a:solidFill>
                  <a:schemeClr val="tx1"/>
                </a:solidFill>
                <a:latin typeface="+mn-lt"/>
                <a:ea typeface="ＭＳ Ｐゴシック" pitchFamily="-110" charset="-128"/>
                <a:cs typeface="+mn-cs"/>
              </a:rPr>
              <a:t>sharing</a:t>
            </a:r>
            <a:endParaRPr lang="sv-SE"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Char char="•"/>
            </a:pPr>
            <a:r>
              <a:rPr lang="en-US" sz="1200" b="0" i="0" u="none" strike="noStrike" kern="1200" baseline="0" dirty="0" smtClean="0">
                <a:solidFill>
                  <a:schemeClr val="tx1"/>
                </a:solidFill>
                <a:latin typeface="+mn-lt"/>
                <a:ea typeface="ＭＳ Ｐゴシック" pitchFamily="-110" charset="-128"/>
                <a:cs typeface="+mn-cs"/>
              </a:rPr>
              <a:t>Chefs does not come up with the perfect dish on their first try!</a:t>
            </a:r>
          </a:p>
          <a:p>
            <a:pPr marL="171450" indent="-171450">
              <a:buFont typeface="Arial" charset="0"/>
              <a:buChar char="•"/>
            </a:pPr>
            <a:r>
              <a:rPr lang="en-US" sz="1200" b="0" i="0" u="none" strike="noStrike" kern="1200" baseline="0" dirty="0" smtClean="0">
                <a:solidFill>
                  <a:schemeClr val="tx1"/>
                </a:solidFill>
                <a:latin typeface="+mn-lt"/>
                <a:ea typeface="ＭＳ Ｐゴシック" pitchFamily="-110" charset="-128"/>
                <a:cs typeface="+mn-cs"/>
              </a:rPr>
              <a:t>They iterate, to adapt available ingredients, change dish to suit the occasion</a:t>
            </a:r>
          </a:p>
          <a:p>
            <a:pPr marL="171450" indent="-171450">
              <a:buFont typeface="Arial" charset="0"/>
              <a:buChar char="•"/>
            </a:pPr>
            <a:r>
              <a:rPr lang="en-US" sz="1200" b="0" i="0" u="none" strike="noStrike" kern="1200" baseline="0" dirty="0" smtClean="0">
                <a:solidFill>
                  <a:schemeClr val="tx1"/>
                </a:solidFill>
                <a:latin typeface="+mn-lt"/>
                <a:ea typeface="ＭＳ Ｐゴシック" pitchFamily="-110" charset="-128"/>
                <a:cs typeface="+mn-cs"/>
              </a:rPr>
              <a:t>Expected to produce several variations as part of a learning process</a:t>
            </a:r>
          </a:p>
          <a:p>
            <a:pPr marL="171450" indent="-171450">
              <a:buFont typeface="Arial" charset="0"/>
              <a:buChar char="•"/>
            </a:pPr>
            <a:r>
              <a:rPr lang="en-US" sz="1200" b="0" i="0" u="none" strike="noStrike" kern="1200" baseline="0" dirty="0" smtClean="0">
                <a:solidFill>
                  <a:schemeClr val="tx1"/>
                </a:solidFill>
                <a:latin typeface="+mn-lt"/>
                <a:ea typeface="ＭＳ Ｐゴシック" pitchFamily="-110" charset="-128"/>
                <a:cs typeface="+mn-cs"/>
              </a:rPr>
              <a:t>Same with software development – it’s a similar learning process</a:t>
            </a:r>
          </a:p>
          <a:p>
            <a:pPr marL="171450" indent="-171450">
              <a:buFont typeface="Arial" charset="0"/>
              <a:buChar char="•"/>
            </a:pPr>
            <a:r>
              <a:rPr lang="en-US" sz="1200" b="0" i="0" u="none" strike="noStrike" kern="1200" baseline="0" dirty="0" smtClean="0">
                <a:solidFill>
                  <a:schemeClr val="tx1"/>
                </a:solidFill>
                <a:latin typeface="+mn-lt"/>
                <a:ea typeface="ＭＳ Ｐゴシック" pitchFamily="-110" charset="-128"/>
                <a:cs typeface="+mn-cs"/>
              </a:rPr>
              <a:t>Bigger team and more complex than a recipe</a:t>
            </a:r>
          </a:p>
          <a:p>
            <a:pPr marL="171450" indent="-171450">
              <a:buFont typeface="Arial" charset="0"/>
              <a:buChar char="•"/>
            </a:pPr>
            <a:endParaRPr lang="sv-SE" sz="1200" b="0" i="0" u="none" strike="noStrike" kern="1200" baseline="0" dirty="0" smtClean="0">
              <a:solidFill>
                <a:schemeClr val="tx1"/>
              </a:solidFill>
              <a:latin typeface="+mn-lt"/>
              <a:ea typeface="ＭＳ Ｐゴシック" pitchFamily="-110" charset="-128"/>
              <a:cs typeface="+mn-cs"/>
            </a:endParaRPr>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Therefore: The best approach to improve a software development environment is to amplify learning.</a:t>
            </a:r>
            <a:endParaRPr lang="en-US" dirty="0" smtClean="0"/>
          </a:p>
          <a:p>
            <a:pPr marL="171450" indent="-171450">
              <a:buFont typeface="Arial" charset="0"/>
              <a:buChar char="•"/>
            </a:pPr>
            <a:endParaRPr lang="en-US" sz="1200" b="0" i="0" u="none" strike="noStrike" kern="1200" baseline="0" dirty="0" smtClean="0">
              <a:solidFill>
                <a:schemeClr val="tx1"/>
              </a:solidFill>
              <a:latin typeface="+mn-lt"/>
              <a:ea typeface="ＭＳ Ｐゴシック" pitchFamily="-110" charset="-128"/>
              <a:cs typeface="+mn-cs"/>
            </a:endParaRP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73</a:t>
            </a:fld>
            <a:endParaRPr lang="en-US" dirty="0"/>
          </a:p>
        </p:txBody>
      </p:sp>
    </p:spTree>
    <p:extLst>
      <p:ext uri="{BB962C8B-B14F-4D97-AF65-F5344CB8AC3E}">
        <p14:creationId xmlns:p14="http://schemas.microsoft.com/office/powerpoint/2010/main" val="739273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Stefan</a:t>
            </a:r>
          </a:p>
          <a:p>
            <a:endParaRPr lang="sv-SE" dirty="0" smtClean="0"/>
          </a:p>
          <a:p>
            <a:r>
              <a:rPr lang="sv-SE" dirty="0" smtClean="0"/>
              <a:t>Kaizen means </a:t>
            </a:r>
            <a:r>
              <a:rPr lang="en-US" dirty="0" smtClean="0"/>
              <a:t>"improvement" or "change for the better“ </a:t>
            </a:r>
            <a:r>
              <a:rPr lang="sv-SE" baseline="0" dirty="0" smtClean="0"/>
              <a:t>in japaneese.</a:t>
            </a:r>
            <a:endParaRPr lang="sv-SE" dirty="0" smtClean="0"/>
          </a:p>
          <a:p>
            <a:endParaRPr lang="sv-SE" dirty="0" smtClean="0"/>
          </a:p>
          <a:p>
            <a:r>
              <a:rPr lang="sv-SE" dirty="0" smtClean="0"/>
              <a:t>In Lean it</a:t>
            </a:r>
            <a:r>
              <a:rPr lang="sv-SE" baseline="0" dirty="0" smtClean="0"/>
              <a:t> also means:</a:t>
            </a:r>
            <a:endParaRPr lang="sv-SE" dirty="0" smtClean="0"/>
          </a:p>
          <a:p>
            <a:endParaRPr lang="sv-SE" dirty="0" smtClean="0"/>
          </a:p>
          <a:p>
            <a:pPr marL="171450" indent="-171450">
              <a:buFont typeface="Arial" charset="0"/>
              <a:buChar char="•"/>
            </a:pPr>
            <a:r>
              <a:rPr lang="sv-SE" dirty="0" smtClean="0"/>
              <a:t>Continuous</a:t>
            </a:r>
            <a:r>
              <a:rPr lang="sv-SE" baseline="0" dirty="0" smtClean="0"/>
              <a:t> improvement – Never stop being satisfied, always look for ways to improve. Work on challenges.</a:t>
            </a:r>
          </a:p>
          <a:p>
            <a:pPr marL="171450" indent="-171450">
              <a:buFont typeface="Arial" charset="0"/>
              <a:buChar char="•"/>
            </a:pPr>
            <a:r>
              <a:rPr lang="sv-SE" baseline="0" dirty="0" smtClean="0"/>
              <a:t>Relect and adapt – Take the time to stop and reflect. What could have been done better? Then adapt.</a:t>
            </a:r>
          </a:p>
          <a:p>
            <a:pPr marL="171450" indent="-171450">
              <a:buFont typeface="Arial" charset="0"/>
              <a:buChar char="•"/>
            </a:pPr>
            <a:r>
              <a:rPr lang="sv-SE" dirty="0" smtClean="0"/>
              <a:t>Learn</a:t>
            </a:r>
            <a:r>
              <a:rPr lang="sv-SE" baseline="0" dirty="0" smtClean="0"/>
              <a:t> by standardizing - </a:t>
            </a:r>
            <a:r>
              <a:rPr lang="sv-SE" dirty="0" smtClean="0"/>
              <a:t>Learn</a:t>
            </a:r>
            <a:r>
              <a:rPr lang="sv-SE" baseline="0" dirty="0" smtClean="0"/>
              <a:t> by standardizing the best practices, rather than reinventing the wheel with each new project and each new manager.</a:t>
            </a:r>
          </a:p>
          <a:p>
            <a:pPr marL="171450" indent="-171450">
              <a:buFont typeface="Arial" charset="0"/>
              <a:buChar char="•"/>
            </a:pPr>
            <a:r>
              <a:rPr lang="sv-SE" baseline="0" dirty="0" smtClean="0"/>
              <a:t>Long term thinking – Short iterations and planning, but establish long term thinking</a:t>
            </a:r>
          </a:p>
          <a:p>
            <a:pPr marL="171450" indent="-171450">
              <a:buFont typeface="Arial" charset="0"/>
              <a:buChar char="•"/>
            </a:pPr>
            <a:r>
              <a:rPr lang="sv-SE" baseline="0" dirty="0" smtClean="0"/>
              <a:t>Respect people – Respect that everyone is differnet. Mutual trust between everyone. Always listen to people oppinions (but don’t have to agree always).</a:t>
            </a:r>
          </a:p>
          <a:p>
            <a:pPr marL="0" indent="0">
              <a:buFont typeface="Arial" charset="0"/>
              <a:buNone/>
            </a:pPr>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74</a:t>
            </a:fld>
            <a:endParaRPr lang="en-US" dirty="0"/>
          </a:p>
        </p:txBody>
      </p:sp>
    </p:spTree>
    <p:extLst>
      <p:ext uri="{BB962C8B-B14F-4D97-AF65-F5344CB8AC3E}">
        <p14:creationId xmlns:p14="http://schemas.microsoft.com/office/powerpoint/2010/main" val="1533196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indent="0">
              <a:buFont typeface="Arial" charset="0"/>
              <a:buNone/>
            </a:pPr>
            <a:endParaRPr lang="sv-SE" dirty="0" smtClean="0"/>
          </a:p>
          <a:p>
            <a:pPr marL="0" indent="0">
              <a:buFont typeface="Arial" charset="0"/>
              <a:buNone/>
            </a:pPr>
            <a:r>
              <a:rPr lang="sv-SE" dirty="0" smtClean="0"/>
              <a:t>Deming = en snubbe !</a:t>
            </a:r>
          </a:p>
          <a:p>
            <a:pPr marL="0" indent="0">
              <a:buFont typeface="Arial" charset="0"/>
              <a:buNone/>
            </a:pPr>
            <a:r>
              <a:rPr lang="sv-SE" dirty="0" smtClean="0"/>
              <a:t>Kil = coin</a:t>
            </a:r>
          </a:p>
          <a:p>
            <a:pPr marL="0" indent="0">
              <a:buFont typeface="Arial" charset="0"/>
              <a:buNone/>
            </a:pPr>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75</a:t>
            </a:fld>
            <a:endParaRPr lang="en-US" dirty="0"/>
          </a:p>
        </p:txBody>
      </p:sp>
    </p:spTree>
    <p:extLst>
      <p:ext uri="{BB962C8B-B14F-4D97-AF65-F5344CB8AC3E}">
        <p14:creationId xmlns:p14="http://schemas.microsoft.com/office/powerpoint/2010/main" val="1197594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47500" lnSpcReduction="20000"/>
          </a:bodyPr>
          <a:lstStyle/>
          <a:p>
            <a:pPr eaLnBrk="1" hangingPunct="1"/>
            <a:r>
              <a:rPr lang="en-US" dirty="0" smtClean="0"/>
              <a:t>Eva</a:t>
            </a:r>
          </a:p>
          <a:p>
            <a:pPr eaLnBrk="1" hangingPunct="1"/>
            <a:endParaRPr lang="en-US" baseline="0" dirty="0" smtClean="0"/>
          </a:p>
          <a:p>
            <a:pPr eaLnBrk="1" hangingPunct="1"/>
            <a:r>
              <a:rPr lang="en-US" baseline="0" dirty="0" smtClean="0"/>
              <a:t>Traditional project: most decisions in the beginning</a:t>
            </a:r>
          </a:p>
          <a:p>
            <a:pPr eaLnBrk="1" hangingPunct="1"/>
            <a:endParaRPr lang="en-US" baseline="0" dirty="0" smtClean="0"/>
          </a:p>
          <a:p>
            <a:pPr eaLnBrk="1" hangingPunct="1"/>
            <a:r>
              <a:rPr lang="en-US" baseline="0" dirty="0" smtClean="0"/>
              <a:t>-having to make all decisions upfront very </a:t>
            </a:r>
            <a:r>
              <a:rPr lang="en-US" b="1" baseline="0" dirty="0" err="1" smtClean="0"/>
              <a:t>unflexible</a:t>
            </a:r>
            <a:r>
              <a:rPr lang="en-US" baseline="0" dirty="0" smtClean="0"/>
              <a:t>, more likely to make the </a:t>
            </a:r>
            <a:r>
              <a:rPr lang="en-US" b="1" baseline="0" dirty="0" smtClean="0"/>
              <a:t>wrong decisions </a:t>
            </a:r>
            <a:r>
              <a:rPr lang="en-US" baseline="0" dirty="0" smtClean="0"/>
              <a:t>if you do it early</a:t>
            </a:r>
          </a:p>
          <a:p>
            <a:pPr eaLnBrk="1" hangingPunct="1"/>
            <a:endParaRPr lang="en-US" baseline="0" dirty="0" smtClean="0"/>
          </a:p>
          <a:p>
            <a:pPr eaLnBrk="1" hangingPunct="1"/>
            <a:r>
              <a:rPr lang="en-US" dirty="0" smtClean="0"/>
              <a:t>-Especially in software</a:t>
            </a:r>
            <a:r>
              <a:rPr lang="en-US" baseline="0" dirty="0" smtClean="0"/>
              <a:t> development, where there is a level of uncertainty ( don’t know exact solution, or exactly what the customers want  until you start doing the work and until you can show them what it could look like</a:t>
            </a:r>
          </a:p>
          <a:p>
            <a:pPr eaLnBrk="1" hangingPunct="1"/>
            <a:r>
              <a:rPr lang="en-US" b="0" baseline="0" dirty="0" smtClean="0"/>
              <a:t>-</a:t>
            </a:r>
            <a:r>
              <a:rPr lang="en-US" b="1" baseline="0" dirty="0" smtClean="0"/>
              <a:t>Does not mean you don’t plan</a:t>
            </a:r>
            <a:r>
              <a:rPr lang="en-US" baseline="0" dirty="0" smtClean="0"/>
              <a:t>: by planning you get a </a:t>
            </a:r>
            <a:r>
              <a:rPr lang="en-US" b="1" baseline="0" dirty="0" smtClean="0"/>
              <a:t>starting point </a:t>
            </a:r>
            <a:r>
              <a:rPr lang="en-US" baseline="0" dirty="0" smtClean="0"/>
              <a:t>AND you </a:t>
            </a:r>
            <a:r>
              <a:rPr lang="en-US" b="1" baseline="0" dirty="0" smtClean="0"/>
              <a:t>gain knowledge,  </a:t>
            </a:r>
          </a:p>
          <a:p>
            <a:pPr eaLnBrk="1" hangingPunct="1"/>
            <a:r>
              <a:rPr lang="en-US" b="1" baseline="0" dirty="0" smtClean="0"/>
              <a:t>- like </a:t>
            </a:r>
            <a:r>
              <a:rPr lang="en-US" b="1" baseline="0" dirty="0" err="1" smtClean="0"/>
              <a:t>Eiseinhowes</a:t>
            </a:r>
            <a:r>
              <a:rPr lang="en-US" b="1" baseline="0" dirty="0" smtClean="0"/>
              <a:t> </a:t>
            </a:r>
            <a:r>
              <a:rPr lang="en-US" b="1" baseline="0" dirty="0" err="1" smtClean="0"/>
              <a:t>qoute</a:t>
            </a:r>
            <a:r>
              <a:rPr lang="en-US" b="1" baseline="0" dirty="0" smtClean="0"/>
              <a:t>, but you are EXPECTING THE PLAN TO CHANGE</a:t>
            </a:r>
          </a:p>
          <a:p>
            <a:pPr eaLnBrk="1" hangingPunct="1"/>
            <a:endParaRPr lang="en-US" b="1" baseline="0" dirty="0" smtClean="0"/>
          </a:p>
          <a:p>
            <a:pPr eaLnBrk="1" hangingPunct="1"/>
            <a:r>
              <a:rPr lang="en-US" b="1" baseline="0" dirty="0" smtClean="0"/>
              <a:t>So - You make the decisions at exactly the right time, and when you have the knowledge</a:t>
            </a:r>
          </a:p>
          <a:p>
            <a:pPr eaLnBrk="1" hangingPunct="1"/>
            <a:endParaRPr lang="en-US" b="1" baseline="0" dirty="0" smtClean="0"/>
          </a:p>
          <a:p>
            <a:pPr eaLnBrk="1" hangingPunct="1"/>
            <a:endParaRPr lang="en-US" b="1" baseline="0" dirty="0" smtClean="0"/>
          </a:p>
          <a:p>
            <a:pPr eaLnBrk="1" hangingPunct="1"/>
            <a:endParaRPr lang="en-US" b="1" baseline="0" dirty="0" smtClean="0"/>
          </a:p>
          <a:p>
            <a:pPr eaLnBrk="1" hangingPunct="1"/>
            <a:endParaRPr lang="en-US" b="1" baseline="0" dirty="0" smtClean="0"/>
          </a:p>
          <a:p>
            <a:pPr eaLnBrk="1" hangingPunct="1"/>
            <a:endParaRPr lang="en-US" b="1" baseline="0" dirty="0" smtClean="0"/>
          </a:p>
          <a:p>
            <a:pPr eaLnBrk="1" hangingPunct="1"/>
            <a:r>
              <a:rPr lang="en-US" b="1" strike="sngStrike" baseline="0" dirty="0" smtClean="0"/>
              <a:t>(but: </a:t>
            </a:r>
            <a:r>
              <a:rPr lang="en-US" strike="sngStrike" dirty="0" smtClean="0"/>
              <a:t>Stop</a:t>
            </a:r>
            <a:r>
              <a:rPr lang="en-US" strike="sngStrike" baseline="0" dirty="0" smtClean="0"/>
              <a:t> writing and start talking and doing, that is when </a:t>
            </a:r>
            <a:r>
              <a:rPr lang="en-US" strike="sngStrike" baseline="0" dirty="0" err="1" smtClean="0"/>
              <a:t>te</a:t>
            </a:r>
            <a:r>
              <a:rPr lang="en-US" strike="sngStrike" baseline="0" dirty="0" smtClean="0"/>
              <a:t> customer sees what the want)</a:t>
            </a:r>
          </a:p>
          <a:p>
            <a:pPr eaLnBrk="1" hangingPunct="1"/>
            <a:endParaRPr lang="sv-SE" strike="sngStrike" baseline="0" dirty="0" smtClean="0"/>
          </a:p>
          <a:p>
            <a:pPr marL="0" indent="0">
              <a:buFont typeface="Arial" charset="0"/>
              <a:buNone/>
            </a:pPr>
            <a:r>
              <a:rPr lang="sv-SE" dirty="0" smtClean="0"/>
              <a:t>Stefan</a:t>
            </a:r>
          </a:p>
          <a:p>
            <a:pPr marL="0" indent="0">
              <a:buFont typeface="Arial" charset="0"/>
              <a:buNone/>
            </a:pPr>
            <a:endParaRPr lang="sv-SE" dirty="0" smtClean="0"/>
          </a:p>
          <a:p>
            <a:pPr marL="171450" indent="-171450">
              <a:buFont typeface="Arial" charset="0"/>
              <a:buChar char="•"/>
            </a:pPr>
            <a:r>
              <a:rPr lang="sv-SE" baseline="0" dirty="0" smtClean="0"/>
              <a:t>Blue line – You start with </a:t>
            </a:r>
            <a:r>
              <a:rPr lang="sv-SE" b="1" baseline="0" dirty="0" smtClean="0"/>
              <a:t>not</a:t>
            </a:r>
            <a:r>
              <a:rPr lang="sv-SE" baseline="0" dirty="0" smtClean="0"/>
              <a:t> so much knowledge about the domain, the area, the problem. You get more and more knowledge as the time and project goes on.</a:t>
            </a:r>
          </a:p>
          <a:p>
            <a:pPr marL="171450" indent="-171450">
              <a:buFont typeface="Arial" charset="0"/>
              <a:buChar char="•"/>
            </a:pPr>
            <a:r>
              <a:rPr lang="sv-SE" baseline="0" dirty="0" smtClean="0"/>
              <a:t>Black line – Number of decisions tends to be many in the beginning of a project and few at the end.</a:t>
            </a:r>
          </a:p>
          <a:p>
            <a:pPr marL="171450" indent="-171450">
              <a:buFont typeface="Arial" charset="0"/>
              <a:buChar char="•"/>
            </a:pPr>
            <a:endParaRPr lang="sv-SE" dirty="0" smtClean="0"/>
          </a:p>
          <a:p>
            <a:pPr marL="171450" indent="-171450">
              <a:buFont typeface="Arial" pitchFamily="34" charset="0"/>
              <a:buChar char="•"/>
            </a:pPr>
            <a:r>
              <a:rPr lang="sv-SE" dirty="0" smtClean="0"/>
              <a:t>With the mass production system (called Push/Waterfall that Ford used)</a:t>
            </a:r>
            <a:r>
              <a:rPr lang="sv-SE" baseline="0" dirty="0" smtClean="0"/>
              <a:t> you have to take all decisions up front. </a:t>
            </a:r>
          </a:p>
          <a:p>
            <a:pPr marL="171450" indent="-171450">
              <a:buFont typeface="Arial" pitchFamily="34" charset="0"/>
              <a:buChar char="•"/>
            </a:pPr>
            <a:endParaRPr lang="sv-SE" b="1" baseline="0" dirty="0" smtClean="0"/>
          </a:p>
          <a:p>
            <a:pPr marL="0" indent="0">
              <a:buFont typeface="Arial" pitchFamily="34" charset="0"/>
              <a:buNone/>
            </a:pPr>
            <a:r>
              <a:rPr lang="sv-SE" b="1" baseline="0" dirty="0" smtClean="0"/>
              <a:t>Why is this bad?</a:t>
            </a:r>
          </a:p>
          <a:p>
            <a:pPr marL="171450" indent="-171450">
              <a:buFont typeface="Arial" charset="0"/>
              <a:buChar char="•"/>
            </a:pPr>
            <a:r>
              <a:rPr lang="sv-SE" dirty="0" smtClean="0"/>
              <a:t>We make the most </a:t>
            </a:r>
            <a:r>
              <a:rPr lang="en-US" sz="1200" kern="1200" dirty="0" smtClean="0">
                <a:solidFill>
                  <a:schemeClr val="tx1"/>
                </a:solidFill>
                <a:effectLst/>
                <a:latin typeface="+mn-lt"/>
                <a:ea typeface="ＭＳ Ｐゴシック" pitchFamily="-110" charset="-128"/>
                <a:cs typeface="+mn-cs"/>
              </a:rPr>
              <a:t>irreversible decisions</a:t>
            </a:r>
            <a:r>
              <a:rPr lang="sv-SE" baseline="0" dirty="0" smtClean="0"/>
              <a:t> when we have the least knowledge of the product we are building</a:t>
            </a:r>
          </a:p>
          <a:p>
            <a:pPr marL="171450" indent="-171450">
              <a:buFont typeface="Arial" charset="0"/>
              <a:buChar char="•"/>
            </a:pPr>
            <a:r>
              <a:rPr lang="sv-SE" baseline="0" dirty="0" smtClean="0"/>
              <a:t>It is very costly to find out late that you made the wrong assumptions and decisions in the beginning.</a:t>
            </a:r>
          </a:p>
          <a:p>
            <a:pPr marL="171450" indent="-171450">
              <a:buFont typeface="Arial" charset="0"/>
              <a:buChar char="•"/>
            </a:pPr>
            <a:endParaRPr lang="sv-SE" dirty="0" smtClean="0"/>
          </a:p>
          <a:p>
            <a:pPr marL="171450" indent="-171450">
              <a:buFont typeface="Arial" charset="0"/>
              <a:buChar char="•"/>
            </a:pPr>
            <a:r>
              <a:rPr lang="sv-SE" dirty="0" smtClean="0"/>
              <a:t>Take decisions as late as possible, when you</a:t>
            </a:r>
            <a:r>
              <a:rPr lang="sv-SE" baseline="0" dirty="0" smtClean="0"/>
              <a:t> know more about the product/domain/area.</a:t>
            </a:r>
            <a:endParaRPr lang="sv-SE" dirty="0" smtClean="0"/>
          </a:p>
          <a:p>
            <a:pPr eaLnBrk="1" hangingPunct="1"/>
            <a:endParaRPr lang="en-US" strike="sngStrike" dirty="0" smtClean="0"/>
          </a:p>
          <a:p>
            <a:pPr eaLnBrk="1" hangingPunct="1"/>
            <a:endParaRPr lang="en-US" strike="sngStrike" dirty="0" smtClean="0"/>
          </a:p>
          <a:p>
            <a:pPr eaLnBrk="1" hangingPunct="1"/>
            <a:endParaRPr lang="en-US" strike="sngStrike" dirty="0" smtClean="0"/>
          </a:p>
          <a:p>
            <a:pPr marL="0" indent="0">
              <a:buFont typeface="Arial" charset="0"/>
              <a:buNone/>
            </a:pPr>
            <a:r>
              <a:rPr lang="sv-SE" dirty="0" smtClean="0"/>
              <a:t>Stefan</a:t>
            </a:r>
          </a:p>
          <a:p>
            <a:pPr marL="0" indent="0">
              <a:buFont typeface="Arial" charset="0"/>
              <a:buNone/>
            </a:pPr>
            <a:endParaRPr lang="sv-SE" dirty="0" smtClean="0"/>
          </a:p>
          <a:p>
            <a:pPr marL="171450" indent="-171450">
              <a:buFont typeface="Arial" charset="0"/>
              <a:buChar char="•"/>
            </a:pPr>
            <a:r>
              <a:rPr lang="sv-SE" baseline="0" dirty="0" smtClean="0"/>
              <a:t>Blue line – You start with </a:t>
            </a:r>
            <a:r>
              <a:rPr lang="sv-SE" b="1" baseline="0" dirty="0" smtClean="0"/>
              <a:t>not</a:t>
            </a:r>
            <a:r>
              <a:rPr lang="sv-SE" baseline="0" dirty="0" smtClean="0"/>
              <a:t> so much knowledge about the domain, the area, the problem. You get more and more knowledge as the time and project goes on.</a:t>
            </a:r>
          </a:p>
          <a:p>
            <a:pPr marL="171450" indent="-171450">
              <a:buFont typeface="Arial" charset="0"/>
              <a:buChar char="•"/>
            </a:pPr>
            <a:r>
              <a:rPr lang="sv-SE" baseline="0" dirty="0" smtClean="0"/>
              <a:t>Black line – Number of decisions tends to be many in the beginning of a project and few at the end.</a:t>
            </a:r>
          </a:p>
          <a:p>
            <a:pPr marL="171450" indent="-171450">
              <a:buFont typeface="Arial" charset="0"/>
              <a:buChar char="•"/>
            </a:pPr>
            <a:endParaRPr lang="sv-SE" dirty="0" smtClean="0"/>
          </a:p>
          <a:p>
            <a:pPr marL="171450" indent="-171450">
              <a:buFont typeface="Arial" pitchFamily="34" charset="0"/>
              <a:buChar char="•"/>
            </a:pPr>
            <a:r>
              <a:rPr lang="sv-SE" dirty="0" smtClean="0"/>
              <a:t>With the mass production system (called Push/Waterfall that Ford used)</a:t>
            </a:r>
            <a:r>
              <a:rPr lang="sv-SE" baseline="0" dirty="0" smtClean="0"/>
              <a:t> you have to take all decisions up front. </a:t>
            </a:r>
          </a:p>
          <a:p>
            <a:pPr marL="171450" indent="-171450">
              <a:buFont typeface="Arial" pitchFamily="34" charset="0"/>
              <a:buChar char="•"/>
            </a:pPr>
            <a:endParaRPr lang="sv-SE" b="1" baseline="0" dirty="0" smtClean="0"/>
          </a:p>
          <a:p>
            <a:pPr marL="0" indent="0">
              <a:buFont typeface="Arial" pitchFamily="34" charset="0"/>
              <a:buNone/>
            </a:pPr>
            <a:r>
              <a:rPr lang="sv-SE" b="1" baseline="0" dirty="0" smtClean="0"/>
              <a:t>Why is this bad?</a:t>
            </a:r>
          </a:p>
          <a:p>
            <a:pPr marL="171450" indent="-171450">
              <a:buFont typeface="Arial" charset="0"/>
              <a:buChar char="•"/>
            </a:pPr>
            <a:r>
              <a:rPr lang="sv-SE" dirty="0" smtClean="0"/>
              <a:t>We make the most </a:t>
            </a:r>
            <a:r>
              <a:rPr lang="en-US" sz="1200" kern="1200" dirty="0" smtClean="0">
                <a:solidFill>
                  <a:schemeClr val="tx1"/>
                </a:solidFill>
                <a:effectLst/>
                <a:latin typeface="+mn-lt"/>
                <a:ea typeface="ＭＳ Ｐゴシック" pitchFamily="-110" charset="-128"/>
                <a:cs typeface="+mn-cs"/>
              </a:rPr>
              <a:t>irreversible decisions</a:t>
            </a:r>
            <a:r>
              <a:rPr lang="sv-SE" baseline="0" dirty="0" smtClean="0"/>
              <a:t> when we have the least knowledge of the product we are building</a:t>
            </a:r>
          </a:p>
          <a:p>
            <a:pPr marL="171450" indent="-171450">
              <a:buFont typeface="Arial" charset="0"/>
              <a:buChar char="•"/>
            </a:pPr>
            <a:r>
              <a:rPr lang="sv-SE" baseline="0" dirty="0" smtClean="0"/>
              <a:t>It is very costly to find out late that you made the wrong assumptions and decisions in the beginning.</a:t>
            </a:r>
          </a:p>
          <a:p>
            <a:pPr marL="171450" indent="-171450">
              <a:buFont typeface="Arial" charset="0"/>
              <a:buChar char="•"/>
            </a:pPr>
            <a:endParaRPr lang="sv-SE" dirty="0" smtClean="0"/>
          </a:p>
          <a:p>
            <a:pPr marL="171450" indent="-171450">
              <a:buFont typeface="Arial" charset="0"/>
              <a:buChar char="•"/>
            </a:pPr>
            <a:r>
              <a:rPr lang="sv-SE" dirty="0" smtClean="0"/>
              <a:t>Take decisions as late as possible, when you</a:t>
            </a:r>
            <a:r>
              <a:rPr lang="sv-SE" baseline="0" dirty="0" smtClean="0"/>
              <a:t> know more about the product/domain/area.</a:t>
            </a:r>
            <a:endParaRPr lang="sv-SE" dirty="0" smtClean="0"/>
          </a:p>
          <a:p>
            <a:pPr eaLnBrk="1" hangingPunct="1"/>
            <a:endParaRPr lang="en-US" strike="sngStrik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76</a:t>
            </a:fld>
            <a:endParaRPr lang="en-US" dirty="0"/>
          </a:p>
        </p:txBody>
      </p:sp>
    </p:spTree>
    <p:extLst>
      <p:ext uri="{BB962C8B-B14F-4D97-AF65-F5344CB8AC3E}">
        <p14:creationId xmlns:p14="http://schemas.microsoft.com/office/powerpoint/2010/main" val="2503802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E0A0A46-CBCF-4D08-A0CD-B4E4E17D4C40}" type="slidenum">
              <a:rPr lang="sv-SE" smtClean="0"/>
              <a:pPr/>
              <a:t>77</a:t>
            </a:fld>
            <a:endParaRPr lang="sv-SE" smtClean="0"/>
          </a:p>
        </p:txBody>
      </p:sp>
      <p:sp>
        <p:nvSpPr>
          <p:cNvPr id="160771" name="Rectangle 2"/>
          <p:cNvSpPr>
            <a:spLocks noGrp="1" noRot="1" noChangeAspect="1" noChangeArrowheads="1" noTextEdit="1"/>
          </p:cNvSpPr>
          <p:nvPr>
            <p:ph type="sldImg"/>
          </p:nvPr>
        </p:nvSpPr>
        <p:spPr>
          <a:xfrm>
            <a:off x="92075" y="747713"/>
            <a:ext cx="6626225" cy="3727450"/>
          </a:xfrm>
          <a:ln/>
        </p:spPr>
      </p:sp>
      <p:sp>
        <p:nvSpPr>
          <p:cNvPr id="160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v-SE" dirty="0" smtClean="0"/>
              <a:t>Eva</a:t>
            </a:r>
          </a:p>
          <a:p>
            <a:pPr eaLnBrk="1" hangingPunct="1"/>
            <a:endParaRPr lang="en-US" dirty="0" smtClean="0"/>
          </a:p>
          <a:p>
            <a:pPr eaLnBrk="1" hangingPunct="1"/>
            <a:r>
              <a:rPr lang="en-US" noProof="0" dirty="0" smtClean="0"/>
              <a:t>Myth: Early specification reduces waste</a:t>
            </a:r>
          </a:p>
          <a:p>
            <a:pPr eaLnBrk="1" hangingPunct="1"/>
            <a:r>
              <a:rPr lang="en-US" noProof="0" dirty="0" smtClean="0"/>
              <a:t>If you work from these initial</a:t>
            </a:r>
            <a:r>
              <a:rPr lang="en-US" baseline="0" noProof="0" dirty="0" smtClean="0"/>
              <a:t> </a:t>
            </a:r>
            <a:r>
              <a:rPr lang="en-US" baseline="0" noProof="0" dirty="0" err="1" smtClean="0"/>
              <a:t>requriements</a:t>
            </a:r>
            <a:r>
              <a:rPr lang="en-US" baseline="0" noProof="0" dirty="0" smtClean="0"/>
              <a:t> – </a:t>
            </a:r>
            <a:r>
              <a:rPr lang="en-US" baseline="0" noProof="0" dirty="0" err="1" smtClean="0"/>
              <a:t>funtionality</a:t>
            </a:r>
            <a:r>
              <a:rPr lang="en-US" baseline="0" noProof="0" dirty="0" smtClean="0"/>
              <a:t> that is never used</a:t>
            </a:r>
            <a:endParaRPr lang="en-US" noProof="0" dirty="0" smtClean="0"/>
          </a:p>
          <a:p>
            <a:pPr eaLnBrk="1" hangingPunct="1"/>
            <a:r>
              <a:rPr lang="en-US" noProof="0" dirty="0" smtClean="0"/>
              <a:t>Do not see</a:t>
            </a:r>
            <a:r>
              <a:rPr lang="en-US" baseline="0" noProof="0" dirty="0" smtClean="0"/>
              <a:t> what is most important</a:t>
            </a:r>
            <a:endParaRPr lang="en-US"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smtClean="0"/>
              <a:t>It in fact creates</a:t>
            </a:r>
            <a:r>
              <a:rPr lang="en-US" baseline="0" noProof="0" dirty="0" smtClean="0"/>
              <a:t> waste</a:t>
            </a:r>
          </a:p>
          <a:p>
            <a:pPr marL="0" marR="0" indent="0" algn="l" defTabSz="914400" rtl="0" eaLnBrk="1" fontAlgn="base" latinLnBrk="0" hangingPunct="1">
              <a:lnSpc>
                <a:spcPct val="100000"/>
              </a:lnSpc>
              <a:spcBef>
                <a:spcPct val="30000"/>
              </a:spcBef>
              <a:spcAft>
                <a:spcPct val="0"/>
              </a:spcAft>
              <a:buClrTx/>
              <a:buSzTx/>
              <a:buFontTx/>
              <a:buNone/>
              <a:tabLst/>
              <a:defRPr/>
            </a:pPr>
            <a:endParaRPr lang="sv-SE" baseline="0" noProof="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sv-SE" baseline="0" noProof="0" dirty="0" smtClean="0"/>
              <a:t>Ask for a </a:t>
            </a:r>
            <a:r>
              <a:rPr lang="sv-SE" baseline="0" noProof="0" dirty="0" err="1" smtClean="0"/>
              <a:t>few</a:t>
            </a:r>
            <a:r>
              <a:rPr lang="sv-SE" baseline="0" noProof="0" dirty="0" smtClean="0"/>
              <a:t> </a:t>
            </a:r>
            <a:r>
              <a:rPr lang="sv-SE" baseline="0" noProof="0" dirty="0" err="1" smtClean="0"/>
              <a:t>most</a:t>
            </a:r>
            <a:r>
              <a:rPr lang="sv-SE" baseline="0" noProof="0" dirty="0" smtClean="0"/>
              <a:t> </a:t>
            </a:r>
            <a:r>
              <a:rPr lang="sv-SE" baseline="0" noProof="0" dirty="0" err="1" smtClean="0"/>
              <a:t>important</a:t>
            </a:r>
            <a:r>
              <a:rPr lang="sv-SE" baseline="0" noProof="0" dirty="0" smtClean="0"/>
              <a:t> features </a:t>
            </a:r>
            <a:endParaRPr lang="en-US" noProof="0" dirty="0" smtClean="0"/>
          </a:p>
          <a:p>
            <a:pPr eaLnBrk="1" hangingPunct="1"/>
            <a:endParaRPr lang="en-US" dirty="0" smtClean="0"/>
          </a:p>
        </p:txBody>
      </p:sp>
    </p:spTree>
    <p:extLst>
      <p:ext uri="{BB962C8B-B14F-4D97-AF65-F5344CB8AC3E}">
        <p14:creationId xmlns:p14="http://schemas.microsoft.com/office/powerpoint/2010/main" val="6929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dirty="0" smtClean="0"/>
              <a:t>Maria</a:t>
            </a:r>
          </a:p>
          <a:p>
            <a:r>
              <a:rPr lang="en-US" sz="1200" b="0" i="0" u="none" strike="noStrike" kern="1200" baseline="0" dirty="0" smtClean="0">
                <a:solidFill>
                  <a:schemeClr val="tx1"/>
                </a:solidFill>
                <a:latin typeface="+mn-lt"/>
                <a:ea typeface="ＭＳ Ｐゴシック" pitchFamily="-110" charset="-128"/>
                <a:cs typeface="+mn-cs"/>
              </a:rPr>
              <a:t>Each person will be assigned a house to build (will be given a</a:t>
            </a:r>
          </a:p>
          <a:p>
            <a:r>
              <a:rPr lang="en-US" sz="1200" b="0" i="0" u="none" strike="noStrike" kern="1200" baseline="0" dirty="0" smtClean="0">
                <a:solidFill>
                  <a:schemeClr val="tx1"/>
                </a:solidFill>
                <a:latin typeface="+mn-lt"/>
                <a:ea typeface="ＭＳ Ｐゴシック" pitchFamily="-110" charset="-128"/>
                <a:cs typeface="+mn-cs"/>
              </a:rPr>
              <a:t>color card each)</a:t>
            </a:r>
          </a:p>
          <a:p>
            <a:r>
              <a:rPr lang="en-US" sz="1200" b="0" i="0" u="none" strike="noStrike" kern="1200" baseline="0" dirty="0" smtClean="0">
                <a:solidFill>
                  <a:schemeClr val="tx1"/>
                </a:solidFill>
                <a:latin typeface="+mn-lt"/>
                <a:ea typeface="ＭＳ Ｐゴシック" pitchFamily="-110" charset="-128"/>
                <a:cs typeface="+mn-cs"/>
              </a:rPr>
              <a:t>They should raise their hands as soon as a house is finished</a:t>
            </a:r>
          </a:p>
          <a:p>
            <a:endParaRPr lang="en-US" dirty="0" smtClean="0"/>
          </a:p>
          <a:p>
            <a:r>
              <a:rPr lang="sv-SE" dirty="0" smtClean="0"/>
              <a:t>Record how long it took for the first house to be delivered</a:t>
            </a:r>
          </a:p>
          <a:p>
            <a:r>
              <a:rPr lang="sv-SE" dirty="0" smtClean="0"/>
              <a:t>Record how long it took for everyone to finish</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78</a:t>
            </a:fld>
            <a:endParaRPr lang="en-US" dirty="0"/>
          </a:p>
        </p:txBody>
      </p:sp>
    </p:spTree>
    <p:extLst>
      <p:ext uri="{BB962C8B-B14F-4D97-AF65-F5344CB8AC3E}">
        <p14:creationId xmlns:p14="http://schemas.microsoft.com/office/powerpoint/2010/main" val="1316065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79</a:t>
            </a:fld>
            <a:endParaRPr lang="en-US" dirty="0"/>
          </a:p>
        </p:txBody>
      </p:sp>
    </p:spTree>
    <p:extLst>
      <p:ext uri="{BB962C8B-B14F-4D97-AF65-F5344CB8AC3E}">
        <p14:creationId xmlns:p14="http://schemas.microsoft.com/office/powerpoint/2010/main" val="1949165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80</a:t>
            </a:fld>
            <a:endParaRPr lang="en-US" dirty="0"/>
          </a:p>
        </p:txBody>
      </p:sp>
    </p:spTree>
    <p:extLst>
      <p:ext uri="{BB962C8B-B14F-4D97-AF65-F5344CB8AC3E}">
        <p14:creationId xmlns:p14="http://schemas.microsoft.com/office/powerpoint/2010/main" val="1101533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81</a:t>
            </a:fld>
            <a:endParaRPr lang="en-US" dirty="0"/>
          </a:p>
        </p:txBody>
      </p:sp>
    </p:spTree>
    <p:extLst>
      <p:ext uri="{BB962C8B-B14F-4D97-AF65-F5344CB8AC3E}">
        <p14:creationId xmlns:p14="http://schemas.microsoft.com/office/powerpoint/2010/main" val="362490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8</a:t>
            </a:fld>
            <a:endParaRPr lang="fr-FR"/>
          </a:p>
        </p:txBody>
      </p:sp>
    </p:spTree>
    <p:extLst>
      <p:ext uri="{BB962C8B-B14F-4D97-AF65-F5344CB8AC3E}">
        <p14:creationId xmlns:p14="http://schemas.microsoft.com/office/powerpoint/2010/main" val="227483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indent="0">
              <a:buNone/>
            </a:pPr>
            <a:r>
              <a:rPr lang="sv-SE" sz="1200" b="0" dirty="0" smtClean="0">
                <a:solidFill>
                  <a:schemeClr val="tx1"/>
                </a:solidFill>
              </a:rPr>
              <a:t>Stefan</a:t>
            </a:r>
          </a:p>
          <a:p>
            <a:pPr marL="0" indent="0">
              <a:buNone/>
            </a:pPr>
            <a:endParaRPr lang="sv-SE" sz="1200" b="0" dirty="0" smtClean="0">
              <a:solidFill>
                <a:schemeClr val="tx1"/>
              </a:solidFill>
            </a:endParaRPr>
          </a:p>
          <a:p>
            <a:pPr marL="0" indent="0">
              <a:buNone/>
            </a:pPr>
            <a:r>
              <a:rPr lang="sv-SE" sz="1200" b="0" dirty="0" smtClean="0">
                <a:solidFill>
                  <a:schemeClr val="tx1"/>
                </a:solidFill>
              </a:rPr>
              <a:t>Discuss your own process (10 min)</a:t>
            </a:r>
          </a:p>
          <a:p>
            <a:r>
              <a:rPr lang="sv-SE" dirty="0" smtClean="0"/>
              <a:t>Initial buffers</a:t>
            </a:r>
          </a:p>
          <a:p>
            <a:r>
              <a:rPr lang="sv-SE" dirty="0" smtClean="0"/>
              <a:t>One team at a time</a:t>
            </a:r>
            <a:r>
              <a:rPr lang="sv-SE" baseline="0" dirty="0" smtClean="0"/>
              <a:t> will build house</a:t>
            </a:r>
          </a:p>
          <a:p>
            <a:r>
              <a:rPr lang="sv-SE" baseline="0" dirty="0" smtClean="0"/>
              <a:t>Ask for color cards</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82</a:t>
            </a:fld>
            <a:endParaRPr lang="en-US" dirty="0"/>
          </a:p>
        </p:txBody>
      </p:sp>
    </p:spTree>
    <p:extLst>
      <p:ext uri="{BB962C8B-B14F-4D97-AF65-F5344CB8AC3E}">
        <p14:creationId xmlns:p14="http://schemas.microsoft.com/office/powerpoint/2010/main" val="3298386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effectLst/>
                <a:latin typeface="+mn-lt"/>
                <a:ea typeface="ＭＳ Ｐゴシック" pitchFamily="-110" charset="-128"/>
                <a:cs typeface="+mn-cs"/>
              </a:rPr>
              <a:t>Please</a:t>
            </a:r>
            <a:r>
              <a:rPr lang="sv-SE" sz="1200" kern="1200" dirty="0" smtClean="0">
                <a:solidFill>
                  <a:schemeClr val="tx1"/>
                </a:solidFill>
                <a:effectLst/>
                <a:latin typeface="+mn-lt"/>
                <a:ea typeface="ＭＳ Ｐゴシック" pitchFamily="-110" charset="-128"/>
                <a:cs typeface="+mn-cs"/>
              </a:rPr>
              <a:t> </a:t>
            </a:r>
            <a:r>
              <a:rPr lang="sv-SE" sz="1200" kern="1200" dirty="0" err="1" smtClean="0">
                <a:solidFill>
                  <a:schemeClr val="tx1"/>
                </a:solidFill>
                <a:effectLst/>
                <a:latin typeface="+mn-lt"/>
                <a:ea typeface="ＭＳ Ｐゴシック" pitchFamily="-110" charset="-128"/>
                <a:cs typeface="+mn-cs"/>
              </a:rPr>
              <a:t>help</a:t>
            </a:r>
            <a:r>
              <a:rPr lang="sv-SE" sz="1200" kern="1200" dirty="0" smtClean="0">
                <a:solidFill>
                  <a:schemeClr val="tx1"/>
                </a:solidFill>
                <a:effectLst/>
                <a:latin typeface="+mn-lt"/>
                <a:ea typeface="ＭＳ Ｐゴシック" pitchFamily="-110" charset="-128"/>
                <a:cs typeface="+mn-cs"/>
              </a:rPr>
              <a:t> set </a:t>
            </a:r>
            <a:r>
              <a:rPr lang="sv-SE" sz="1200" kern="1200" dirty="0" err="1" smtClean="0">
                <a:solidFill>
                  <a:schemeClr val="tx1"/>
                </a:solidFill>
                <a:effectLst/>
                <a:latin typeface="+mn-lt"/>
                <a:ea typeface="ＭＳ Ｐゴシック" pitchFamily="-110" charset="-128"/>
                <a:cs typeface="+mn-cs"/>
              </a:rPr>
              <a:t>up</a:t>
            </a:r>
            <a:r>
              <a:rPr lang="sv-SE" sz="1200" kern="1200" dirty="0" smtClean="0">
                <a:solidFill>
                  <a:schemeClr val="tx1"/>
                </a:solidFill>
                <a:effectLst/>
                <a:latin typeface="+mn-lt"/>
                <a:ea typeface="ＭＳ Ｐゴシック" pitchFamily="-110" charset="-128"/>
                <a:cs typeface="+mn-cs"/>
              </a:rPr>
              <a:t> the </a:t>
            </a:r>
            <a:r>
              <a:rPr lang="sv-SE" sz="1200" kern="1200" dirty="0" err="1" smtClean="0">
                <a:solidFill>
                  <a:schemeClr val="tx1"/>
                </a:solidFill>
                <a:effectLst/>
                <a:latin typeface="+mn-lt"/>
                <a:ea typeface="ＭＳ Ｐゴシック" pitchFamily="-110" charset="-128"/>
                <a:cs typeface="+mn-cs"/>
              </a:rPr>
              <a:t>production</a:t>
            </a:r>
            <a:r>
              <a:rPr lang="sv-SE" sz="1200" kern="1200" baseline="0" dirty="0" smtClean="0">
                <a:solidFill>
                  <a:schemeClr val="tx1"/>
                </a:solidFill>
                <a:effectLst/>
                <a:latin typeface="+mn-lt"/>
                <a:ea typeface="ＭＳ Ｐゴシック" pitchFamily="-110" charset="-128"/>
                <a:cs typeface="+mn-cs"/>
              </a:rPr>
              <a:t> </a:t>
            </a:r>
            <a:r>
              <a:rPr lang="sv-SE" sz="1200" kern="1200" baseline="0" dirty="0" err="1" smtClean="0">
                <a:solidFill>
                  <a:schemeClr val="tx1"/>
                </a:solidFill>
                <a:effectLst/>
                <a:latin typeface="+mn-lt"/>
                <a:ea typeface="ＭＳ Ｐゴシック" pitchFamily="-110" charset="-128"/>
                <a:cs typeface="+mn-cs"/>
              </a:rPr>
              <a:t>line</a:t>
            </a:r>
            <a:endParaRPr lang="en-US" sz="1200" kern="1200" dirty="0" smtClean="0">
              <a:solidFill>
                <a:schemeClr val="tx1"/>
              </a:solidFill>
              <a:effectLst/>
              <a:latin typeface="+mn-lt"/>
              <a:ea typeface="ＭＳ Ｐゴシック" pitchFamily="-110"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83</a:t>
            </a:fld>
            <a:endParaRPr lang="en-US" dirty="0"/>
          </a:p>
        </p:txBody>
      </p:sp>
    </p:spTree>
    <p:extLst>
      <p:ext uri="{BB962C8B-B14F-4D97-AF65-F5344CB8AC3E}">
        <p14:creationId xmlns:p14="http://schemas.microsoft.com/office/powerpoint/2010/main" val="2185428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pitchFamily="-110" charset="-128"/>
                <a:cs typeface="+mn-cs"/>
              </a:rPr>
              <a:t>Aymen</a:t>
            </a:r>
          </a:p>
          <a:p>
            <a:r>
              <a:rPr lang="fr-FR" dirty="0" smtClean="0"/>
              <a:t>Vérifiez le graphique. Regardez où le coût de stockage augmente.</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84</a:t>
            </a:fld>
            <a:endParaRPr lang="en-US" dirty="0"/>
          </a:p>
        </p:txBody>
      </p:sp>
    </p:spTree>
    <p:extLst>
      <p:ext uri="{BB962C8B-B14F-4D97-AF65-F5344CB8AC3E}">
        <p14:creationId xmlns:p14="http://schemas.microsoft.com/office/powerpoint/2010/main" val="4114675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85</a:t>
            </a:fld>
            <a:endParaRPr lang="en-US" dirty="0"/>
          </a:p>
        </p:txBody>
      </p:sp>
    </p:spTree>
    <p:extLst>
      <p:ext uri="{BB962C8B-B14F-4D97-AF65-F5344CB8AC3E}">
        <p14:creationId xmlns:p14="http://schemas.microsoft.com/office/powerpoint/2010/main" val="3534176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77500" lnSpcReduction="20000"/>
          </a:bodyPr>
          <a:lstStyle/>
          <a:p>
            <a:pPr eaLnBrk="1" hangingPunct="1"/>
            <a:r>
              <a:rPr lang="en-US" dirty="0" smtClean="0"/>
              <a:t>Stefan</a:t>
            </a:r>
          </a:p>
          <a:p>
            <a:pPr eaLnBrk="1" hangingPunct="1"/>
            <a:endParaRPr lang="en-US" dirty="0" smtClean="0"/>
          </a:p>
          <a:p>
            <a:pPr eaLnBrk="1" hangingPunct="1"/>
            <a:r>
              <a:rPr lang="en-US" dirty="0" smtClean="0"/>
              <a:t>-By delivering fast you get feedback fast:</a:t>
            </a:r>
            <a:r>
              <a:rPr lang="en-US" baseline="0" dirty="0" smtClean="0"/>
              <a:t> -&gt; do not go on doing the wrong thing for a long time</a:t>
            </a:r>
            <a:endParaRPr lang="en-US" dirty="0" smtClean="0"/>
          </a:p>
          <a:p>
            <a:pPr eaLnBrk="1" hangingPunct="1"/>
            <a:r>
              <a:rPr lang="en-US" dirty="0" smtClean="0"/>
              <a:t>-What customers want now: Not what customers</a:t>
            </a:r>
            <a:r>
              <a:rPr lang="en-US" baseline="0" dirty="0" smtClean="0"/>
              <a:t> thought they wanted a year ago (was the case earlier)</a:t>
            </a:r>
          </a:p>
          <a:p>
            <a:pPr eaLnBrk="1" hangingPunct="1"/>
            <a:endParaRPr lang="en-US" baseline="0" dirty="0" smtClean="0"/>
          </a:p>
          <a:p>
            <a:pPr eaLnBrk="1" hangingPunct="1"/>
            <a:r>
              <a:rPr lang="en-US" b="1" baseline="0" dirty="0" smtClean="0"/>
              <a:t>“Instead of having </a:t>
            </a:r>
          </a:p>
          <a:p>
            <a:pPr eaLnBrk="1" hangingPunct="1"/>
            <a:r>
              <a:rPr lang="en-US" b="1" baseline="0" dirty="0" smtClean="0"/>
              <a:t>	many people spending a long time doing a big thing  </a:t>
            </a:r>
          </a:p>
          <a:p>
            <a:pPr eaLnBrk="1" hangingPunct="1"/>
            <a:r>
              <a:rPr lang="en-US" b="1" baseline="0" dirty="0" smtClean="0"/>
              <a:t>you have </a:t>
            </a:r>
          </a:p>
          <a:p>
            <a:pPr eaLnBrk="1" hangingPunct="1"/>
            <a:r>
              <a:rPr lang="en-US" b="1" baseline="0" dirty="0" smtClean="0"/>
              <a:t>	small team spending  short time, doing a small thing”</a:t>
            </a:r>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In the era of rapid technology evolution, it is not the biggest that survives, but the fastest. The sooner the end product is delivered, the sooner feedback can be received, and incorporated into the next </a:t>
            </a:r>
            <a:r>
              <a:rPr lang="en-US" dirty="0" smtClean="0">
                <a:hlinkClick r:id="rId3" tooltip="Iteration"/>
              </a:rPr>
              <a:t>iteration</a:t>
            </a:r>
            <a:r>
              <a:rPr lang="en-US" dirty="0" smtClean="0"/>
              <a:t>. The shorter the iterations, the better the learning and communication within the team. Without speed, decisions cannot be delayed. Speed assures the fulfilling of the Customer's present needs and not what they required yesterday. This gives them the opportunity to delay making up their minds about what they really require until they gain better knowledge. Customers value rapid delivery.</a:t>
            </a:r>
          </a:p>
          <a:p>
            <a:pPr eaLnBrk="1" hangingPunct="1"/>
            <a:r>
              <a:rPr lang="en-US" dirty="0" smtClean="0"/>
              <a:t>The </a:t>
            </a:r>
            <a:r>
              <a:rPr lang="en-US" dirty="0" smtClean="0">
                <a:hlinkClick r:id="rId4" tooltip="Just In Time (business)"/>
              </a:rPr>
              <a:t>Just-in-Time</a:t>
            </a:r>
            <a:r>
              <a:rPr lang="en-US" dirty="0" smtClean="0"/>
              <a:t> production ideology could be applied to </a:t>
            </a:r>
            <a:r>
              <a:rPr lang="en-US" dirty="0" smtClean="0">
                <a:hlinkClick r:id="rId5" tooltip="Software development"/>
              </a:rPr>
              <a:t>software development</a:t>
            </a:r>
            <a:r>
              <a:rPr lang="en-US" dirty="0" smtClean="0"/>
              <a:t>, recognizing its specific requirements and environment. This is achieved by presenting the needed result and letting the team organize itself and divide the tasks for accomplishing the needed result for a specific </a:t>
            </a:r>
            <a:r>
              <a:rPr lang="en-US" dirty="0" smtClean="0">
                <a:hlinkClick r:id="rId3" tooltip="Iteration"/>
              </a:rPr>
              <a:t>iteration</a:t>
            </a:r>
            <a:r>
              <a:rPr lang="en-US" dirty="0" smtClean="0"/>
              <a:t>. At the beginning, the Customer provides the needed input. This could be simply presented in small cards or </a:t>
            </a:r>
            <a:r>
              <a:rPr lang="en-US" dirty="0" smtClean="0">
                <a:hlinkClick r:id="rId6" tooltip="User story"/>
              </a:rPr>
              <a:t>stories</a:t>
            </a:r>
            <a:r>
              <a:rPr lang="en-US" dirty="0" smtClean="0"/>
              <a:t> – the developers estimate the time needed for the </a:t>
            </a:r>
            <a:r>
              <a:rPr lang="en-US" dirty="0" smtClean="0">
                <a:hlinkClick r:id="rId7" tooltip="Implementation"/>
              </a:rPr>
              <a:t>implementation</a:t>
            </a:r>
            <a:r>
              <a:rPr lang="en-US" dirty="0" smtClean="0"/>
              <a:t> of each card. Thus the work organization changes into  – each morning during a </a:t>
            </a:r>
            <a:r>
              <a:rPr lang="en-US" dirty="0" smtClean="0">
                <a:hlinkClick r:id="rId8" tooltip="Stand-up meeting"/>
              </a:rPr>
              <a:t>stand-up meeting</a:t>
            </a:r>
            <a:r>
              <a:rPr lang="en-US" dirty="0" smtClean="0"/>
              <a:t>, each member of the team reviews what has been done yesterday, what is to be done today and tomorrow, and prompts for any inputs needed from colleagues or the Customer. This requires transparency of the process, which is also beneficial for team communication.</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86</a:t>
            </a:fld>
            <a:endParaRPr lang="en-US" dirty="0"/>
          </a:p>
        </p:txBody>
      </p:sp>
    </p:spTree>
    <p:extLst>
      <p:ext uri="{BB962C8B-B14F-4D97-AF65-F5344CB8AC3E}">
        <p14:creationId xmlns:p14="http://schemas.microsoft.com/office/powerpoint/2010/main" val="35448747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55000" lnSpcReduction="20000"/>
          </a:bodyPr>
          <a:lstStyle/>
          <a:p>
            <a:r>
              <a:rPr lang="en-US" dirty="0" smtClean="0"/>
              <a:t>Stefan</a:t>
            </a:r>
          </a:p>
          <a:p>
            <a:endParaRPr lang="en-US" dirty="0" smtClean="0"/>
          </a:p>
          <a:p>
            <a:r>
              <a:rPr lang="en-US" dirty="0" smtClean="0"/>
              <a:t>-The team decides on how the work is done,</a:t>
            </a:r>
            <a:r>
              <a:rPr lang="en-US" baseline="0" dirty="0" smtClean="0"/>
              <a:t> they know it best:</a:t>
            </a:r>
          </a:p>
          <a:p>
            <a:r>
              <a:rPr lang="en-US" baseline="0" dirty="0" smtClean="0"/>
              <a:t>	-Developers involved in the technical and design decisions,</a:t>
            </a:r>
          </a:p>
          <a:p>
            <a:r>
              <a:rPr lang="en-US" baseline="0" dirty="0" smtClean="0"/>
              <a:t>	-The leaders role is to get the most out of the team, rather than telling them how to do things, </a:t>
            </a:r>
          </a:p>
          <a:p>
            <a:r>
              <a:rPr lang="en-US" baseline="0" dirty="0" smtClean="0"/>
              <a:t>	give them the best possible working conditions</a:t>
            </a: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Because decisions are made late and execution is fast, it is not possible for a central authority to orchestrate activities of workers.</a:t>
            </a:r>
          </a:p>
          <a:p>
            <a:endParaRPr lang="en-US" sz="1200" b="0" i="0" u="none" strike="noStrike" kern="1200" baseline="0" dirty="0" smtClean="0">
              <a:solidFill>
                <a:schemeClr val="tx1"/>
              </a:solidFill>
              <a:latin typeface="+mn-lt"/>
              <a:ea typeface="ＭＳ Ｐゴシック" pitchFamily="-110" charset="-128"/>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sv-SE" sz="1200" dirty="0" smtClean="0">
                <a:ln w="10541" cmpd="sng">
                  <a:solidFill>
                    <a:srgbClr val="0070C0"/>
                  </a:solidFill>
                  <a:prstDash val="solid"/>
                </a:ln>
                <a:gradFill>
                  <a:gsLst>
                    <a:gs pos="0">
                      <a:srgbClr val="00B0F0"/>
                    </a:gs>
                    <a:gs pos="50000">
                      <a:srgbClr val="0070C0"/>
                    </a:gs>
                    <a:gs pos="100000">
                      <a:srgbClr val="00B0F0"/>
                    </a:gs>
                  </a:gsLst>
                  <a:lin ang="5400000"/>
                </a:gradFill>
              </a:rPr>
              <a:t>Toyota’s</a:t>
            </a:r>
            <a:r>
              <a:rPr lang="sv-SE" sz="105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 </a:t>
            </a:r>
            <a:r>
              <a:rPr lang="sv-SE" sz="1200" dirty="0" smtClean="0">
                <a:ln w="10541" cmpd="sng">
                  <a:solidFill>
                    <a:srgbClr val="0070C0"/>
                  </a:solidFill>
                  <a:prstDash val="solid"/>
                </a:ln>
                <a:gradFill>
                  <a:gsLst>
                    <a:gs pos="0">
                      <a:srgbClr val="00B0F0"/>
                    </a:gs>
                    <a:gs pos="50000">
                      <a:srgbClr val="0070C0"/>
                    </a:gs>
                    <a:gs pos="100000">
                      <a:srgbClr val="00B0F0"/>
                    </a:gs>
                  </a:gsLst>
                  <a:lin ang="5400000"/>
                </a:gradFill>
              </a:rPr>
              <a:t>real advantage was its ability to harness the intellect of ’ordinary’ employees” </a:t>
            </a:r>
            <a:r>
              <a:rPr lang="sv-SE" sz="800" dirty="0" smtClean="0">
                <a:ln w="10541" cmpd="sng">
                  <a:solidFill>
                    <a:srgbClr val="0070C0"/>
                  </a:solidFill>
                  <a:prstDash val="solid"/>
                </a:ln>
                <a:gradFill>
                  <a:gsLst>
                    <a:gs pos="0">
                      <a:srgbClr val="00B0F0"/>
                    </a:gs>
                    <a:gs pos="50000">
                      <a:srgbClr val="0070C0"/>
                    </a:gs>
                    <a:gs pos="100000">
                      <a:srgbClr val="00B0F0"/>
                    </a:gs>
                  </a:gsLst>
                  <a:lin ang="5400000"/>
                </a:gradFill>
              </a:rPr>
              <a:t>W. Eduards </a:t>
            </a:r>
            <a:r>
              <a:rPr lang="sv-SE" sz="800" dirty="0" err="1" smtClean="0">
                <a:ln w="10541" cmpd="sng">
                  <a:solidFill>
                    <a:srgbClr val="0070C0"/>
                  </a:solidFill>
                  <a:prstDash val="solid"/>
                </a:ln>
                <a:gradFill>
                  <a:gsLst>
                    <a:gs pos="0">
                      <a:srgbClr val="00B0F0"/>
                    </a:gs>
                    <a:gs pos="50000">
                      <a:srgbClr val="0070C0"/>
                    </a:gs>
                    <a:gs pos="100000">
                      <a:srgbClr val="00B0F0"/>
                    </a:gs>
                  </a:gsLst>
                  <a:lin ang="5400000"/>
                </a:gradFill>
              </a:rPr>
              <a:t>Deming</a:t>
            </a:r>
            <a:endParaRPr lang="sv-SE" sz="800" dirty="0" smtClean="0">
              <a:ln w="10541" cmpd="sng">
                <a:solidFill>
                  <a:srgbClr val="0070C0"/>
                </a:solidFill>
                <a:prstDash val="solid"/>
              </a:ln>
              <a:gradFill>
                <a:gsLst>
                  <a:gs pos="0">
                    <a:srgbClr val="00B0F0"/>
                  </a:gs>
                  <a:gs pos="50000">
                    <a:srgbClr val="0070C0"/>
                  </a:gs>
                  <a:gs pos="100000">
                    <a:srgbClr val="00B0F0"/>
                  </a:gs>
                </a:gsLst>
                <a:lin ang="5400000"/>
              </a:gradFill>
            </a:endParaRPr>
          </a:p>
          <a:p>
            <a:endParaRPr lang="en-US" sz="1200" b="0" i="0" u="none" strike="noStrike" kern="1200" baseline="0" dirty="0" smtClean="0">
              <a:solidFill>
                <a:schemeClr val="tx1"/>
              </a:solidFill>
              <a:latin typeface="+mn-lt"/>
              <a:ea typeface="ＭＳ Ｐゴシック" pitchFamily="-110" charset="-128"/>
              <a:cs typeface="+mn-cs"/>
            </a:endParaRPr>
          </a:p>
          <a:p>
            <a:r>
              <a:rPr lang="en-US" sz="1200" kern="1200" baseline="0" dirty="0" smtClean="0">
                <a:solidFill>
                  <a:schemeClr val="tx1"/>
                </a:solidFill>
                <a:latin typeface="+mn-lt"/>
                <a:ea typeface="ＭＳ Ｐゴシック" pitchFamily="-110" charset="-128"/>
                <a:cs typeface="+mn-cs"/>
              </a:rPr>
              <a:t>Dalai lama, everyone counts: Lean: constant improvement based on </a:t>
            </a:r>
            <a:r>
              <a:rPr lang="en-US" sz="1200" kern="1200" baseline="0" dirty="0" err="1" smtClean="0">
                <a:solidFill>
                  <a:schemeClr val="tx1"/>
                </a:solidFill>
                <a:latin typeface="+mn-lt"/>
                <a:ea typeface="ＭＳ Ｐゴシック" pitchFamily="-110" charset="-128"/>
                <a:cs typeface="+mn-cs"/>
              </a:rPr>
              <a:t>everyones</a:t>
            </a:r>
            <a:r>
              <a:rPr lang="en-US" sz="1200" kern="1200" baseline="0" dirty="0" smtClean="0">
                <a:solidFill>
                  <a:schemeClr val="tx1"/>
                </a:solidFill>
                <a:latin typeface="+mn-lt"/>
                <a:ea typeface="ＭＳ Ｐゴシック" pitchFamily="-110" charset="-128"/>
                <a:cs typeface="+mn-cs"/>
              </a:rPr>
              <a:t> input</a:t>
            </a:r>
            <a:endParaRPr lang="en-US" sz="1200" strike="sng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trike="sngStrike" baseline="0" dirty="0" smtClean="0"/>
              <a:t>-By deferring decisions (as said earlier), they need to be made quickly as you reach the decision point -&gt; </a:t>
            </a:r>
            <a:r>
              <a:rPr lang="en-US" b="1" strike="sngStrike" baseline="0" dirty="0" smtClean="0"/>
              <a:t>have to leave many of them to the developers-</a:t>
            </a:r>
            <a:endParaRPr lang="en-US" strike="sngStrike" baseline="0" dirty="0" smtClean="0"/>
          </a:p>
          <a:p>
            <a:endParaRPr lang="en-US" sz="1200" b="0" i="0" u="none" strike="noStrike" kern="1200" baseline="0" dirty="0" smtClean="0">
              <a:solidFill>
                <a:schemeClr val="tx1"/>
              </a:solidFill>
              <a:latin typeface="+mn-lt"/>
              <a:ea typeface="ＭＳ Ｐゴシック" pitchFamily="-110" charset="-128"/>
              <a:cs typeface="+mn-cs"/>
            </a:endParaRPr>
          </a:p>
          <a:p>
            <a:r>
              <a:rPr lang="en-US" sz="1200" strike="noStrike" kern="1200" baseline="0" dirty="0" smtClean="0">
                <a:solidFill>
                  <a:schemeClr val="tx1"/>
                </a:solidFill>
                <a:latin typeface="+mn-lt"/>
                <a:ea typeface="ＭＳ Ｐゴシック" pitchFamily="-110" charset="-128"/>
                <a:cs typeface="+mn-cs"/>
              </a:rPr>
              <a:t>Lean organizations work to standards, best current knowledge, to be challenged and</a:t>
            </a:r>
          </a:p>
          <a:p>
            <a:r>
              <a:rPr lang="sv-SE" sz="1200" strike="noStrike" kern="1200" baseline="0" dirty="0" smtClean="0">
                <a:solidFill>
                  <a:schemeClr val="tx1"/>
                </a:solidFill>
                <a:latin typeface="+mn-lt"/>
                <a:ea typeface="ＭＳ Ｐゴシック" pitchFamily="-110" charset="-128"/>
                <a:cs typeface="+mn-cs"/>
              </a:rPr>
              <a:t>	</a:t>
            </a:r>
            <a:r>
              <a:rPr lang="sv-SE" sz="1200" strike="noStrike" kern="1200" baseline="0" dirty="0" err="1" smtClean="0">
                <a:solidFill>
                  <a:schemeClr val="tx1"/>
                </a:solidFill>
                <a:latin typeface="+mn-lt"/>
                <a:ea typeface="ＭＳ Ｐゴシック" pitchFamily="-110" charset="-128"/>
                <a:cs typeface="+mn-cs"/>
              </a:rPr>
              <a:t>Improved</a:t>
            </a:r>
            <a:r>
              <a:rPr lang="sv-SE" sz="1200" strike="noStrike" kern="1200" baseline="0" dirty="0" smtClean="0">
                <a:solidFill>
                  <a:schemeClr val="tx1"/>
                </a:solidFill>
                <a:latin typeface="+mn-lt"/>
                <a:ea typeface="ＭＳ Ｐゴシック" pitchFamily="-110" charset="-128"/>
                <a:cs typeface="+mn-cs"/>
              </a:rPr>
              <a:t> </a:t>
            </a:r>
            <a:r>
              <a:rPr lang="sv-SE" sz="1200" strike="noStrike" kern="1200" baseline="0" dirty="0" err="1" smtClean="0">
                <a:solidFill>
                  <a:schemeClr val="tx1"/>
                </a:solidFill>
                <a:latin typeface="+mn-lt"/>
                <a:ea typeface="ＭＳ Ｐゴシック" pitchFamily="-110" charset="-128"/>
                <a:cs typeface="+mn-cs"/>
              </a:rPr>
              <a:t>constantly</a:t>
            </a:r>
            <a:endParaRPr lang="en-US" strike="noStrike" dirty="0" smtClean="0"/>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Top-notch execution lies in getting the details right, and no one understands</a:t>
            </a:r>
          </a:p>
          <a:p>
            <a:r>
              <a:rPr lang="en-US" sz="1200" b="0" i="0" u="none" strike="noStrike" kern="1200" baseline="0" dirty="0" smtClean="0">
                <a:solidFill>
                  <a:schemeClr val="tx1"/>
                </a:solidFill>
                <a:latin typeface="+mn-lt"/>
                <a:ea typeface="ＭＳ Ｐゴシック" pitchFamily="-110" charset="-128"/>
                <a:cs typeface="+mn-cs"/>
              </a:rPr>
              <a:t>the details better than the people who actually do the work. Involving programmers</a:t>
            </a:r>
          </a:p>
          <a:p>
            <a:r>
              <a:rPr lang="en-US" sz="1200" b="0" i="0" u="none" strike="noStrike" kern="1200" baseline="0" dirty="0" smtClean="0">
                <a:solidFill>
                  <a:schemeClr val="tx1"/>
                </a:solidFill>
                <a:latin typeface="+mn-lt"/>
                <a:ea typeface="ＭＳ Ｐゴシック" pitchFamily="-110" charset="-128"/>
                <a:cs typeface="+mn-cs"/>
              </a:rPr>
              <a:t>in the details of technical decisions is fundamental to achieving excellence.</a:t>
            </a:r>
          </a:p>
          <a:p>
            <a:r>
              <a:rPr lang="en-US" sz="1200" b="0" i="0" u="none" strike="noStrike" kern="1200" baseline="0" dirty="0" smtClean="0">
                <a:solidFill>
                  <a:schemeClr val="tx1"/>
                </a:solidFill>
                <a:latin typeface="+mn-lt"/>
                <a:ea typeface="ＭＳ Ｐゴシック" pitchFamily="-110" charset="-128"/>
                <a:cs typeface="+mn-cs"/>
              </a:rPr>
              <a:t>The people on the front line combine the knowledge of the minute</a:t>
            </a:r>
          </a:p>
          <a:p>
            <a:r>
              <a:rPr lang="en-US" sz="1200" b="0" i="0" u="none" strike="noStrike" kern="1200" baseline="0" dirty="0" smtClean="0">
                <a:solidFill>
                  <a:schemeClr val="tx1"/>
                </a:solidFill>
                <a:latin typeface="+mn-lt"/>
                <a:ea typeface="ＭＳ Ｐゴシック" pitchFamily="-110" charset="-128"/>
                <a:cs typeface="+mn-cs"/>
              </a:rPr>
              <a:t>details with the power of many minds. When equipped with necessary expertise</a:t>
            </a:r>
          </a:p>
          <a:p>
            <a:r>
              <a:rPr lang="en-US" sz="1200" b="0" i="0" u="none" strike="noStrike" kern="1200" baseline="0" dirty="0" smtClean="0">
                <a:solidFill>
                  <a:schemeClr val="tx1"/>
                </a:solidFill>
                <a:latin typeface="+mn-lt"/>
                <a:ea typeface="ＭＳ Ｐゴシック" pitchFamily="-110" charset="-128"/>
                <a:cs typeface="+mn-cs"/>
              </a:rPr>
              <a:t>and guided by a leader, they will make better technical decisions and</a:t>
            </a:r>
          </a:p>
          <a:p>
            <a:r>
              <a:rPr lang="en-US" sz="1200" b="0" i="0" u="none" strike="noStrike" kern="1200" baseline="0" dirty="0" smtClean="0">
                <a:solidFill>
                  <a:schemeClr val="tx1"/>
                </a:solidFill>
                <a:latin typeface="+mn-lt"/>
                <a:ea typeface="ＭＳ Ｐゴシック" pitchFamily="-110" charset="-128"/>
                <a:cs typeface="+mn-cs"/>
              </a:rPr>
              <a:t>better process decisions than anyone can make for them. Because decisions</a:t>
            </a:r>
          </a:p>
          <a:p>
            <a:r>
              <a:rPr lang="en-US" sz="1200" b="0" i="0" u="none" strike="noStrike" kern="1200" baseline="0" dirty="0" smtClean="0">
                <a:solidFill>
                  <a:schemeClr val="tx1"/>
                </a:solidFill>
                <a:latin typeface="+mn-lt"/>
                <a:ea typeface="ＭＳ Ｐゴシック" pitchFamily="-110" charset="-128"/>
                <a:cs typeface="+mn-cs"/>
              </a:rPr>
              <a:t>are made late and execution is fast, it is not possible for a central authority to</a:t>
            </a:r>
          </a:p>
          <a:p>
            <a:r>
              <a:rPr lang="en-US" sz="1200" b="0" i="0" u="none" strike="noStrike" kern="1200" baseline="0" dirty="0" smtClean="0">
                <a:solidFill>
                  <a:schemeClr val="tx1"/>
                </a:solidFill>
                <a:latin typeface="+mn-lt"/>
                <a:ea typeface="ＭＳ Ｐゴシック" pitchFamily="-110" charset="-128"/>
                <a:cs typeface="+mn-cs"/>
              </a:rPr>
              <a:t>orchestrate activities of workers. Thus, lean practices use pull techniques to</a:t>
            </a:r>
          </a:p>
          <a:p>
            <a:r>
              <a:rPr lang="en-US" sz="1200" b="0" i="0" u="none" strike="noStrike" kern="1200" baseline="0" dirty="0" smtClean="0">
                <a:solidFill>
                  <a:schemeClr val="tx1"/>
                </a:solidFill>
                <a:latin typeface="+mn-lt"/>
                <a:ea typeface="ＭＳ Ｐゴシック" pitchFamily="-110" charset="-128"/>
                <a:cs typeface="+mn-cs"/>
              </a:rPr>
              <a:t>schedule work, and contain local signaling mechanisms so workers can let</a:t>
            </a:r>
          </a:p>
          <a:p>
            <a:r>
              <a:rPr lang="en-US" sz="1200" b="0" i="0" u="none" strike="noStrike" kern="1200" baseline="0" dirty="0" smtClean="0">
                <a:solidFill>
                  <a:schemeClr val="tx1"/>
                </a:solidFill>
                <a:latin typeface="+mn-lt"/>
                <a:ea typeface="ＭＳ Ｐゴシック" pitchFamily="-110" charset="-128"/>
                <a:cs typeface="+mn-cs"/>
              </a:rPr>
              <a:t>each other know what needs to be done. In lean software development, the</a:t>
            </a:r>
          </a:p>
          <a:p>
            <a:r>
              <a:rPr lang="en-US" sz="1200" b="0" i="0" u="none" strike="noStrike" kern="1200" baseline="0" dirty="0" smtClean="0">
                <a:solidFill>
                  <a:schemeClr val="tx1"/>
                </a:solidFill>
                <a:latin typeface="+mn-lt"/>
                <a:ea typeface="ＭＳ Ｐゴシック" pitchFamily="-110" charset="-128"/>
                <a:cs typeface="+mn-cs"/>
              </a:rPr>
              <a:t>pull mechanism is an agreement to deliver increasingly refined versions of</a:t>
            </a:r>
          </a:p>
          <a:p>
            <a:r>
              <a:rPr lang="en-US" sz="1200" b="0" i="0" u="none" strike="noStrike" kern="1200" baseline="0" dirty="0" smtClean="0">
                <a:solidFill>
                  <a:schemeClr val="tx1"/>
                </a:solidFill>
                <a:latin typeface="+mn-lt"/>
                <a:ea typeface="ＭＳ Ｐゴシック" pitchFamily="-110" charset="-128"/>
                <a:cs typeface="+mn-cs"/>
              </a:rPr>
              <a:t>working software at regular intervals. Local signaling occurs through visible</a:t>
            </a:r>
          </a:p>
          <a:p>
            <a:r>
              <a:rPr lang="en-US" sz="1200" b="0" i="0" u="none" strike="noStrike" kern="1200" baseline="0" dirty="0" smtClean="0">
                <a:solidFill>
                  <a:schemeClr val="tx1"/>
                </a:solidFill>
                <a:latin typeface="+mn-lt"/>
                <a:ea typeface="ＭＳ Ｐゴシック" pitchFamily="-110" charset="-128"/>
                <a:cs typeface="+mn-cs"/>
              </a:rPr>
              <a:t>charts, daily meetings, frequent integration and comprehensive testing.</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87</a:t>
            </a:fld>
            <a:endParaRPr lang="en-US" dirty="0"/>
          </a:p>
        </p:txBody>
      </p:sp>
    </p:spTree>
    <p:extLst>
      <p:ext uri="{BB962C8B-B14F-4D97-AF65-F5344CB8AC3E}">
        <p14:creationId xmlns:p14="http://schemas.microsoft.com/office/powerpoint/2010/main" val="1644988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fontScale="25000" lnSpcReduction="20000"/>
          </a:bodyPr>
          <a:lstStyle/>
          <a:p>
            <a:r>
              <a:rPr lang="en-US" sz="1200" b="0" kern="1200" dirty="0" smtClean="0">
                <a:solidFill>
                  <a:schemeClr val="tx1"/>
                </a:solidFill>
                <a:effectLst/>
                <a:latin typeface="+mn-lt"/>
                <a:ea typeface="ＭＳ Ｐゴシック" pitchFamily="-110" charset="-128"/>
                <a:cs typeface="+mn-cs"/>
              </a:rPr>
              <a:t>Stefan</a:t>
            </a:r>
          </a:p>
          <a:p>
            <a:r>
              <a:rPr lang="en-US" sz="1200" b="1" kern="1200" dirty="0" smtClean="0">
                <a:solidFill>
                  <a:schemeClr val="tx1"/>
                </a:solidFill>
                <a:effectLst/>
                <a:latin typeface="+mn-lt"/>
                <a:ea typeface="ＭＳ Ｐゴシック" pitchFamily="-110" charset="-128"/>
                <a:cs typeface="+mn-cs"/>
              </a:rPr>
              <a:t>See the whole</a:t>
            </a:r>
          </a:p>
          <a:p>
            <a:r>
              <a:rPr lang="en-US" sz="1200" b="1" kern="1200" dirty="0" err="1" smtClean="0">
                <a:solidFill>
                  <a:schemeClr val="tx1"/>
                </a:solidFill>
                <a:effectLst/>
                <a:latin typeface="+mn-lt"/>
                <a:ea typeface="ＭＳ Ｐゴシック" pitchFamily="-110" charset="-128"/>
                <a:cs typeface="+mn-cs"/>
              </a:rPr>
              <a:t>Vue</a:t>
            </a:r>
            <a:r>
              <a:rPr lang="en-US" sz="1200" b="1" kern="1200" dirty="0" smtClean="0">
                <a:solidFill>
                  <a:schemeClr val="tx1"/>
                </a:solidFill>
                <a:effectLst/>
                <a:latin typeface="+mn-lt"/>
                <a:ea typeface="ＭＳ Ｐゴシック" pitchFamily="-110" charset="-128"/>
                <a:cs typeface="+mn-cs"/>
              </a:rPr>
              <a:t> </a:t>
            </a:r>
            <a:r>
              <a:rPr lang="en-US" sz="1200" b="1" kern="1200" dirty="0" err="1" smtClean="0">
                <a:solidFill>
                  <a:schemeClr val="tx1"/>
                </a:solidFill>
                <a:effectLst/>
                <a:latin typeface="+mn-lt"/>
                <a:ea typeface="ＭＳ Ｐゴシック" pitchFamily="-110" charset="-128"/>
                <a:cs typeface="+mn-cs"/>
              </a:rPr>
              <a:t>globale</a:t>
            </a:r>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r>
              <a:rPr lang="en-US" sz="1200" b="0" i="0" kern="1200" dirty="0" smtClean="0">
                <a:solidFill>
                  <a:schemeClr val="tx1"/>
                </a:solidFill>
                <a:effectLst/>
                <a:latin typeface="+mn-lt"/>
                <a:ea typeface="ＭＳ Ｐゴシック" pitchFamily="-110" charset="-128"/>
                <a:cs typeface="+mn-cs"/>
              </a:rPr>
              <a:t>A lean </a:t>
            </a:r>
            <a:r>
              <a:rPr lang="en-US" sz="1200" b="0" i="0" kern="1200" dirty="0" err="1" smtClean="0">
                <a:solidFill>
                  <a:schemeClr val="tx1"/>
                </a:solidFill>
                <a:effectLst/>
                <a:latin typeface="+mn-lt"/>
                <a:ea typeface="ＭＳ Ｐゴシック" pitchFamily="-110" charset="-128"/>
                <a:cs typeface="+mn-cs"/>
              </a:rPr>
              <a:t>organisation</a:t>
            </a:r>
            <a:r>
              <a:rPr lang="en-US" sz="1200" b="0" i="0" kern="1200" dirty="0" smtClean="0">
                <a:solidFill>
                  <a:schemeClr val="tx1"/>
                </a:solidFill>
                <a:effectLst/>
                <a:latin typeface="+mn-lt"/>
                <a:ea typeface="ＭＳ Ｐゴシック" pitchFamily="-110" charset="-128"/>
                <a:cs typeface="+mn-cs"/>
              </a:rPr>
              <a:t> seeks to </a:t>
            </a:r>
            <a:r>
              <a:rPr lang="en-US" sz="1200" b="0" i="0" kern="1200" dirty="0" err="1" smtClean="0">
                <a:solidFill>
                  <a:schemeClr val="tx1"/>
                </a:solidFill>
                <a:effectLst/>
                <a:latin typeface="+mn-lt"/>
                <a:ea typeface="ＭＳ Ｐゴシック" pitchFamily="-110" charset="-128"/>
                <a:cs typeface="+mn-cs"/>
              </a:rPr>
              <a:t>optimise</a:t>
            </a:r>
            <a:r>
              <a:rPr lang="en-US" sz="1200" b="0" i="0" kern="1200" dirty="0" smtClean="0">
                <a:solidFill>
                  <a:schemeClr val="tx1"/>
                </a:solidFill>
                <a:effectLst/>
                <a:latin typeface="+mn-lt"/>
                <a:ea typeface="ＭＳ Ｐゴシック" pitchFamily="-110" charset="-128"/>
                <a:cs typeface="+mn-cs"/>
              </a:rPr>
              <a:t> the whole value stream, not just individual functions or teams. Delays are usually originating from handoffs between teams, departments or </a:t>
            </a:r>
            <a:r>
              <a:rPr lang="en-US" sz="1200" b="0" i="0" kern="1200" dirty="0" err="1" smtClean="0">
                <a:solidFill>
                  <a:schemeClr val="tx1"/>
                </a:solidFill>
                <a:effectLst/>
                <a:latin typeface="+mn-lt"/>
                <a:ea typeface="ＭＳ Ｐゴシック" pitchFamily="-110" charset="-128"/>
                <a:cs typeface="+mn-cs"/>
              </a:rPr>
              <a:t>organisations</a:t>
            </a:r>
            <a:r>
              <a:rPr lang="en-US" sz="1200" b="0" i="0" kern="1200" dirty="0" smtClean="0">
                <a:solidFill>
                  <a:schemeClr val="tx1"/>
                </a:solidFill>
                <a:effectLst/>
                <a:latin typeface="+mn-lt"/>
                <a:ea typeface="ＭＳ Ｐゴシック" pitchFamily="-110" charset="-128"/>
                <a:cs typeface="+mn-cs"/>
              </a:rPr>
              <a:t>.</a:t>
            </a:r>
            <a:endParaRPr lang="en-US" sz="1200" b="0" kern="1200" baseline="0" dirty="0" smtClean="0">
              <a:solidFill>
                <a:schemeClr val="tx1"/>
              </a:solidFill>
              <a:effectLst/>
              <a:latin typeface="+mn-lt"/>
              <a:ea typeface="ＭＳ Ｐゴシック" pitchFamily="-110" charset="-128"/>
              <a:cs typeface="+mn-cs"/>
            </a:endParaRPr>
          </a:p>
          <a:p>
            <a:endParaRPr lang="en-US" sz="1200" b="0" kern="1200" baseline="0" dirty="0" smtClean="0">
              <a:solidFill>
                <a:schemeClr val="tx1"/>
              </a:solidFill>
              <a:effectLst/>
              <a:latin typeface="+mn-lt"/>
              <a:ea typeface="ＭＳ Ｐゴシック" pitchFamily="-110" charset="-128"/>
              <a:cs typeface="+mn-cs"/>
            </a:endParaRPr>
          </a:p>
          <a:p>
            <a:r>
              <a:rPr lang="en-US" sz="1200" b="1" i="0" kern="1200" dirty="0" smtClean="0">
                <a:solidFill>
                  <a:schemeClr val="tx1"/>
                </a:solidFill>
                <a:effectLst/>
                <a:latin typeface="+mn-lt"/>
                <a:ea typeface="ＭＳ Ｐゴシック" pitchFamily="-110" charset="-128"/>
                <a:cs typeface="+mn-cs"/>
              </a:rPr>
              <a:t>Vicious circle number 1</a:t>
            </a:r>
            <a:br>
              <a:rPr lang="en-US" sz="1200" b="1"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A customer wants some new features ‘yesterday’.</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Developers hear: get it done fast, at all costs!</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Result: sloppy changes are made to the code.</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Complexity  of the code base increases.</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Number of defects in the code increases.</a:t>
            </a:r>
          </a:p>
          <a:p>
            <a:r>
              <a:rPr lang="en-US" sz="1200" b="1" i="0" kern="1200" dirty="0" smtClean="0">
                <a:solidFill>
                  <a:schemeClr val="tx1"/>
                </a:solidFill>
                <a:effectLst/>
                <a:latin typeface="+mn-lt"/>
                <a:ea typeface="ＭＳ Ｐゴシック" pitchFamily="-110" charset="-128"/>
                <a:cs typeface="+mn-cs"/>
              </a:rPr>
              <a:t>Vicious circle number 2</a:t>
            </a:r>
            <a:br>
              <a:rPr lang="en-US" sz="1200" b="1"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Testing is overloaded with work.</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Result: testing occurs a long time after the code is originally written, or testing is reduced.</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Developers don’t get immediate feedback, or some things are not properly tested.</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There are more defects in the code.</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Testers have more work.</a:t>
            </a:r>
            <a:br>
              <a:rPr lang="en-US" sz="1200" b="0" i="0" kern="1200" dirty="0" smtClean="0">
                <a:solidFill>
                  <a:schemeClr val="tx1"/>
                </a:solidFill>
                <a:effectLst/>
                <a:latin typeface="+mn-lt"/>
                <a:ea typeface="ＭＳ Ｐゴシック" pitchFamily="-110" charset="-128"/>
                <a:cs typeface="+mn-cs"/>
              </a:rPr>
            </a:br>
            <a:r>
              <a:rPr lang="en-US" sz="1200" b="0" i="0" kern="1200" dirty="0" smtClean="0">
                <a:solidFill>
                  <a:schemeClr val="tx1"/>
                </a:solidFill>
                <a:effectLst/>
                <a:latin typeface="+mn-lt"/>
                <a:ea typeface="ＭＳ Ｐゴシック" pitchFamily="-110" charset="-128"/>
                <a:cs typeface="+mn-cs"/>
              </a:rPr>
              <a:t>Feedback to developers and quality improvements are delayed further.</a:t>
            </a:r>
          </a:p>
          <a:p>
            <a:endParaRPr lang="en-US" sz="1200" b="0" i="0" kern="1200" dirty="0" smtClean="0">
              <a:solidFill>
                <a:schemeClr val="tx1"/>
              </a:solidFill>
              <a:effectLst/>
              <a:latin typeface="+mn-lt"/>
              <a:ea typeface="ＭＳ Ｐゴシック" pitchFamily="-110" charset="-128"/>
              <a:cs typeface="+mn-cs"/>
            </a:endParaRPr>
          </a:p>
          <a:p>
            <a:r>
              <a:rPr lang="en-US" sz="1200" b="0" i="0" kern="1200" dirty="0" smtClean="0">
                <a:solidFill>
                  <a:schemeClr val="tx1"/>
                </a:solidFill>
                <a:effectLst/>
                <a:latin typeface="+mn-lt"/>
                <a:ea typeface="ＭＳ Ｐゴシック" pitchFamily="-110" charset="-128"/>
                <a:cs typeface="+mn-cs"/>
              </a:rPr>
              <a:t>Therefore don’t optimize only the </a:t>
            </a:r>
            <a:r>
              <a:rPr lang="en-US" sz="1200" b="0" i="0" kern="1200" dirty="0" err="1" smtClean="0">
                <a:solidFill>
                  <a:schemeClr val="tx1"/>
                </a:solidFill>
                <a:effectLst/>
                <a:latin typeface="+mn-lt"/>
                <a:ea typeface="ＭＳ Ｐゴシック" pitchFamily="-110" charset="-128"/>
                <a:cs typeface="+mn-cs"/>
              </a:rPr>
              <a:t>dev</a:t>
            </a:r>
            <a:r>
              <a:rPr lang="en-US" sz="1200" b="0" i="0" kern="1200" dirty="0" smtClean="0">
                <a:solidFill>
                  <a:schemeClr val="tx1"/>
                </a:solidFill>
                <a:effectLst/>
                <a:latin typeface="+mn-lt"/>
                <a:ea typeface="ＭＳ Ｐゴシック" pitchFamily="-110" charset="-128"/>
                <a:cs typeface="+mn-cs"/>
              </a:rPr>
              <a:t> or test teams, see the whole.</a:t>
            </a:r>
          </a:p>
          <a:p>
            <a:endParaRPr lang="en-US" sz="1200" b="0" kern="1200" baseline="0" dirty="0" smtClean="0">
              <a:solidFill>
                <a:schemeClr val="tx1"/>
              </a:solidFill>
              <a:effectLst/>
              <a:latin typeface="+mn-lt"/>
              <a:ea typeface="ＭＳ Ｐゴシック" pitchFamily="-110" charset="-128"/>
              <a:cs typeface="+mn-cs"/>
            </a:endParaRPr>
          </a:p>
          <a:p>
            <a:endParaRPr lang="en-US" sz="1200" b="0" kern="1200" baseline="0" dirty="0" smtClean="0">
              <a:solidFill>
                <a:schemeClr val="tx1"/>
              </a:solidFill>
              <a:effectLst/>
              <a:latin typeface="+mn-lt"/>
              <a:ea typeface="ＭＳ Ｐゴシック" pitchFamily="-110" charset="-128"/>
              <a:cs typeface="+mn-cs"/>
            </a:endParaRPr>
          </a:p>
          <a:p>
            <a:r>
              <a:rPr lang="en-US" sz="1200" b="1" kern="1200" baseline="0" dirty="0" smtClean="0">
                <a:solidFill>
                  <a:schemeClr val="tx1"/>
                </a:solidFill>
                <a:effectLst/>
                <a:latin typeface="+mn-lt"/>
                <a:ea typeface="ＭＳ Ｐゴシック" pitchFamily="-110" charset="-128"/>
                <a:cs typeface="+mn-cs"/>
              </a:rPr>
              <a:t>END</a:t>
            </a:r>
            <a:r>
              <a:rPr lang="en-US" sz="1200" b="0" kern="1200" baseline="0" dirty="0" smtClean="0">
                <a:solidFill>
                  <a:schemeClr val="tx1"/>
                </a:solidFill>
                <a:effectLst/>
                <a:latin typeface="+mn-lt"/>
                <a:ea typeface="ＭＳ Ｐゴシック" pitchFamily="-110" charset="-128"/>
                <a:cs typeface="+mn-cs"/>
              </a:rPr>
              <a:t>: these were the principles, the challenge is to interpret the mindset into your own business</a:t>
            </a:r>
          </a:p>
          <a:p>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endParaRPr lang="en-US" sz="1200" b="1" kern="1200" dirty="0" smtClean="0">
              <a:solidFill>
                <a:schemeClr val="tx1"/>
              </a:solidFill>
              <a:effectLst/>
              <a:latin typeface="+mn-lt"/>
              <a:ea typeface="ＭＳ Ｐゴシック" pitchFamily="-110" charset="-128"/>
              <a:cs typeface="+mn-cs"/>
            </a:endParaRPr>
          </a:p>
          <a:p>
            <a:r>
              <a:rPr lang="en-US" dirty="0" smtClean="0">
                <a:effectLst/>
              </a:rPr>
              <a:t>Software systems nowadays are not simply the sum of their parts, but also the product of their interactions. Defects in software tend to accumulate during the development process – by decomposing the big tasks into smaller tasks, and by standardizing different stages of development, the root causes of defects should be found and eliminated. The larger the system, the more </a:t>
            </a:r>
            <a:r>
              <a:rPr lang="en-US" dirty="0" err="1" smtClean="0">
                <a:effectLst/>
              </a:rPr>
              <a:t>organisations</a:t>
            </a:r>
            <a:r>
              <a:rPr lang="en-US" dirty="0" smtClean="0">
                <a:effectLst/>
              </a:rPr>
              <a:t> that are involved in its development and the more parts are developed by different teams, the greater the importance of having well defined relationships between different vendors, in order to produce a system with smoothly interacting components. During a longer period of development, a stronger subcontractor network is far more beneficial than short-term profit optimizing, which does not enable win-win relationships.</a:t>
            </a:r>
          </a:p>
          <a:p>
            <a:r>
              <a:rPr lang="en-US" dirty="0" smtClean="0">
                <a:effectLst/>
              </a:rPr>
              <a:t>Lean thinking has to be understood well by all members of a project, before implementing in a concrete, real-life situation. "Think big, act small, fail fast; learn rapidly" – these slogans summarize the importance of understanding the field and the suitability of implementing lean principles along the whole software development process. Only when all of the lean principles are implemented together, combined with strong "common sense" with respect to the working environment, is there a basis for success in </a:t>
            </a:r>
            <a:r>
              <a:rPr lang="en-US" sz="1200" u="none" strike="noStrike" kern="1200" dirty="0" smtClean="0">
                <a:solidFill>
                  <a:schemeClr val="tx1"/>
                </a:solidFill>
                <a:effectLst/>
                <a:latin typeface="+mn-lt"/>
                <a:ea typeface="ＭＳ Ｐゴシック" pitchFamily="-110" charset="-128"/>
                <a:cs typeface="+mn-cs"/>
                <a:hlinkClick r:id="rId3" tooltip="Software development"/>
              </a:rPr>
              <a:t>software development</a:t>
            </a:r>
            <a:r>
              <a:rPr lang="en-US" dirty="0" smtClean="0">
                <a:effectLst/>
              </a:rPr>
              <a:t>.</a:t>
            </a:r>
          </a:p>
          <a:p>
            <a:r>
              <a:rPr lang="en-US" sz="1200" b="0" kern="1200" dirty="0" smtClean="0">
                <a:solidFill>
                  <a:schemeClr val="tx1"/>
                </a:solidFill>
                <a:effectLst/>
                <a:latin typeface="+mn-lt"/>
                <a:ea typeface="ＭＳ Ｐゴシック" pitchFamily="-110" charset="-128"/>
                <a:cs typeface="+mn-cs"/>
              </a:rPr>
              <a:t>[</a:t>
            </a:r>
            <a:r>
              <a:rPr lang="en-US" sz="1200" b="0" u="none" strike="noStrike" kern="1200" dirty="0" smtClean="0">
                <a:solidFill>
                  <a:schemeClr val="tx1"/>
                </a:solidFill>
                <a:effectLst/>
                <a:latin typeface="+mn-lt"/>
                <a:ea typeface="ＭＳ Ｐゴシック" pitchFamily="-110" charset="-128"/>
                <a:cs typeface="+mn-cs"/>
                <a:hlinkClick r:id="rId4" tooltip="Edit section: Lean software practices"/>
              </a:rPr>
              <a:t>edit</a:t>
            </a:r>
            <a:r>
              <a:rPr lang="en-US" sz="1200" b="0" kern="1200" dirty="0" smtClean="0">
                <a:solidFill>
                  <a:schemeClr val="tx1"/>
                </a:solidFill>
                <a:effectLst/>
                <a:latin typeface="+mn-lt"/>
                <a:ea typeface="ＭＳ Ｐゴシック" pitchFamily="-110" charset="-128"/>
                <a:cs typeface="+mn-cs"/>
              </a:rPr>
              <a:t>]Lean software practices</a:t>
            </a:r>
          </a:p>
          <a:p>
            <a:r>
              <a:rPr lang="en-US" dirty="0" smtClean="0">
                <a:effectLst/>
              </a:rPr>
              <a:t>Lean software development practices, or what the </a:t>
            </a:r>
            <a:r>
              <a:rPr lang="en-US" dirty="0" err="1" smtClean="0">
                <a:effectLst/>
              </a:rPr>
              <a:t>Poppendiecks</a:t>
            </a:r>
            <a:r>
              <a:rPr lang="en-US" dirty="0" smtClean="0">
                <a:effectLst/>
              </a:rPr>
              <a:t> call "tools" are expressed slightly differently from their equivalents </a:t>
            </a:r>
            <a:r>
              <a:rPr lang="en-US" dirty="0" err="1" smtClean="0">
                <a:effectLst/>
              </a:rPr>
              <a:t>in</a:t>
            </a:r>
            <a:r>
              <a:rPr lang="en-US" sz="1200" u="none" strike="noStrike" kern="1200" dirty="0" err="1" smtClean="0">
                <a:solidFill>
                  <a:schemeClr val="tx1"/>
                </a:solidFill>
                <a:effectLst/>
                <a:latin typeface="+mn-lt"/>
                <a:ea typeface="ＭＳ Ｐゴシック" pitchFamily="-110" charset="-128"/>
                <a:cs typeface="+mn-cs"/>
                <a:hlinkClick r:id="rId5" tooltip="Agile software development"/>
              </a:rPr>
              <a:t>agile</a:t>
            </a:r>
            <a:r>
              <a:rPr lang="en-US" sz="1200" u="none" strike="noStrike" kern="1200" dirty="0" smtClean="0">
                <a:solidFill>
                  <a:schemeClr val="tx1"/>
                </a:solidFill>
                <a:effectLst/>
                <a:latin typeface="+mn-lt"/>
                <a:ea typeface="ＭＳ Ｐゴシック" pitchFamily="-110" charset="-128"/>
                <a:cs typeface="+mn-cs"/>
                <a:hlinkClick r:id="rId5" tooltip="Agile software development"/>
              </a:rPr>
              <a:t> software development</a:t>
            </a:r>
            <a:r>
              <a:rPr lang="en-US" dirty="0" smtClean="0">
                <a:effectLst/>
              </a:rPr>
              <a:t>, but there are parallels. Examples of such practices include:</a:t>
            </a:r>
          </a:p>
          <a:p>
            <a:r>
              <a:rPr lang="en-US" dirty="0" smtClean="0">
                <a:effectLst/>
              </a:rPr>
              <a:t>Seeing </a:t>
            </a:r>
            <a:r>
              <a:rPr lang="en-US" sz="1200" u="none" strike="noStrike" kern="1200" dirty="0" smtClean="0">
                <a:solidFill>
                  <a:schemeClr val="tx1"/>
                </a:solidFill>
                <a:effectLst/>
                <a:latin typeface="+mn-lt"/>
                <a:ea typeface="ＭＳ Ｐゴシック" pitchFamily="-110" charset="-128"/>
                <a:cs typeface="+mn-cs"/>
                <a:hlinkClick r:id="rId6" tooltip="Muda (Japanese term)"/>
              </a:rPr>
              <a:t>waste</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7" tooltip="Value stream mapping"/>
              </a:rPr>
              <a:t>Value stream mapping</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8" tooltip="Theory of constraints"/>
              </a:rPr>
              <a:t>Set-based development</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9" tooltip="Kanban cards"/>
              </a:rPr>
              <a:t>Pull systems</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10" tooltip="Queuing theory"/>
              </a:rPr>
              <a:t>Queuing theory</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11" tooltip="Motivation"/>
              </a:rPr>
              <a:t>Motivation</a:t>
            </a:r>
            <a:endParaRPr lang="en-US" dirty="0" smtClean="0">
              <a:effectLst/>
            </a:endParaRPr>
          </a:p>
          <a:p>
            <a:r>
              <a:rPr lang="en-US" sz="1200" u="none" strike="noStrike" kern="1200" dirty="0" smtClean="0">
                <a:solidFill>
                  <a:schemeClr val="tx1"/>
                </a:solidFill>
                <a:effectLst/>
                <a:latin typeface="+mn-lt"/>
                <a:ea typeface="ＭＳ Ｐゴシック" pitchFamily="-110" charset="-128"/>
                <a:cs typeface="+mn-cs"/>
                <a:hlinkClick r:id="rId12" tooltip="Measurements"/>
              </a:rPr>
              <a:t>Measurements</a:t>
            </a:r>
            <a:endParaRPr lang="en-US" dirty="0" smtClean="0">
              <a:effectLst/>
            </a:endParaRPr>
          </a:p>
          <a:p>
            <a:r>
              <a:rPr lang="en-US" dirty="0" smtClean="0">
                <a:effectLst/>
              </a:rPr>
              <a:t>Some of the tools map quite easily to </a:t>
            </a:r>
            <a:r>
              <a:rPr lang="en-US" i="1" dirty="0" smtClean="0">
                <a:effectLst/>
              </a:rPr>
              <a:t>agile</a:t>
            </a:r>
            <a:r>
              <a:rPr lang="en-US" dirty="0" smtClean="0">
                <a:effectLst/>
              </a:rPr>
              <a:t> methods. Lean </a:t>
            </a:r>
            <a:r>
              <a:rPr lang="en-US" sz="1200" u="none" strike="noStrike" kern="1200" dirty="0" err="1" smtClean="0">
                <a:solidFill>
                  <a:schemeClr val="tx1"/>
                </a:solidFill>
                <a:effectLst/>
                <a:latin typeface="+mn-lt"/>
                <a:ea typeface="ＭＳ Ｐゴシック" pitchFamily="-110" charset="-128"/>
                <a:cs typeface="+mn-cs"/>
                <a:hlinkClick r:id="rId13" tooltip="Workcell"/>
              </a:rPr>
              <a:t>Workcells</a:t>
            </a:r>
            <a:r>
              <a:rPr lang="en-US" dirty="0" smtClean="0">
                <a:effectLst/>
              </a:rPr>
              <a:t>, for example are expressed in Agile methods as </a:t>
            </a:r>
            <a:r>
              <a:rPr lang="en-US" sz="1200" u="none" strike="noStrike" kern="1200" dirty="0" smtClean="0">
                <a:solidFill>
                  <a:schemeClr val="tx1"/>
                </a:solidFill>
                <a:effectLst/>
                <a:latin typeface="+mn-lt"/>
                <a:ea typeface="ＭＳ Ｐゴシック" pitchFamily="-110" charset="-128"/>
                <a:cs typeface="+mn-cs"/>
                <a:hlinkClick r:id="rId14" tooltip="Cross-functional team"/>
              </a:rPr>
              <a:t>cross-functional teams</a:t>
            </a:r>
            <a:r>
              <a:rPr lang="en-US" dirty="0" smtClean="0">
                <a:effectLst/>
              </a:rPr>
              <a:t>.</a:t>
            </a:r>
          </a:p>
          <a:p>
            <a:r>
              <a:rPr lang="en-US" sz="1200" b="0" i="0" kern="1200" dirty="0" smtClean="0">
                <a:solidFill>
                  <a:schemeClr val="tx1"/>
                </a:solidFill>
                <a:effectLst/>
                <a:latin typeface="+mn-lt"/>
                <a:ea typeface="ＭＳ Ｐゴシック" pitchFamily="-110" charset="-128"/>
                <a:cs typeface="+mn-cs"/>
              </a:rPr>
              <a:t>[</a:t>
            </a:r>
            <a:r>
              <a:rPr lang="en-US" sz="1200" b="0" i="0" u="none" strike="noStrike" kern="1200" dirty="0" smtClean="0">
                <a:solidFill>
                  <a:schemeClr val="tx1"/>
                </a:solidFill>
                <a:effectLst/>
                <a:latin typeface="+mn-lt"/>
                <a:ea typeface="ＭＳ Ｐゴシック" pitchFamily="-110" charset="-128"/>
                <a:cs typeface="+mn-cs"/>
                <a:hlinkClick r:id="rId15" tooltip="Edit section: See also"/>
              </a:rPr>
              <a:t>edit</a:t>
            </a:r>
            <a:r>
              <a:rPr lang="en-US" sz="1200" b="0" i="0" kern="1200" dirty="0" smtClean="0">
                <a:solidFill>
                  <a:schemeClr val="tx1"/>
                </a:solidFill>
                <a:effectLst/>
                <a:latin typeface="+mn-lt"/>
                <a:ea typeface="ＭＳ Ｐゴシック" pitchFamily="-110" charset="-128"/>
                <a:cs typeface="+mn-cs"/>
              </a:rPr>
              <a:t>]</a:t>
            </a:r>
            <a:br>
              <a:rPr lang="en-US" sz="1200" b="0" i="0" kern="1200" dirty="0" smtClean="0">
                <a:solidFill>
                  <a:schemeClr val="tx1"/>
                </a:solidFill>
                <a:effectLst/>
                <a:latin typeface="+mn-lt"/>
                <a:ea typeface="ＭＳ Ｐゴシック" pitchFamily="-110" charset="-128"/>
                <a:cs typeface="+mn-cs"/>
              </a:rPr>
            </a:br>
            <a:endParaRPr lang="en-US" dirty="0" smtClean="0"/>
          </a:p>
          <a:p>
            <a:endParaRPr lang="en-US" dirty="0" smtClean="0"/>
          </a:p>
          <a:p>
            <a:endParaRPr lang="en-US" dirty="0" smtClean="0"/>
          </a:p>
          <a:p>
            <a:r>
              <a:rPr lang="en-US" dirty="0" smtClean="0"/>
              <a:t>Eva</a:t>
            </a:r>
          </a:p>
          <a:p>
            <a:endParaRPr lang="en-US" dirty="0" smtClean="0"/>
          </a:p>
          <a:p>
            <a:endParaRPr lang="en-US" dirty="0" smtClean="0"/>
          </a:p>
          <a:p>
            <a:endParaRPr lang="en-US" dirty="0" smtClean="0"/>
          </a:p>
          <a:p>
            <a:endParaRPr lang="en-US" dirty="0" smtClean="0"/>
          </a:p>
          <a:p>
            <a:endParaRPr lang="en-US" dirty="0" smtClean="0"/>
          </a:p>
          <a:p>
            <a:r>
              <a:rPr lang="en-US" dirty="0" smtClean="0"/>
              <a:t>Do not only treat</a:t>
            </a:r>
            <a:r>
              <a:rPr lang="en-US" baseline="0" dirty="0" smtClean="0"/>
              <a:t> the symptoms</a:t>
            </a:r>
            <a:endParaRPr lang="en-US" dirty="0" smtClean="0"/>
          </a:p>
          <a:p>
            <a:r>
              <a:rPr lang="en-US" dirty="0" smtClean="0"/>
              <a:t>Example!!!</a:t>
            </a:r>
          </a:p>
          <a:p>
            <a:endParaRPr lang="en-US" dirty="0" smtClean="0"/>
          </a:p>
          <a:p>
            <a:r>
              <a:rPr lang="en-US" dirty="0" smtClean="0"/>
              <a:t>Instead:</a:t>
            </a:r>
            <a:r>
              <a:rPr lang="en-US" baseline="0" dirty="0" smtClean="0"/>
              <a:t> go to the root of the problem and make the testing work -&gt; </a:t>
            </a:r>
            <a:r>
              <a:rPr lang="en-US" b="1" baseline="0" dirty="0" smtClean="0"/>
              <a:t>affects the entire line</a:t>
            </a:r>
            <a:r>
              <a:rPr lang="en-US" baseline="0" dirty="0" smtClean="0"/>
              <a:t>!!!</a:t>
            </a: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endParaRPr lang="en-US" sz="1200" b="0" i="0" u="none" strike="noStrike" kern="1200" baseline="0" dirty="0" smtClean="0">
              <a:solidFill>
                <a:schemeClr val="tx1"/>
              </a:solidFill>
              <a:latin typeface="+mn-lt"/>
              <a:ea typeface="ＭＳ Ｐゴシック" pitchFamily="-110" charset="-128"/>
              <a:cs typeface="+mn-cs"/>
            </a:endParaRPr>
          </a:p>
          <a:p>
            <a:r>
              <a:rPr lang="en-US" sz="1200" b="0" i="0" u="none" strike="noStrike" kern="1200" baseline="0" dirty="0" smtClean="0">
                <a:solidFill>
                  <a:schemeClr val="tx1"/>
                </a:solidFill>
                <a:latin typeface="+mn-lt"/>
                <a:ea typeface="ＭＳ Ｐゴシック" pitchFamily="-110" charset="-128"/>
                <a:cs typeface="+mn-cs"/>
              </a:rPr>
              <a:t>Integrity in complex systems requires a deep expertise in many diverse areas.</a:t>
            </a:r>
          </a:p>
          <a:p>
            <a:r>
              <a:rPr lang="en-US" sz="1200" b="0" i="0" u="none" strike="noStrike" kern="1200" baseline="0" dirty="0" smtClean="0">
                <a:solidFill>
                  <a:schemeClr val="tx1"/>
                </a:solidFill>
                <a:latin typeface="+mn-lt"/>
                <a:ea typeface="ＭＳ Ｐゴシック" pitchFamily="-110" charset="-128"/>
                <a:cs typeface="+mn-cs"/>
              </a:rPr>
              <a:t>One of the most intractable problems with product development is that experts</a:t>
            </a:r>
          </a:p>
          <a:p>
            <a:r>
              <a:rPr lang="en-US" sz="1200" b="0" i="0" u="none" strike="noStrike" kern="1200" baseline="0" dirty="0" smtClean="0">
                <a:solidFill>
                  <a:schemeClr val="tx1"/>
                </a:solidFill>
                <a:latin typeface="+mn-lt"/>
                <a:ea typeface="ＭＳ Ｐゴシック" pitchFamily="-110" charset="-128"/>
                <a:cs typeface="+mn-cs"/>
              </a:rPr>
              <a:t>in any area (e.g. database or GUI) have a tendency to maximize the</a:t>
            </a:r>
          </a:p>
          <a:p>
            <a:r>
              <a:rPr lang="en-US" sz="1200" b="0" i="0" u="none" strike="noStrike" kern="1200" baseline="0" dirty="0" smtClean="0">
                <a:solidFill>
                  <a:schemeClr val="tx1"/>
                </a:solidFill>
                <a:latin typeface="+mn-lt"/>
                <a:ea typeface="ＭＳ Ｐゴシック" pitchFamily="-110" charset="-128"/>
                <a:cs typeface="+mn-cs"/>
              </a:rPr>
              <a:t>performance of the part of the product representing their own specialty,</a:t>
            </a:r>
          </a:p>
          <a:p>
            <a:r>
              <a:rPr lang="en-US" sz="1200" b="0" i="0" u="none" strike="noStrike" kern="1200" baseline="0" dirty="0" smtClean="0">
                <a:solidFill>
                  <a:schemeClr val="tx1"/>
                </a:solidFill>
                <a:latin typeface="+mn-lt"/>
                <a:ea typeface="ＭＳ Ｐゴシック" pitchFamily="-110" charset="-128"/>
                <a:cs typeface="+mn-cs"/>
              </a:rPr>
              <a:t>rather than focusing on overall system performance. Quite often, the common</a:t>
            </a:r>
          </a:p>
          <a:p>
            <a:r>
              <a:rPr lang="en-US" sz="1200" b="0" i="0" u="none" strike="noStrike" kern="1200" baseline="0" dirty="0" smtClean="0">
                <a:solidFill>
                  <a:schemeClr val="tx1"/>
                </a:solidFill>
                <a:latin typeface="+mn-lt"/>
                <a:ea typeface="ＭＳ Ｐゴシック" pitchFamily="-110" charset="-128"/>
                <a:cs typeface="+mn-cs"/>
              </a:rPr>
              <a:t>good suffers if people attend first of all to their own specialized interests.</a:t>
            </a:r>
          </a:p>
          <a:p>
            <a:r>
              <a:rPr lang="en-US" sz="1200" b="0" i="0" u="none" strike="noStrike" kern="1200" baseline="0" dirty="0" smtClean="0">
                <a:solidFill>
                  <a:schemeClr val="tx1"/>
                </a:solidFill>
                <a:latin typeface="+mn-lt"/>
                <a:ea typeface="ＭＳ Ｐゴシック" pitchFamily="-110" charset="-128"/>
                <a:cs typeface="+mn-cs"/>
              </a:rPr>
              <a:t>When individuals or organizations are measured on their specialized</a:t>
            </a:r>
          </a:p>
          <a:p>
            <a:r>
              <a:rPr lang="en-US" sz="1200" b="0" i="0" u="none" strike="noStrike" kern="1200" baseline="0" dirty="0" smtClean="0">
                <a:solidFill>
                  <a:schemeClr val="tx1"/>
                </a:solidFill>
                <a:latin typeface="+mn-lt"/>
                <a:ea typeface="ＭＳ Ｐゴシック" pitchFamily="-110" charset="-128"/>
                <a:cs typeface="+mn-cs"/>
              </a:rPr>
              <a:t>contribution, rather than overall performance, sub-optimization is likely to</a:t>
            </a:r>
          </a:p>
          <a:p>
            <a:r>
              <a:rPr lang="en-US" sz="1200" b="0" i="0" u="none" strike="noStrike" kern="1200" baseline="0" dirty="0" smtClean="0">
                <a:solidFill>
                  <a:schemeClr val="tx1"/>
                </a:solidFill>
                <a:latin typeface="+mn-lt"/>
                <a:ea typeface="ＭＳ Ｐゴシック" pitchFamily="-110" charset="-128"/>
                <a:cs typeface="+mn-cs"/>
              </a:rPr>
              <a:t>result. This problem is even more pronounced when two organizations contract</a:t>
            </a:r>
          </a:p>
          <a:p>
            <a:r>
              <a:rPr lang="en-US" sz="1200" b="0" i="0" u="none" strike="noStrike" kern="1200" baseline="0" dirty="0" smtClean="0">
                <a:solidFill>
                  <a:schemeClr val="tx1"/>
                </a:solidFill>
                <a:latin typeface="+mn-lt"/>
                <a:ea typeface="ＭＳ Ｐゴシック" pitchFamily="-110" charset="-128"/>
                <a:cs typeface="+mn-cs"/>
              </a:rPr>
              <a:t>with each other, because people will naturally want to maximize the</a:t>
            </a:r>
          </a:p>
          <a:p>
            <a:r>
              <a:rPr lang="en-US" sz="1200" b="0" i="0" u="none" strike="noStrike" kern="1200" baseline="0" dirty="0" smtClean="0">
                <a:solidFill>
                  <a:schemeClr val="tx1"/>
                </a:solidFill>
                <a:latin typeface="+mn-lt"/>
                <a:ea typeface="ＭＳ Ｐゴシック" pitchFamily="-110" charset="-128"/>
                <a:cs typeface="+mn-cs"/>
              </a:rPr>
              <a:t>performance of their own company. It is challenging to implement practices</a:t>
            </a:r>
          </a:p>
          <a:p>
            <a:r>
              <a:rPr lang="en-US" sz="1200" b="0" i="0" u="none" strike="noStrike" kern="1200" baseline="0" dirty="0" smtClean="0">
                <a:solidFill>
                  <a:schemeClr val="tx1"/>
                </a:solidFill>
                <a:latin typeface="+mn-lt"/>
                <a:ea typeface="ＭＳ Ｐゴシック" pitchFamily="-110" charset="-128"/>
                <a:cs typeface="+mn-cs"/>
              </a:rPr>
              <a:t>that avoid sub-optimization in a large organization, and an order of magnitude</a:t>
            </a:r>
          </a:p>
          <a:p>
            <a:r>
              <a:rPr lang="en-US" sz="1200" b="0" i="0" u="none" strike="noStrike" kern="1200" baseline="0" dirty="0" smtClean="0">
                <a:solidFill>
                  <a:schemeClr val="tx1"/>
                </a:solidFill>
                <a:latin typeface="+mn-lt"/>
                <a:ea typeface="ＭＳ Ｐゴシック" pitchFamily="-110" charset="-128"/>
                <a:cs typeface="+mn-cs"/>
              </a:rPr>
              <a:t>more difficult when contracts are involved.</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88</a:t>
            </a:fld>
            <a:endParaRPr lang="en-US" dirty="0"/>
          </a:p>
        </p:txBody>
      </p:sp>
    </p:spTree>
    <p:extLst>
      <p:ext uri="{BB962C8B-B14F-4D97-AF65-F5344CB8AC3E}">
        <p14:creationId xmlns:p14="http://schemas.microsoft.com/office/powerpoint/2010/main" val="1235849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xfrm>
            <a:off x="92075" y="747713"/>
            <a:ext cx="6626225" cy="3727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https://www.youtube.com/watch?v=LOJbM0aXZp0</a:t>
            </a:r>
          </a:p>
          <a:p>
            <a:endParaRPr lang="sv-SE" dirty="0"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fld id="{D95444DB-9C43-43B5-83A7-2A8DC8ED69B0}" type="slidenum">
              <a:rPr lang="sv-SE" sz="1200" smtClean="0"/>
              <a:pPr eaLnBrk="1" hangingPunct="1"/>
              <a:t>89</a:t>
            </a:fld>
            <a:endParaRPr lang="sv-SE" sz="1200" smtClean="0"/>
          </a:p>
        </p:txBody>
      </p:sp>
    </p:spTree>
    <p:extLst>
      <p:ext uri="{BB962C8B-B14F-4D97-AF65-F5344CB8AC3E}">
        <p14:creationId xmlns:p14="http://schemas.microsoft.com/office/powerpoint/2010/main" val="625461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a:defRPr/>
            </a:pPr>
            <a:fld id="{56F63EAA-5322-459B-9A39-709D524301A3}" type="slidenum">
              <a:rPr lang="sv-SE" sz="1200" b="0" smtClean="0">
                <a:latin typeface="Times" pitchFamily="18" charset="0"/>
              </a:rPr>
              <a:pPr>
                <a:defRPr/>
              </a:pPr>
              <a:t>90</a:t>
            </a:fld>
            <a:endParaRPr lang="sv-SE" sz="1200" b="0" smtClean="0">
              <a:latin typeface="Times" pitchFamily="18" charset="0"/>
            </a:endParaRPr>
          </a:p>
        </p:txBody>
      </p:sp>
      <p:sp>
        <p:nvSpPr>
          <p:cNvPr id="137219" name="Rectangle 2"/>
          <p:cNvSpPr>
            <a:spLocks noGrp="1" noRot="1" noChangeAspect="1" noChangeArrowheads="1" noTextEdit="1"/>
          </p:cNvSpPr>
          <p:nvPr>
            <p:ph type="sldImg"/>
          </p:nvPr>
        </p:nvSpPr>
        <p:spPr>
          <a:xfrm>
            <a:off x="92075" y="747713"/>
            <a:ext cx="6626225" cy="3727450"/>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sv-SE" dirty="0" smtClean="0"/>
              <a:t>Per</a:t>
            </a:r>
          </a:p>
          <a:p>
            <a:pPr eaLnBrk="1" hangingPunct="1"/>
            <a:endParaRPr lang="sv-SE" dirty="0" smtClean="0"/>
          </a:p>
          <a:p>
            <a:pPr eaLnBrk="1" hangingPunct="1"/>
            <a:r>
              <a:rPr lang="en-US" b="1" dirty="0" smtClean="0"/>
              <a:t>The 14 Principles of the Toyota Way</a:t>
            </a:r>
            <a:r>
              <a:rPr lang="en-US" dirty="0" smtClean="0"/>
              <a:t> is a management philosophy used by the </a:t>
            </a:r>
            <a:r>
              <a:rPr lang="en-US" dirty="0" smtClean="0">
                <a:hlinkClick r:id="rId3" tooltip="Toyota"/>
              </a:rPr>
              <a:t>Toyota</a:t>
            </a:r>
            <a:r>
              <a:rPr lang="en-US" dirty="0" smtClean="0"/>
              <a:t> corporation that includes the </a:t>
            </a:r>
            <a:r>
              <a:rPr lang="en-US" dirty="0" smtClean="0">
                <a:hlinkClick r:id="rId4" tooltip="Toyota Production System"/>
              </a:rPr>
              <a:t>Toyota Production System</a:t>
            </a:r>
            <a:r>
              <a:rPr lang="en-US" dirty="0" smtClean="0"/>
              <a:t>. The main ideas are to base management decisions on a "philosophical sense of purpose" and think long term, to have a process for solving problems, to add value to the organization by developing its people, and to recognize that continuously solving root problems drives organizational learning.</a:t>
            </a:r>
          </a:p>
          <a:p>
            <a:pPr eaLnBrk="1" hangingPunct="1"/>
            <a:endParaRPr lang="sv-SE" dirty="0" smtClean="0"/>
          </a:p>
          <a:p>
            <a:pPr eaLnBrk="1" hangingPunct="1"/>
            <a:endParaRPr lang="en-US" dirty="0" smtClean="0"/>
          </a:p>
        </p:txBody>
      </p:sp>
    </p:spTree>
    <p:extLst>
      <p:ext uri="{BB962C8B-B14F-4D97-AF65-F5344CB8AC3E}">
        <p14:creationId xmlns:p14="http://schemas.microsoft.com/office/powerpoint/2010/main" val="31748066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b="0" dirty="0" smtClean="0"/>
              <a:t>Stefan</a:t>
            </a:r>
            <a:endParaRPr lang="en-US" b="0" dirty="0" smtClean="0"/>
          </a:p>
          <a:p>
            <a:endParaRPr lang="en-US" b="1" dirty="0" smtClean="0"/>
          </a:p>
          <a:p>
            <a:r>
              <a:rPr lang="en-US" b="1" dirty="0" smtClean="0"/>
              <a:t>Finally:</a:t>
            </a:r>
          </a:p>
          <a:p>
            <a:pPr marL="0" indent="0">
              <a:buNone/>
            </a:pPr>
            <a:r>
              <a:rPr lang="en-US" sz="1200" b="0" dirty="0" smtClean="0">
                <a:solidFill>
                  <a:schemeClr val="tx1"/>
                </a:solidFill>
              </a:rPr>
              <a:t>I want to point out that </a:t>
            </a:r>
            <a:r>
              <a:rPr lang="en-US" sz="1200" b="1" dirty="0" smtClean="0">
                <a:solidFill>
                  <a:schemeClr val="tx1"/>
                </a:solidFill>
              </a:rPr>
              <a:t>– use them as they make the most advantage</a:t>
            </a:r>
          </a:p>
          <a:p>
            <a:pPr marL="0" indent="0">
              <a:buNone/>
            </a:pPr>
            <a:r>
              <a:rPr lang="en-US" sz="1200" b="1" dirty="0" smtClean="0">
                <a:solidFill>
                  <a:schemeClr val="tx1"/>
                </a:solidFill>
              </a:rPr>
              <a:t>-Context decides what principles to use and how to apply them</a:t>
            </a:r>
          </a:p>
          <a:p>
            <a:pPr marL="0" indent="0">
              <a:buNone/>
            </a:pPr>
            <a:r>
              <a:rPr lang="en-US" sz="1200" b="1" dirty="0" smtClean="0">
                <a:solidFill>
                  <a:schemeClr val="tx1"/>
                </a:solidFill>
              </a:rPr>
              <a:t>The principles are</a:t>
            </a:r>
            <a:r>
              <a:rPr lang="en-US" sz="1200" b="1" baseline="0" dirty="0" smtClean="0">
                <a:solidFill>
                  <a:schemeClr val="tx1"/>
                </a:solidFill>
              </a:rPr>
              <a:t> there for you – not the other way around</a:t>
            </a:r>
            <a:endParaRPr lang="en-US" sz="1200" b="1" dirty="0" smtClean="0">
              <a:solidFill>
                <a:schemeClr val="tx1"/>
              </a:solidFill>
            </a:endParaRPr>
          </a:p>
          <a:p>
            <a:endParaRPr lang="sv-SE" dirty="0" smtClean="0"/>
          </a:p>
          <a:p>
            <a:r>
              <a:rPr lang="sv-SE" b="1" dirty="0" smtClean="0"/>
              <a:t>LUNCHTIME</a:t>
            </a:r>
            <a:r>
              <a:rPr lang="sv-SE" b="1" baseline="0" dirty="0" smtClean="0"/>
              <a:t> </a:t>
            </a:r>
            <a:r>
              <a:rPr lang="sv-SE" b="1" baseline="0" dirty="0" smtClean="0">
                <a:sym typeface="Wingdings" pitchFamily="2" charset="2"/>
              </a:rPr>
              <a:t> 12:00!!!!</a:t>
            </a:r>
            <a:endParaRPr lang="sv-SE" b="1"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91</a:t>
            </a:fld>
            <a:endParaRPr lang="en-US" dirty="0"/>
          </a:p>
        </p:txBody>
      </p:sp>
    </p:spTree>
    <p:extLst>
      <p:ext uri="{BB962C8B-B14F-4D97-AF65-F5344CB8AC3E}">
        <p14:creationId xmlns:p14="http://schemas.microsoft.com/office/powerpoint/2010/main" val="191972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13</a:t>
            </a:fld>
            <a:endParaRPr lang="fr-FR"/>
          </a:p>
        </p:txBody>
      </p:sp>
    </p:spTree>
    <p:extLst>
      <p:ext uri="{BB962C8B-B14F-4D97-AF65-F5344CB8AC3E}">
        <p14:creationId xmlns:p14="http://schemas.microsoft.com/office/powerpoint/2010/main" val="13397534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92</a:t>
            </a:fld>
            <a:endParaRPr lang="en-US" dirty="0"/>
          </a:p>
        </p:txBody>
      </p:sp>
    </p:spTree>
    <p:extLst>
      <p:ext uri="{BB962C8B-B14F-4D97-AF65-F5344CB8AC3E}">
        <p14:creationId xmlns:p14="http://schemas.microsoft.com/office/powerpoint/2010/main" val="35357634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Stefan</a:t>
            </a:r>
            <a:endParaRPr lang="sv-SE"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93</a:t>
            </a:fld>
            <a:endParaRPr lang="en-US"/>
          </a:p>
        </p:txBody>
      </p:sp>
    </p:spTree>
    <p:extLst>
      <p:ext uri="{BB962C8B-B14F-4D97-AF65-F5344CB8AC3E}">
        <p14:creationId xmlns:p14="http://schemas.microsoft.com/office/powerpoint/2010/main" val="36848387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95</a:t>
            </a:fld>
            <a:endParaRPr lang="fr-FR"/>
          </a:p>
        </p:txBody>
      </p:sp>
    </p:spTree>
    <p:extLst>
      <p:ext uri="{BB962C8B-B14F-4D97-AF65-F5344CB8AC3E}">
        <p14:creationId xmlns:p14="http://schemas.microsoft.com/office/powerpoint/2010/main" val="1253540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4792899E-8596-458A-9720-BDEEF9E07F12}" type="slidenum">
              <a:rPr lang="sv-SE" smtClean="0"/>
              <a:pPr/>
              <a:t>96</a:t>
            </a:fld>
            <a:endParaRPr lang="sv-SE" smtClean="0"/>
          </a:p>
        </p:txBody>
      </p:sp>
      <p:sp>
        <p:nvSpPr>
          <p:cNvPr id="154627" name="Rectangle 7"/>
          <p:cNvSpPr txBox="1">
            <a:spLocks noGrp="1" noChangeArrowheads="1"/>
          </p:cNvSpPr>
          <p:nvPr/>
        </p:nvSpPr>
        <p:spPr bwMode="auto">
          <a:xfrm>
            <a:off x="3857695" y="9443774"/>
            <a:ext cx="2951054" cy="497127"/>
          </a:xfrm>
          <a:prstGeom prst="rect">
            <a:avLst/>
          </a:prstGeom>
          <a:noFill/>
          <a:ln w="9525">
            <a:noFill/>
            <a:miter lim="800000"/>
            <a:headEnd/>
            <a:tailEnd/>
          </a:ln>
        </p:spPr>
        <p:txBody>
          <a:bodyPr lIns="90459" tIns="45229" rIns="90459" bIns="45229" anchor="b"/>
          <a:lstStyle/>
          <a:p>
            <a:pPr algn="r" eaLnBrk="1" hangingPunct="1"/>
            <a:fld id="{8C7A27C7-47F8-4D80-AFCF-DBCBD526F07D}" type="slidenum">
              <a:rPr lang="en-US" sz="1200" b="0"/>
              <a:pPr algn="r" eaLnBrk="1" hangingPunct="1"/>
              <a:t>96</a:t>
            </a:fld>
            <a:endParaRPr lang="en-US" sz="1200" b="0"/>
          </a:p>
        </p:txBody>
      </p:sp>
      <p:sp>
        <p:nvSpPr>
          <p:cNvPr id="154628" name="Rectangle 2"/>
          <p:cNvSpPr>
            <a:spLocks noGrp="1" noRot="1" noChangeAspect="1" noChangeArrowheads="1" noTextEdit="1"/>
          </p:cNvSpPr>
          <p:nvPr>
            <p:ph type="sldImg"/>
          </p:nvPr>
        </p:nvSpPr>
        <p:spPr>
          <a:xfrm>
            <a:off x="95250" y="747713"/>
            <a:ext cx="6626225" cy="3727450"/>
          </a:xfrm>
          <a:ln/>
        </p:spPr>
      </p:sp>
      <p:sp>
        <p:nvSpPr>
          <p:cNvPr id="154629" name="Rectangle 3"/>
          <p:cNvSpPr>
            <a:spLocks noGrp="1" noChangeArrowheads="1"/>
          </p:cNvSpPr>
          <p:nvPr>
            <p:ph type="body" idx="1"/>
          </p:nvPr>
        </p:nvSpPr>
        <p:spPr>
          <a:xfrm>
            <a:off x="680387" y="4724310"/>
            <a:ext cx="5449602" cy="4472516"/>
          </a:xfrm>
          <a:noFill/>
          <a:ln/>
        </p:spPr>
        <p:txBody>
          <a:bodyPr lIns="90459" tIns="45229" rIns="90459" bIns="45229">
            <a:normAutofit/>
          </a:bodyPr>
          <a:lstStyle/>
          <a:p>
            <a:pPr eaLnBrk="1" hangingPunct="1"/>
            <a:r>
              <a:rPr lang="sv-SE" dirty="0" smtClean="0"/>
              <a:t>Stefan</a:t>
            </a:r>
          </a:p>
          <a:p>
            <a:pPr eaLnBrk="1" hangingPunct="1"/>
            <a:endParaRPr lang="sv-SE" dirty="0" smtClean="0"/>
          </a:p>
          <a:p>
            <a:pPr eaLnBrk="1" hangingPunct="1"/>
            <a:r>
              <a:rPr lang="sv-SE" dirty="0" smtClean="0"/>
              <a:t>Predictive approach.</a:t>
            </a:r>
            <a:r>
              <a:rPr lang="sv-SE" baseline="0" dirty="0" smtClean="0"/>
              <a:t> Specifications upfront. </a:t>
            </a:r>
            <a:endParaRPr lang="sv-SE" dirty="0" smtClean="0"/>
          </a:p>
          <a:p>
            <a:pPr eaLnBrk="1" hangingPunct="1"/>
            <a:endParaRPr lang="sv-SE" dirty="0" smtClean="0"/>
          </a:p>
          <a:p>
            <a:pPr marL="228600" indent="-228600" eaLnBrk="1" hangingPunct="1">
              <a:buAutoNum type="arabicParenR"/>
            </a:pPr>
            <a:r>
              <a:rPr lang="sv-SE" dirty="0" smtClean="0"/>
              <a:t>The </a:t>
            </a:r>
            <a:r>
              <a:rPr lang="sv-SE" b="1" dirty="0" smtClean="0"/>
              <a:t>Customer</a:t>
            </a:r>
            <a:r>
              <a:rPr lang="sv-SE" dirty="0" smtClean="0"/>
              <a:t> have some idea of something</a:t>
            </a:r>
            <a:r>
              <a:rPr lang="sv-SE" baseline="0" dirty="0" smtClean="0"/>
              <a:t> he or she wants.</a:t>
            </a:r>
          </a:p>
          <a:p>
            <a:pPr marL="228600" indent="-228600" eaLnBrk="1" hangingPunct="1">
              <a:buAutoNum type="arabicParenR"/>
            </a:pPr>
            <a:r>
              <a:rPr lang="sv-SE" baseline="0" dirty="0" smtClean="0"/>
              <a:t>The </a:t>
            </a:r>
            <a:r>
              <a:rPr lang="sv-SE" b="1" dirty="0" smtClean="0"/>
              <a:t>Requirement specialist </a:t>
            </a:r>
            <a:r>
              <a:rPr lang="sv-SE" dirty="0" smtClean="0"/>
              <a:t>tried to nail down these ideas into a requirements specification document. He/she</a:t>
            </a:r>
            <a:r>
              <a:rPr lang="sv-SE" baseline="0" dirty="0" smtClean="0"/>
              <a:t> has to aim quite far and missed the target little bit.</a:t>
            </a:r>
          </a:p>
          <a:p>
            <a:pPr marL="228600" marR="0" indent="-228600" algn="l" defTabSz="914400" rtl="0" eaLnBrk="1" fontAlgn="base" latinLnBrk="0" hangingPunct="1">
              <a:lnSpc>
                <a:spcPct val="100000"/>
              </a:lnSpc>
              <a:spcBef>
                <a:spcPct val="30000"/>
              </a:spcBef>
              <a:spcAft>
                <a:spcPct val="0"/>
              </a:spcAft>
              <a:buClrTx/>
              <a:buSzTx/>
              <a:buFontTx/>
              <a:buAutoNum type="arabicParenR"/>
              <a:tabLst/>
              <a:defRPr/>
            </a:pPr>
            <a:r>
              <a:rPr lang="sv-SE" baseline="0" dirty="0" smtClean="0"/>
              <a:t>The </a:t>
            </a:r>
            <a:r>
              <a:rPr lang="sv-SE" b="1" dirty="0" smtClean="0"/>
              <a:t>Design specialist </a:t>
            </a:r>
            <a:r>
              <a:rPr lang="sv-SE" dirty="0" smtClean="0"/>
              <a:t>then takes the requirements specification and produces</a:t>
            </a:r>
            <a:r>
              <a:rPr lang="sv-SE" baseline="0" dirty="0" smtClean="0"/>
              <a:t> a design specification. He/she has to aim quite far. It will be little bit off again.</a:t>
            </a:r>
          </a:p>
          <a:p>
            <a:pPr marL="228600" marR="0" indent="-228600" algn="l" defTabSz="914400" rtl="0" eaLnBrk="1" fontAlgn="base" latinLnBrk="0" hangingPunct="1">
              <a:lnSpc>
                <a:spcPct val="100000"/>
              </a:lnSpc>
              <a:spcBef>
                <a:spcPct val="30000"/>
              </a:spcBef>
              <a:spcAft>
                <a:spcPct val="0"/>
              </a:spcAft>
              <a:buClrTx/>
              <a:buSzTx/>
              <a:buFontTx/>
              <a:buAutoNum type="arabicParenR"/>
              <a:tabLst/>
              <a:defRPr/>
            </a:pPr>
            <a:r>
              <a:rPr lang="sv-SE" baseline="0" dirty="0" smtClean="0"/>
              <a:t>The development team (</a:t>
            </a:r>
            <a:r>
              <a:rPr lang="sv-SE" b="1" baseline="0" dirty="0" smtClean="0"/>
              <a:t>Programmers</a:t>
            </a:r>
            <a:r>
              <a:rPr lang="sv-SE" baseline="0" dirty="0" smtClean="0"/>
              <a:t>) will take the design specification and produce a product release. Again the have to make a long shot to get to the requirements and miss the target somewhat.</a:t>
            </a:r>
          </a:p>
          <a:p>
            <a:pPr marL="228600" marR="0" indent="-228600" algn="l" defTabSz="914400" rtl="0" eaLnBrk="1" fontAlgn="base" latinLnBrk="0" hangingPunct="1">
              <a:lnSpc>
                <a:spcPct val="100000"/>
              </a:lnSpc>
              <a:spcBef>
                <a:spcPct val="30000"/>
              </a:spcBef>
              <a:spcAft>
                <a:spcPct val="0"/>
              </a:spcAft>
              <a:buClrTx/>
              <a:buSzTx/>
              <a:buFontTx/>
              <a:buAutoNum type="arabicParenR"/>
              <a:tabLst/>
              <a:defRPr/>
            </a:pPr>
            <a:r>
              <a:rPr lang="sv-SE" dirty="0" smtClean="0"/>
              <a:t>During the time</a:t>
            </a:r>
            <a:r>
              <a:rPr lang="sv-SE" baseline="0" dirty="0" smtClean="0"/>
              <a:t> when the requirement specialist, the design specialist and the development team has been working not the release, the customer change his mind little bit. And after the release we can see that the software did not meet the actual needs that the customer had.</a:t>
            </a:r>
            <a:endParaRPr lang="sv-SE" dirty="0" smtClean="0"/>
          </a:p>
          <a:p>
            <a:pPr marL="228600" indent="-228600" eaLnBrk="1" hangingPunct="1">
              <a:buAutoNum type="arabicParenR"/>
            </a:pPr>
            <a:endParaRPr lang="sv-SE" dirty="0" smtClean="0"/>
          </a:p>
          <a:p>
            <a:pPr eaLnBrk="1" hangingPunct="1"/>
            <a:r>
              <a:rPr lang="sv-SE" dirty="0" smtClean="0"/>
              <a:t>C = Customer</a:t>
            </a:r>
          </a:p>
          <a:p>
            <a:pPr eaLnBrk="1" hangingPunct="1"/>
            <a:r>
              <a:rPr lang="sv-SE" dirty="0" smtClean="0"/>
              <a:t>R = Requirement specialist</a:t>
            </a:r>
          </a:p>
          <a:p>
            <a:pPr eaLnBrk="1" hangingPunct="1"/>
            <a:r>
              <a:rPr lang="sv-SE" dirty="0" smtClean="0"/>
              <a:t>D = Design specialist</a:t>
            </a:r>
          </a:p>
          <a:p>
            <a:pPr eaLnBrk="1" hangingPunct="1"/>
            <a:r>
              <a:rPr lang="sv-SE" dirty="0" smtClean="0"/>
              <a:t>P = Programmer</a:t>
            </a:r>
          </a:p>
        </p:txBody>
      </p:sp>
    </p:spTree>
    <p:extLst>
      <p:ext uri="{BB962C8B-B14F-4D97-AF65-F5344CB8AC3E}">
        <p14:creationId xmlns:p14="http://schemas.microsoft.com/office/powerpoint/2010/main" val="8945995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B97AD682-81A2-49BB-A726-AB3D2CB604F1}" type="slidenum">
              <a:rPr lang="sv-SE" smtClean="0"/>
              <a:pPr/>
              <a:t>97</a:t>
            </a:fld>
            <a:endParaRPr lang="sv-SE" smtClean="0"/>
          </a:p>
        </p:txBody>
      </p:sp>
      <p:sp>
        <p:nvSpPr>
          <p:cNvPr id="155651" name="Rectangle 7"/>
          <p:cNvSpPr txBox="1">
            <a:spLocks noGrp="1" noChangeArrowheads="1"/>
          </p:cNvSpPr>
          <p:nvPr/>
        </p:nvSpPr>
        <p:spPr bwMode="auto">
          <a:xfrm>
            <a:off x="3857695" y="9443774"/>
            <a:ext cx="2951054" cy="497127"/>
          </a:xfrm>
          <a:prstGeom prst="rect">
            <a:avLst/>
          </a:prstGeom>
          <a:noFill/>
          <a:ln w="9525">
            <a:noFill/>
            <a:miter lim="800000"/>
            <a:headEnd/>
            <a:tailEnd/>
          </a:ln>
        </p:spPr>
        <p:txBody>
          <a:bodyPr lIns="90459" tIns="45229" rIns="90459" bIns="45229" anchor="b"/>
          <a:lstStyle/>
          <a:p>
            <a:pPr algn="r" eaLnBrk="1" hangingPunct="1"/>
            <a:fld id="{B9284C7C-6603-40CD-A8BC-30814E75C931}" type="slidenum">
              <a:rPr lang="en-US" sz="1200" b="0"/>
              <a:pPr algn="r" eaLnBrk="1" hangingPunct="1"/>
              <a:t>97</a:t>
            </a:fld>
            <a:endParaRPr lang="en-US" sz="1200" b="0"/>
          </a:p>
        </p:txBody>
      </p:sp>
      <p:sp>
        <p:nvSpPr>
          <p:cNvPr id="155652" name="Rectangle 2"/>
          <p:cNvSpPr>
            <a:spLocks noGrp="1" noRot="1" noChangeAspect="1" noChangeArrowheads="1" noTextEdit="1"/>
          </p:cNvSpPr>
          <p:nvPr>
            <p:ph type="sldImg"/>
          </p:nvPr>
        </p:nvSpPr>
        <p:spPr>
          <a:xfrm>
            <a:off x="95250" y="747713"/>
            <a:ext cx="6626225" cy="3727450"/>
          </a:xfrm>
          <a:ln/>
        </p:spPr>
      </p:sp>
      <p:sp>
        <p:nvSpPr>
          <p:cNvPr id="155653" name="Rectangle 3"/>
          <p:cNvSpPr>
            <a:spLocks noGrp="1" noChangeArrowheads="1"/>
          </p:cNvSpPr>
          <p:nvPr>
            <p:ph type="body" idx="1"/>
          </p:nvPr>
        </p:nvSpPr>
        <p:spPr>
          <a:xfrm>
            <a:off x="680387" y="4724310"/>
            <a:ext cx="5449602" cy="4472516"/>
          </a:xfrm>
          <a:noFill/>
          <a:ln/>
        </p:spPr>
        <p:txBody>
          <a:bodyPr lIns="90459" tIns="45229" rIns="90459" bIns="45229"/>
          <a:lstStyle/>
          <a:p>
            <a:pPr eaLnBrk="1" hangingPunct="1"/>
            <a:r>
              <a:rPr lang="sv-SE" dirty="0" smtClean="0"/>
              <a:t>Stefan</a:t>
            </a:r>
          </a:p>
          <a:p>
            <a:pPr eaLnBrk="1" hangingPunct="1"/>
            <a:endParaRPr lang="sv-SE" dirty="0" smtClean="0"/>
          </a:p>
          <a:p>
            <a:pPr eaLnBrk="1" hangingPunct="1"/>
            <a:r>
              <a:rPr lang="sv-SE" dirty="0" smtClean="0"/>
              <a:t>Adaptive approad. Defer</a:t>
            </a:r>
            <a:r>
              <a:rPr lang="sv-SE" baseline="0" dirty="0" smtClean="0"/>
              <a:t> decisions</a:t>
            </a:r>
          </a:p>
          <a:p>
            <a:pPr eaLnBrk="1" hangingPunct="1"/>
            <a:endParaRPr lang="sv-SE" baseline="0" dirty="0" smtClean="0"/>
          </a:p>
          <a:p>
            <a:pPr marL="228600" indent="-228600" eaLnBrk="1" hangingPunct="1">
              <a:buAutoNum type="arabicParenR"/>
            </a:pPr>
            <a:r>
              <a:rPr lang="sv-SE" baseline="0" dirty="0" smtClean="0"/>
              <a:t>The customer has a vision. Now there is a team with requirements specialist, designers and programmers. The TEAM takes a part of that vision to be working on during the first iteraction. Aiming is easier now with a shorter distance. </a:t>
            </a:r>
          </a:p>
          <a:p>
            <a:pPr marL="228600" indent="-228600" eaLnBrk="1" hangingPunct="1">
              <a:buAutoNum type="arabicParenR"/>
            </a:pPr>
            <a:r>
              <a:rPr lang="sv-SE" baseline="0" dirty="0" smtClean="0"/>
              <a:t>They release a part of the vision, which the customer can have a look at and give feedback on.</a:t>
            </a:r>
          </a:p>
          <a:p>
            <a:pPr marL="228600" indent="-228600" eaLnBrk="1" hangingPunct="1">
              <a:buAutoNum type="arabicParenR"/>
            </a:pPr>
            <a:r>
              <a:rPr lang="sv-SE" baseline="0" dirty="0" smtClean="0"/>
              <a:t>The customer can now adjust his vision and give the team another piece of it</a:t>
            </a:r>
          </a:p>
          <a:p>
            <a:pPr marL="228600" indent="-228600" eaLnBrk="1" hangingPunct="1">
              <a:buAutoNum type="arabicParenR"/>
            </a:pPr>
            <a:r>
              <a:rPr lang="sv-SE" baseline="0" dirty="0" smtClean="0"/>
              <a:t>The team has learnt some from the first iteration and the next shot is also shorter than in the previous example.</a:t>
            </a:r>
          </a:p>
          <a:p>
            <a:pPr marL="228600" indent="-228600" eaLnBrk="1" hangingPunct="1">
              <a:buAutoNum type="arabicParenR"/>
            </a:pPr>
            <a:endParaRPr lang="sv-SE" dirty="0" smtClean="0"/>
          </a:p>
        </p:txBody>
      </p:sp>
    </p:spTree>
    <p:extLst>
      <p:ext uri="{BB962C8B-B14F-4D97-AF65-F5344CB8AC3E}">
        <p14:creationId xmlns:p14="http://schemas.microsoft.com/office/powerpoint/2010/main" val="7769491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99</a:t>
            </a:fld>
            <a:endParaRPr lang="fr-FR"/>
          </a:p>
        </p:txBody>
      </p:sp>
    </p:spTree>
    <p:extLst>
      <p:ext uri="{BB962C8B-B14F-4D97-AF65-F5344CB8AC3E}">
        <p14:creationId xmlns:p14="http://schemas.microsoft.com/office/powerpoint/2010/main" val="5070825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le même contexte, en 1979, USA </a:t>
            </a:r>
            <a:r>
              <a:rPr lang="fr-FR" dirty="0" err="1" smtClean="0"/>
              <a:t>Government</a:t>
            </a:r>
            <a:endParaRPr lang="fr-FR" dirty="0" smtClean="0"/>
          </a:p>
          <a:p>
            <a:endParaRPr lang="fr-FR" dirty="0" smtClean="0"/>
          </a:p>
          <a:p>
            <a:r>
              <a:rPr lang="fr-FR" dirty="0" err="1" smtClean="0"/>
              <a:t>Accounting</a:t>
            </a:r>
            <a:r>
              <a:rPr lang="fr-FR" dirty="0" smtClean="0"/>
              <a:t> Office avait enquêté sur un certain nombre Office avait enquêté sur un certain nombre</a:t>
            </a:r>
          </a:p>
          <a:p>
            <a:endParaRPr lang="fr-FR" dirty="0" smtClean="0"/>
          </a:p>
          <a:p>
            <a:r>
              <a:rPr lang="fr-FR" dirty="0" smtClean="0"/>
              <a:t>de projets</a:t>
            </a:r>
          </a:p>
          <a:p>
            <a:endParaRPr lang="fr-FR" dirty="0" smtClean="0"/>
          </a:p>
          <a:p>
            <a:r>
              <a:rPr lang="fr-FR" dirty="0" smtClean="0"/>
              <a:t>• [47%] délivré, jamais utilisé</a:t>
            </a:r>
          </a:p>
          <a:p>
            <a:endParaRPr lang="fr-FR" dirty="0" smtClean="0"/>
          </a:p>
          <a:p>
            <a:r>
              <a:rPr lang="fr-FR" dirty="0" smtClean="0"/>
              <a:t>• [29%] payé, non fourni</a:t>
            </a:r>
          </a:p>
          <a:p>
            <a:endParaRPr lang="fr-FR" dirty="0" smtClean="0"/>
          </a:p>
          <a:p>
            <a:r>
              <a:rPr lang="fr-FR" dirty="0" smtClean="0"/>
              <a:t>• [19%] utilisé puis modifié ou abandonné</a:t>
            </a:r>
          </a:p>
          <a:p>
            <a:endParaRPr lang="fr-FR" dirty="0" smtClean="0"/>
          </a:p>
          <a:p>
            <a:r>
              <a:rPr lang="fr-FR" dirty="0" smtClean="0"/>
              <a:t>• [3%] utilisé après quelques retouches</a:t>
            </a:r>
          </a:p>
          <a:p>
            <a:endParaRPr lang="fr-FR" dirty="0" smtClean="0"/>
          </a:p>
          <a:p>
            <a:r>
              <a:rPr lang="fr-FR" dirty="0" smtClean="0"/>
              <a:t>• [2%] utilisé tel quel</a:t>
            </a:r>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100</a:t>
            </a:fld>
            <a:endParaRPr lang="fr-FR"/>
          </a:p>
        </p:txBody>
      </p:sp>
    </p:spTree>
    <p:extLst>
      <p:ext uri="{BB962C8B-B14F-4D97-AF65-F5344CB8AC3E}">
        <p14:creationId xmlns:p14="http://schemas.microsoft.com/office/powerpoint/2010/main" val="1249915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Stefan</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me the English term agile means someone who is </a:t>
            </a:r>
            <a:r>
              <a:rPr lang="en-US" dirty="0" smtClean="0"/>
              <a:t>quick, light, and can move very easily. Like Leo</a:t>
            </a:r>
            <a:r>
              <a:rPr lang="en-US" baseline="0" dirty="0" smtClean="0"/>
              <a:t> </a:t>
            </a:r>
            <a:r>
              <a:rPr lang="en-US" baseline="0" dirty="0" err="1" smtClean="0"/>
              <a:t>Messi</a:t>
            </a:r>
            <a:r>
              <a:rPr lang="en-US" baseline="0" dirty="0" smtClean="0"/>
              <a:t>!</a:t>
            </a:r>
            <a:endParaRPr lang="en-US" dirty="0" smtClean="0"/>
          </a:p>
          <a:p>
            <a:endParaRPr lang="en-US" dirty="0" smtClean="0"/>
          </a:p>
          <a:p>
            <a:pPr marL="171450" indent="-171450">
              <a:buFont typeface="Arial" charset="0"/>
              <a:buChar char="•"/>
            </a:pPr>
            <a:r>
              <a:rPr lang="en-US" dirty="0" smtClean="0"/>
              <a:t>Agile software development</a:t>
            </a:r>
            <a:r>
              <a:rPr lang="en-US" baseline="0" dirty="0" smtClean="0"/>
              <a:t> has no definition, no one owns it. </a:t>
            </a:r>
          </a:p>
          <a:p>
            <a:pPr marL="171450" indent="-171450">
              <a:buFont typeface="Arial" charset="0"/>
              <a:buChar char="•"/>
            </a:pPr>
            <a:r>
              <a:rPr lang="en-US" baseline="0" dirty="0" smtClean="0"/>
              <a:t>It’s an umbrella term for all projects following these principles. A common denominator.</a:t>
            </a:r>
          </a:p>
          <a:p>
            <a:pPr marL="171450" indent="-171450">
              <a:buFont typeface="Arial" charset="0"/>
              <a:buChar char="•"/>
            </a:pPr>
            <a:r>
              <a:rPr lang="en-US" baseline="0" dirty="0" smtClean="0"/>
              <a:t>The term “Agile software development” was coined in 2001, when 17 leaders from the software community met to discuss and compare note from successful software projects.</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101</a:t>
            </a:fld>
            <a:endParaRPr lang="en-US"/>
          </a:p>
        </p:txBody>
      </p:sp>
    </p:spTree>
    <p:extLst>
      <p:ext uri="{BB962C8B-B14F-4D97-AF65-F5344CB8AC3E}">
        <p14:creationId xmlns:p14="http://schemas.microsoft.com/office/powerpoint/2010/main" val="118700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a:bodyPr>
          <a:lstStyle/>
          <a:p>
            <a:r>
              <a:rPr lang="sv-SE" dirty="0" smtClean="0"/>
              <a:t>Stefan</a:t>
            </a:r>
            <a:endParaRPr lang="en-US" dirty="0" smtClean="0"/>
          </a:p>
          <a:p>
            <a:r>
              <a:rPr lang="en-US" dirty="0" smtClean="0"/>
              <a:t>The people who started</a:t>
            </a:r>
            <a:r>
              <a:rPr lang="en-US" baseline="0" dirty="0" smtClean="0"/>
              <a:t> applying lean on software development gathered their experiences into the agile </a:t>
            </a:r>
            <a:r>
              <a:rPr lang="en-US" baseline="0" dirty="0" err="1" smtClean="0"/>
              <a:t>maifesto</a:t>
            </a:r>
            <a:endParaRPr lang="en-US" baseline="0" dirty="0" smtClean="0"/>
          </a:p>
          <a:p>
            <a:r>
              <a:rPr lang="en-US" baseline="0" dirty="0" smtClean="0"/>
              <a:t>(there are 12 principles behind this:</a:t>
            </a:r>
          </a:p>
          <a:p>
            <a:endParaRPr lang="en-US" baseline="0" dirty="0" smtClean="0"/>
          </a:p>
          <a:p>
            <a:r>
              <a:rPr lang="en-US" dirty="0" smtClean="0"/>
              <a:t>Rather</a:t>
            </a:r>
            <a:r>
              <a:rPr lang="en-US" baseline="0" dirty="0" smtClean="0"/>
              <a:t> than following a fixed process, it is better to work together to do it the way it works best – IN COLLABORATION WITH THE CUSTOMER!!</a:t>
            </a:r>
          </a:p>
          <a:p>
            <a:r>
              <a:rPr lang="en-US" baseline="0" dirty="0" smtClean="0"/>
              <a:t>Focus the main effort on deliverable, valuable software</a:t>
            </a:r>
          </a:p>
          <a:p>
            <a:r>
              <a:rPr lang="en-US" baseline="0" dirty="0" smtClean="0"/>
              <a:t>The aim is to deliver value to the customer, via collaboration</a:t>
            </a:r>
          </a:p>
          <a:p>
            <a:r>
              <a:rPr lang="en-US" baseline="0" dirty="0" smtClean="0"/>
              <a:t>We are more likely to give the customer what they want if we are flexible, and that is built in into the processes.</a:t>
            </a:r>
          </a:p>
          <a:p>
            <a:endParaRPr lang="en-US" baseline="0" dirty="0" smtClean="0"/>
          </a:p>
          <a:p>
            <a:r>
              <a:rPr lang="en-US" baseline="0" dirty="0" smtClean="0"/>
              <a:t>BUT! Does not mean that the ones to the right are overlooked, they just have lower priority, if we need to choose, we choose the left</a:t>
            </a:r>
          </a:p>
          <a:p>
            <a:endParaRPr lang="en-US" baseline="0" dirty="0" smtClean="0"/>
          </a:p>
          <a:p>
            <a:endParaRPr lang="en-US" dirty="0" smtClean="0"/>
          </a:p>
          <a:p>
            <a:endParaRPr lang="en-US" dirty="0" smtClean="0"/>
          </a:p>
          <a:p>
            <a:endParaRPr lang="sv-SE" dirty="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solidFill>
                  <a:prstClr val="black"/>
                </a:solidFill>
              </a:rPr>
              <a:pPr>
                <a:defRPr/>
              </a:pPr>
              <a:t>102</a:t>
            </a:fld>
            <a:endParaRPr lang="en-US">
              <a:solidFill>
                <a:prstClr val="black"/>
              </a:solidFill>
            </a:endParaRPr>
          </a:p>
        </p:txBody>
      </p:sp>
    </p:spTree>
    <p:extLst>
      <p:ext uri="{BB962C8B-B14F-4D97-AF65-F5344CB8AC3E}">
        <p14:creationId xmlns:p14="http://schemas.microsoft.com/office/powerpoint/2010/main" val="4650314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defRPr>
            </a:lvl1pPr>
            <a:lvl2pPr marL="742950" indent="-285750">
              <a:defRPr sz="2400" b="1">
                <a:solidFill>
                  <a:schemeClr val="tx1"/>
                </a:solidFill>
                <a:latin typeface="Arial" charset="0"/>
              </a:defRPr>
            </a:lvl2pPr>
            <a:lvl3pPr marL="1143000" indent="-228600">
              <a:defRPr sz="2400" b="1">
                <a:solidFill>
                  <a:schemeClr val="tx1"/>
                </a:solidFill>
                <a:latin typeface="Arial" charset="0"/>
              </a:defRPr>
            </a:lvl3pPr>
            <a:lvl4pPr marL="1600200" indent="-228600">
              <a:defRPr sz="2400" b="1">
                <a:solidFill>
                  <a:schemeClr val="tx1"/>
                </a:solidFill>
                <a:latin typeface="Arial" charset="0"/>
              </a:defRPr>
            </a:lvl4pPr>
            <a:lvl5pPr marL="2057400" indent="-22860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fld id="{D56E478C-A43F-4F91-948E-38F6C11E126C}" type="slidenum">
              <a:rPr lang="sv-SE" sz="1200" b="0" smtClean="0">
                <a:solidFill>
                  <a:prstClr val="black"/>
                </a:solidFill>
                <a:latin typeface="Times" pitchFamily="18" charset="0"/>
              </a:rPr>
              <a:pPr/>
              <a:t>103</a:t>
            </a:fld>
            <a:endParaRPr lang="sv-SE" sz="1200" b="0" smtClean="0">
              <a:solidFill>
                <a:prstClr val="black"/>
              </a:solidFill>
              <a:latin typeface="Times" pitchFamily="18" charset="0"/>
            </a:endParaRPr>
          </a:p>
        </p:txBody>
      </p:sp>
      <p:sp>
        <p:nvSpPr>
          <p:cNvPr id="153603" name="Rectangle 2"/>
          <p:cNvSpPr>
            <a:spLocks noGrp="1" noRot="1" noChangeAspect="1" noChangeArrowheads="1" noTextEdit="1"/>
          </p:cNvSpPr>
          <p:nvPr>
            <p:ph type="sldImg"/>
          </p:nvPr>
        </p:nvSpPr>
        <p:spPr>
          <a:xfrm>
            <a:off x="92075" y="747713"/>
            <a:ext cx="6626225" cy="372745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sv-SE" sz="800" dirty="0" smtClean="0"/>
              <a:t>Stefan</a:t>
            </a:r>
            <a:endParaRPr lang="en-US" sz="800" dirty="0" smtClean="0"/>
          </a:p>
          <a:p>
            <a:r>
              <a:rPr lang="en-US" sz="800" dirty="0" smtClean="0"/>
              <a:t>(We follow these principles:)</a:t>
            </a:r>
          </a:p>
          <a:p>
            <a:r>
              <a:rPr lang="en-US" sz="800" dirty="0" smtClean="0"/>
              <a:t>-satisfy the customer through early and continuous delivery of valuable software.</a:t>
            </a:r>
          </a:p>
          <a:p>
            <a:r>
              <a:rPr lang="en-US" sz="800" dirty="0" smtClean="0"/>
              <a:t>-Welcome changing requirements – that is how we delver what they</a:t>
            </a:r>
            <a:r>
              <a:rPr lang="en-US" sz="800" baseline="0" dirty="0" smtClean="0"/>
              <a:t> want</a:t>
            </a:r>
            <a:endParaRPr lang="en-US" sz="800" dirty="0" smtClean="0"/>
          </a:p>
          <a:p>
            <a:r>
              <a:rPr lang="en-US" sz="800" dirty="0" smtClean="0"/>
              <a:t>-Business people and developers must work</a:t>
            </a:r>
            <a:r>
              <a:rPr lang="en-US" sz="800" baseline="0" dirty="0" smtClean="0"/>
              <a:t> together</a:t>
            </a:r>
            <a:endParaRPr lang="en-US" sz="800" dirty="0" smtClean="0"/>
          </a:p>
          <a:p>
            <a:r>
              <a:rPr lang="en-US" sz="800" dirty="0" smtClean="0"/>
              <a:t>-Build projects around motivated individuals.</a:t>
            </a:r>
          </a:p>
          <a:p>
            <a:r>
              <a:rPr lang="en-US" sz="800" dirty="0" smtClean="0"/>
              <a:t>-Give them the environment and support they need,</a:t>
            </a:r>
            <a:r>
              <a:rPr lang="en-US" sz="800" baseline="0" dirty="0" smtClean="0"/>
              <a:t> </a:t>
            </a:r>
            <a:r>
              <a:rPr lang="en-US" sz="800" dirty="0" smtClean="0"/>
              <a:t>and trust them to get the job done.</a:t>
            </a:r>
          </a:p>
          <a:p>
            <a:r>
              <a:rPr lang="en-US" sz="800" b="1" dirty="0" smtClean="0"/>
              <a:t>-Working software is the primary measure of progress.  -rather than REPORTS</a:t>
            </a:r>
            <a:endParaRPr lang="en-US" sz="800" b="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1" baseline="0" dirty="0" smtClean="0"/>
              <a:t>-COMPARISON TO TELIA!!! </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Business </a:t>
            </a:r>
            <a:r>
              <a:rPr lang="sv-SE" sz="800" baseline="0" dirty="0" err="1" smtClean="0"/>
              <a:t>people</a:t>
            </a:r>
            <a:r>
              <a:rPr lang="sv-SE" sz="800" baseline="0" dirty="0" smtClean="0"/>
              <a:t> and </a:t>
            </a:r>
            <a:r>
              <a:rPr lang="sv-SE" sz="800" baseline="0" dirty="0" err="1" smtClean="0"/>
              <a:t>project</a:t>
            </a:r>
            <a:r>
              <a:rPr lang="sv-SE" sz="800" baseline="0" dirty="0" smtClean="0"/>
              <a:t> managers plan </a:t>
            </a:r>
            <a:r>
              <a:rPr lang="sv-SE" sz="800" baseline="0" dirty="0" err="1" smtClean="0"/>
              <a:t>wk</a:t>
            </a:r>
            <a:r>
              <a:rPr lang="sv-SE" sz="800" baseline="0" dirty="0" smtClean="0"/>
              <a:t> 6 </a:t>
            </a:r>
            <a:r>
              <a:rPr lang="sv-SE" sz="800" baseline="0" dirty="0" err="1" smtClean="0"/>
              <a:t>months</a:t>
            </a:r>
            <a:r>
              <a:rPr lang="sv-SE" sz="800" baseline="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a:t>
            </a:r>
            <a:r>
              <a:rPr lang="sv-SE" sz="800" baseline="0" dirty="0" err="1" smtClean="0"/>
              <a:t>then</a:t>
            </a:r>
            <a:r>
              <a:rPr lang="sv-SE" sz="800" baseline="0" dirty="0" smtClean="0"/>
              <a:t> </a:t>
            </a:r>
            <a:r>
              <a:rPr lang="sv-SE" sz="800" baseline="0" dirty="0" err="1" smtClean="0"/>
              <a:t>developers</a:t>
            </a:r>
            <a:r>
              <a:rPr lang="sv-SE" sz="800" baseline="0" dirty="0" smtClean="0"/>
              <a:t> work 2 </a:t>
            </a:r>
            <a:r>
              <a:rPr lang="sv-SE" sz="800" baseline="0" dirty="0" err="1" smtClean="0"/>
              <a:t>years</a:t>
            </a:r>
            <a:r>
              <a:rPr lang="sv-SE" sz="800" baseline="0" dirty="0" smtClean="0"/>
              <a:t> and </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a:t>
            </a:r>
            <a:r>
              <a:rPr lang="sv-SE" sz="800" baseline="0" dirty="0" err="1" smtClean="0"/>
              <a:t>than</a:t>
            </a:r>
            <a:r>
              <a:rPr lang="sv-SE" sz="800" baseline="0" dirty="0" smtClean="0"/>
              <a:t> get back to the </a:t>
            </a:r>
            <a:r>
              <a:rPr lang="sv-SE" sz="800" baseline="0" dirty="0" err="1" smtClean="0"/>
              <a:t>customer</a:t>
            </a:r>
            <a:r>
              <a:rPr lang="sv-SE" sz="800" baseline="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by that time the </a:t>
            </a:r>
            <a:r>
              <a:rPr lang="sv-SE" sz="800" baseline="0" dirty="0" err="1" smtClean="0"/>
              <a:t>wishes</a:t>
            </a:r>
            <a:r>
              <a:rPr lang="sv-SE" sz="800" baseline="0" dirty="0" smtClean="0"/>
              <a:t> </a:t>
            </a:r>
            <a:r>
              <a:rPr lang="sv-SE" sz="800" baseline="0" dirty="0" err="1" smtClean="0"/>
              <a:t>have</a:t>
            </a:r>
            <a:r>
              <a:rPr lang="sv-SE" sz="800" baseline="0" dirty="0" smtClean="0"/>
              <a:t> </a:t>
            </a:r>
            <a:r>
              <a:rPr lang="sv-SE" sz="800" baseline="0" dirty="0" err="1" smtClean="0"/>
              <a:t>changed</a:t>
            </a:r>
            <a:r>
              <a:rPr lang="sv-SE" sz="800" baseline="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de </a:t>
            </a:r>
            <a:r>
              <a:rPr lang="sv-SE" sz="800" baseline="0" dirty="0" err="1" smtClean="0"/>
              <a:t>product</a:t>
            </a:r>
            <a:r>
              <a:rPr lang="sv-SE" sz="800" baseline="0" dirty="0" smtClean="0"/>
              <a:t> is obsolete and </a:t>
            </a:r>
            <a:r>
              <a:rPr lang="sv-SE" sz="800" baseline="0" dirty="0" err="1" smtClean="0"/>
              <a:t>any</a:t>
            </a:r>
            <a:r>
              <a:rPr lang="sv-SE" sz="800" baseline="0" dirty="0" smtClean="0"/>
              <a:t> </a:t>
            </a:r>
            <a:r>
              <a:rPr lang="sv-SE" sz="800" baseline="0" dirty="0" err="1" smtClean="0"/>
              <a:t>changes</a:t>
            </a:r>
            <a:r>
              <a:rPr lang="sv-SE" sz="800" baseline="0" dirty="0" smtClean="0"/>
              <a:t> n</a:t>
            </a:r>
          </a:p>
          <a:p>
            <a:pPr marL="0" marR="0" indent="0" algn="l" defTabSz="914400" rtl="0" eaLnBrk="1" fontAlgn="base" latinLnBrk="0" hangingPunct="1">
              <a:lnSpc>
                <a:spcPct val="100000"/>
              </a:lnSpc>
              <a:spcBef>
                <a:spcPct val="30000"/>
              </a:spcBef>
              <a:spcAft>
                <a:spcPct val="0"/>
              </a:spcAft>
              <a:buClrTx/>
              <a:buSzTx/>
              <a:buFontTx/>
              <a:buNone/>
              <a:tabLst/>
              <a:defRPr/>
            </a:pPr>
            <a:r>
              <a:rPr lang="sv-SE" sz="800" baseline="0" dirty="0" smtClean="0"/>
              <a:t>	are </a:t>
            </a:r>
            <a:r>
              <a:rPr lang="sv-SE" sz="800" baseline="0" dirty="0" err="1" smtClean="0"/>
              <a:t>near</a:t>
            </a:r>
            <a:r>
              <a:rPr lang="sv-SE" sz="800" baseline="0" dirty="0" smtClean="0"/>
              <a:t> to </a:t>
            </a:r>
            <a:r>
              <a:rPr lang="sv-SE" sz="800" baseline="0" dirty="0" err="1" smtClean="0"/>
              <a:t>impossible</a:t>
            </a:r>
            <a:r>
              <a:rPr lang="sv-SE" sz="800" baseline="0" dirty="0" smtClean="0"/>
              <a:t> to make</a:t>
            </a:r>
            <a:endParaRPr lang="sv-SE" sz="800" dirty="0" smtClean="0"/>
          </a:p>
          <a:p>
            <a:pPr eaLnBrk="1" hangingPunct="1"/>
            <a:endParaRPr lang="en-US" sz="800" b="0" dirty="0" smtClean="0"/>
          </a:p>
          <a:p>
            <a:pPr eaLnBrk="1" hangingPunct="1"/>
            <a:endParaRPr lang="en-US" sz="800" b="0" dirty="0" smtClean="0"/>
          </a:p>
          <a:p>
            <a:pPr eaLnBrk="1" hangingPunct="1"/>
            <a:endParaRPr lang="en-US" sz="800" b="0" dirty="0" smtClean="0"/>
          </a:p>
          <a:p>
            <a:pPr eaLnBrk="1" hangingPunct="1"/>
            <a:endParaRPr lang="en-US" sz="800" b="0" dirty="0" smtClean="0"/>
          </a:p>
          <a:p>
            <a:pPr eaLnBrk="1" hangingPunct="1"/>
            <a:endParaRPr lang="en-US" sz="800" b="0" dirty="0" smtClean="0"/>
          </a:p>
          <a:p>
            <a:pPr eaLnBrk="1" hangingPunct="1"/>
            <a:endParaRPr lang="en-US" sz="800" b="0" dirty="0" smtClean="0"/>
          </a:p>
          <a:p>
            <a:pPr eaLnBrk="1" hangingPunct="1"/>
            <a:endParaRPr lang="en-US" sz="800" b="0" dirty="0" smtClean="0"/>
          </a:p>
          <a:p>
            <a:pPr eaLnBrk="1" hangingPunct="1"/>
            <a:r>
              <a:rPr lang="en-US" sz="800" b="1" dirty="0" smtClean="0"/>
              <a:t>Our highest priority is to satisfy the customer through early and continuous delivery of valuable software</a:t>
            </a:r>
            <a:r>
              <a:rPr lang="en-US" sz="800" dirty="0" smtClean="0"/>
              <a:t>.  For some reason many people within IT have seem to have forgotten that the goal of software development should be the development of software.  Or, perhaps the problem is that they think that they need to define everything up front before they can start building software, whereas an </a:t>
            </a:r>
            <a:r>
              <a:rPr lang="en-US" sz="800" dirty="0" smtClean="0">
                <a:hlinkClick r:id="rId3"/>
              </a:rPr>
              <a:t>evolutionary approach to development</a:t>
            </a:r>
            <a:r>
              <a:rPr lang="en-US" sz="800" dirty="0" smtClean="0"/>
              <a:t> seems to work much better.</a:t>
            </a:r>
          </a:p>
          <a:p>
            <a:pPr eaLnBrk="1" hangingPunct="1"/>
            <a:r>
              <a:rPr lang="en-US" sz="800" b="1" dirty="0" smtClean="0"/>
              <a:t>Welcome changing requirements, even late in development. Agile processes harness change for the customer's competitive advantage</a:t>
            </a:r>
            <a:r>
              <a:rPr lang="en-US" sz="800" dirty="0" smtClean="0"/>
              <a:t>.  Like it or not, </a:t>
            </a:r>
            <a:r>
              <a:rPr lang="en-US" sz="800" dirty="0" smtClean="0">
                <a:hlinkClick r:id="rId4"/>
              </a:rPr>
              <a:t>requirements will change</a:t>
            </a:r>
            <a:r>
              <a:rPr lang="en-US" sz="800" dirty="0" smtClean="0"/>
              <a:t> throughout a software development project.  Traditional software developers will often adopt change management processes which are designed to prevent/reduce scope creep, but when you think about it these are really </a:t>
            </a:r>
            <a:r>
              <a:rPr lang="en-US" sz="800" dirty="0" smtClean="0">
                <a:hlinkClick r:id="rId5"/>
              </a:rPr>
              <a:t>change prevention processes</a:t>
            </a:r>
            <a:r>
              <a:rPr lang="en-US" sz="800" dirty="0" smtClean="0"/>
              <a:t>, not change management processes.  </a:t>
            </a:r>
            <a:r>
              <a:rPr lang="en-US" sz="800" dirty="0" err="1" smtClean="0"/>
              <a:t>Agilists</a:t>
            </a:r>
            <a:r>
              <a:rPr lang="en-US" sz="800" dirty="0" smtClean="0"/>
              <a:t> </a:t>
            </a:r>
            <a:r>
              <a:rPr lang="en-US" sz="800" dirty="0" smtClean="0">
                <a:hlinkClick r:id="rId6"/>
              </a:rPr>
              <a:t>embrace change</a:t>
            </a:r>
            <a:r>
              <a:rPr lang="en-US" sz="800" dirty="0" smtClean="0"/>
              <a:t> and instead follow an </a:t>
            </a:r>
            <a:r>
              <a:rPr lang="en-US" sz="800" dirty="0" smtClean="0">
                <a:hlinkClick r:id="rId4"/>
              </a:rPr>
              <a:t>agile change management</a:t>
            </a:r>
            <a:r>
              <a:rPr lang="en-US" sz="800" dirty="0" smtClean="0"/>
              <a:t> approach which treats requirements as a prioritized stack which is allowed to vary over time.</a:t>
            </a:r>
          </a:p>
          <a:p>
            <a:pPr eaLnBrk="1" hangingPunct="1"/>
            <a:r>
              <a:rPr lang="en-US" sz="800" b="1" dirty="0" smtClean="0"/>
              <a:t>Deliver working software frequently, from a couple of weeks to a couple of months, with a preference to the shorter time scale</a:t>
            </a:r>
            <a:r>
              <a:rPr lang="en-US" sz="800" dirty="0" smtClean="0"/>
              <a:t>. Frequent delivery of working software provides stakeholders with concrete feedback, making the current status of your project transparent while at the same time providing an opportunity for stakeholders to provide improved direction for the development team.</a:t>
            </a:r>
          </a:p>
          <a:p>
            <a:pPr eaLnBrk="1" hangingPunct="1"/>
            <a:r>
              <a:rPr lang="en-US" sz="800" b="1" dirty="0" smtClean="0"/>
              <a:t>Business people and developers must work together daily throughout the project</a:t>
            </a:r>
            <a:r>
              <a:rPr lang="en-US" sz="800" dirty="0" smtClean="0"/>
              <a:t>. Your project is in serious trouble if you don't have regular access to your </a:t>
            </a:r>
            <a:r>
              <a:rPr lang="en-US" sz="800" dirty="0" smtClean="0">
                <a:hlinkClick r:id="rId7"/>
              </a:rPr>
              <a:t>project stakeholders</a:t>
            </a:r>
            <a:r>
              <a:rPr lang="en-US" sz="800" dirty="0" smtClean="0"/>
              <a:t>.  Agile developers adopt practices such as </a:t>
            </a:r>
            <a:r>
              <a:rPr lang="en-US" sz="800" dirty="0" smtClean="0">
                <a:hlinkClick r:id="rId7"/>
              </a:rPr>
              <a:t>on-site customer and active stakeholder participation</a:t>
            </a:r>
            <a:r>
              <a:rPr lang="en-US" sz="800" dirty="0" smtClean="0"/>
              <a:t>, and adopt </a:t>
            </a:r>
            <a:r>
              <a:rPr lang="en-US" sz="800" dirty="0" smtClean="0">
                <a:hlinkClick r:id="rId8"/>
              </a:rPr>
              <a:t>inclusive tools and techniques</a:t>
            </a:r>
            <a:r>
              <a:rPr lang="en-US" sz="800" dirty="0" smtClean="0"/>
              <a:t> which enable stakeholders to be actively involved with software development.</a:t>
            </a:r>
          </a:p>
          <a:p>
            <a:pPr eaLnBrk="1" hangingPunct="1"/>
            <a:r>
              <a:rPr lang="en-US" sz="800" b="1" dirty="0" smtClean="0"/>
              <a:t>Build projects around motivated individuals.  Give them the environment and support they need, and trust them to get the job done</a:t>
            </a:r>
            <a:r>
              <a:rPr lang="en-US" sz="800" dirty="0" smtClean="0"/>
              <a:t>. Too many organizations have a vision that they can hire hordes of relatively unskilled people, provide them with a CMMI/ISO/...-compliant process description, and that they will successfully develop software.  This doesn't seem to work all that well in practice.  Agile teams, on the other hand, realize that you need build teams from </a:t>
            </a:r>
            <a:r>
              <a:rPr lang="en-US" sz="800" dirty="0" smtClean="0">
                <a:hlinkClick r:id="rId9"/>
              </a:rPr>
              <a:t>people who are willing to work together collaboratively</a:t>
            </a:r>
            <a:r>
              <a:rPr lang="en-US" sz="800" dirty="0" smtClean="0"/>
              <a:t> and learn from each other.  They have the </a:t>
            </a:r>
            <a:r>
              <a:rPr lang="en-US" sz="800" dirty="0" smtClean="0">
                <a:hlinkClick r:id="rId10"/>
              </a:rPr>
              <a:t>humility</a:t>
            </a:r>
            <a:r>
              <a:rPr lang="en-US" sz="800" dirty="0" smtClean="0"/>
              <a:t> to respect one another and realize that people are a primary success factor in software development.</a:t>
            </a:r>
          </a:p>
        </p:txBody>
      </p:sp>
    </p:spTree>
    <p:extLst>
      <p:ext uri="{BB962C8B-B14F-4D97-AF65-F5344CB8AC3E}">
        <p14:creationId xmlns:p14="http://schemas.microsoft.com/office/powerpoint/2010/main" val="277188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14</a:t>
            </a:fld>
            <a:endParaRPr lang="fr-FR"/>
          </a:p>
        </p:txBody>
      </p:sp>
    </p:spTree>
    <p:extLst>
      <p:ext uri="{BB962C8B-B14F-4D97-AF65-F5344CB8AC3E}">
        <p14:creationId xmlns:p14="http://schemas.microsoft.com/office/powerpoint/2010/main" val="18177594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104</a:t>
            </a:fld>
            <a:endParaRPr lang="fr-FR"/>
          </a:p>
        </p:txBody>
      </p:sp>
    </p:spTree>
    <p:extLst>
      <p:ext uri="{BB962C8B-B14F-4D97-AF65-F5344CB8AC3E}">
        <p14:creationId xmlns:p14="http://schemas.microsoft.com/office/powerpoint/2010/main" val="33400187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smtClean="0">
                <a:solidFill>
                  <a:schemeClr val="tx1"/>
                </a:solidFill>
                <a:latin typeface="+mn-lt"/>
                <a:ea typeface="+mn-ea"/>
                <a:cs typeface="+mn-cs"/>
              </a:rPr>
              <a:t>Prescriptive means “more rules to</a:t>
            </a:r>
          </a:p>
          <a:p>
            <a:r>
              <a:rPr lang="en-US" sz="1200" kern="1200" baseline="0" dirty="0" smtClean="0">
                <a:solidFill>
                  <a:schemeClr val="tx1"/>
                </a:solidFill>
                <a:latin typeface="+mn-lt"/>
                <a:ea typeface="+mn-ea"/>
                <a:cs typeface="+mn-cs"/>
              </a:rPr>
              <a:t>follow” and </a:t>
            </a:r>
            <a:r>
              <a:rPr lang="en-US" sz="1200" i="1" kern="1200" baseline="0" dirty="0" smtClean="0">
                <a:solidFill>
                  <a:schemeClr val="tx1"/>
                </a:solidFill>
                <a:latin typeface="+mn-lt"/>
                <a:ea typeface="+mn-ea"/>
                <a:cs typeface="+mn-cs"/>
              </a:rPr>
              <a:t>adaptive means “fewer rules to follow”.</a:t>
            </a:r>
            <a:endParaRPr lang="en-US" dirty="0"/>
          </a:p>
        </p:txBody>
      </p:sp>
      <p:sp>
        <p:nvSpPr>
          <p:cNvPr id="4" name="Slide Number Placeholder 3"/>
          <p:cNvSpPr>
            <a:spLocks noGrp="1"/>
          </p:cNvSpPr>
          <p:nvPr>
            <p:ph type="sldNum" sz="quarter" idx="10"/>
          </p:nvPr>
        </p:nvSpPr>
        <p:spPr/>
        <p:txBody>
          <a:bodyPr/>
          <a:lstStyle/>
          <a:p>
            <a:fld id="{1283CCD7-76A8-4702-A587-B7B4AC5BAFE5}" type="slidenum">
              <a:rPr lang="en-US" smtClean="0"/>
              <a:pPr/>
              <a:t>105</a:t>
            </a:fld>
            <a:endParaRPr lang="en-US"/>
          </a:p>
        </p:txBody>
      </p:sp>
    </p:spTree>
    <p:extLst>
      <p:ext uri="{BB962C8B-B14F-4D97-AF65-F5344CB8AC3E}">
        <p14:creationId xmlns:p14="http://schemas.microsoft.com/office/powerpoint/2010/main" val="527976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lstStyle/>
          <a:p>
            <a:r>
              <a:rPr lang="sv-SE" dirty="0" smtClean="0"/>
              <a:t>Maria</a:t>
            </a:r>
          </a:p>
          <a:p>
            <a:r>
              <a:rPr lang="sv-SE" dirty="0" smtClean="0"/>
              <a:t>Scrum is the</a:t>
            </a:r>
            <a:r>
              <a:rPr lang="sv-SE" baseline="0" dirty="0" smtClean="0"/>
              <a:t> most well-known and used agile development method. Traditional methods focus on staying on track while agile methods focus on delivering business value.</a:t>
            </a:r>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107</a:t>
            </a:fld>
            <a:endParaRPr lang="en-US"/>
          </a:p>
        </p:txBody>
      </p:sp>
    </p:spTree>
    <p:extLst>
      <p:ext uri="{BB962C8B-B14F-4D97-AF65-F5344CB8AC3E}">
        <p14:creationId xmlns:p14="http://schemas.microsoft.com/office/powerpoint/2010/main" val="2797390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108</a:t>
            </a:fld>
            <a:endParaRPr lang="fr-FR"/>
          </a:p>
        </p:txBody>
      </p:sp>
    </p:spTree>
    <p:extLst>
      <p:ext uri="{BB962C8B-B14F-4D97-AF65-F5344CB8AC3E}">
        <p14:creationId xmlns:p14="http://schemas.microsoft.com/office/powerpoint/2010/main" val="35956662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109</a:t>
            </a:fld>
            <a:endParaRPr lang="fr-FR"/>
          </a:p>
        </p:txBody>
      </p:sp>
    </p:spTree>
    <p:extLst>
      <p:ext uri="{BB962C8B-B14F-4D97-AF65-F5344CB8AC3E}">
        <p14:creationId xmlns:p14="http://schemas.microsoft.com/office/powerpoint/2010/main" val="970553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7713"/>
            <a:ext cx="6626225" cy="3727450"/>
          </a:xfrm>
        </p:spPr>
      </p:sp>
      <p:sp>
        <p:nvSpPr>
          <p:cNvPr id="3" name="Notes Placeholder 2"/>
          <p:cNvSpPr>
            <a:spLocks noGrp="1"/>
          </p:cNvSpPr>
          <p:nvPr>
            <p:ph type="body" idx="1"/>
          </p:nvPr>
        </p:nvSpPr>
        <p:spPr/>
        <p:txBody>
          <a:bodyPr>
            <a:normAutofit/>
          </a:bodyPr>
          <a:lstStyle/>
          <a:p>
            <a:r>
              <a:rPr lang="sv-SE" dirty="0" smtClean="0"/>
              <a:t>Scrum is based on what is called a sprint.</a:t>
            </a:r>
            <a:r>
              <a:rPr lang="sv-SE" baseline="0" dirty="0" smtClean="0"/>
              <a:t> A sprint is 2-4 week period when a set amount of work will be done</a:t>
            </a:r>
          </a:p>
          <a:p>
            <a:r>
              <a:rPr lang="sv-SE" baseline="0" dirty="0" smtClean="0"/>
              <a:t>Start with a product backlog which is the customers entire wish list</a:t>
            </a:r>
          </a:p>
          <a:p>
            <a:r>
              <a:rPr lang="sv-SE" baseline="0" dirty="0" smtClean="0"/>
              <a:t>The highest prioritized items are transferred to a sprint backlog. That is all that will be done during this sprint.</a:t>
            </a:r>
          </a:p>
          <a:p>
            <a:r>
              <a:rPr lang="sv-SE" dirty="0" smtClean="0"/>
              <a:t>-”Delivery” by</a:t>
            </a:r>
            <a:r>
              <a:rPr lang="sv-SE" baseline="0" dirty="0" smtClean="0"/>
              <a:t> the end of each sprint</a:t>
            </a:r>
          </a:p>
          <a:p>
            <a:endParaRPr lang="sv-SE" baseline="0" dirty="0" smtClean="0"/>
          </a:p>
          <a:p>
            <a:r>
              <a:rPr lang="sv-SE" baseline="0" dirty="0" smtClean="0"/>
              <a:t>- Usually a release is made up of a series of sprints</a:t>
            </a:r>
            <a:endParaRPr lang="sv-SE" dirty="0" smtClean="0"/>
          </a:p>
          <a:p>
            <a:endParaRPr lang="sv-SE" dirty="0" smtClean="0"/>
          </a:p>
          <a:p>
            <a:r>
              <a:rPr lang="sv-SE" dirty="0" smtClean="0"/>
              <a:t>Sprint</a:t>
            </a:r>
            <a:r>
              <a:rPr lang="sv-SE" baseline="0" dirty="0" smtClean="0"/>
              <a:t> </a:t>
            </a:r>
            <a:r>
              <a:rPr lang="sv-SE" baseline="0" dirty="0" err="1" smtClean="0"/>
              <a:t>length</a:t>
            </a:r>
            <a:r>
              <a:rPr lang="sv-SE" baseline="0" dirty="0" smtClean="0"/>
              <a:t> </a:t>
            </a:r>
            <a:r>
              <a:rPr lang="sv-SE" baseline="0" dirty="0" err="1" smtClean="0"/>
              <a:t>factors</a:t>
            </a:r>
            <a:r>
              <a:rPr lang="sv-SE" baseline="0" dirty="0" smtClean="0"/>
              <a:t>:</a:t>
            </a:r>
          </a:p>
          <a:p>
            <a:pPr marL="171448" indent="-171448">
              <a:buFont typeface="Arial" charset="0"/>
              <a:buChar char="•"/>
            </a:pPr>
            <a:r>
              <a:rPr lang="sv-SE" baseline="0" dirty="0" err="1" smtClean="0"/>
              <a:t>How</a:t>
            </a:r>
            <a:r>
              <a:rPr lang="sv-SE" baseline="0" dirty="0" smtClean="0"/>
              <a:t> long </a:t>
            </a:r>
            <a:r>
              <a:rPr lang="sv-SE" baseline="0" dirty="0" err="1" smtClean="0"/>
              <a:t>can</a:t>
            </a:r>
            <a:r>
              <a:rPr lang="sv-SE" baseline="0" dirty="0" smtClean="0"/>
              <a:t> the business go </a:t>
            </a:r>
            <a:r>
              <a:rPr lang="sv-SE" baseline="0" dirty="0" err="1" smtClean="0"/>
              <a:t>without</a:t>
            </a:r>
            <a:r>
              <a:rPr lang="sv-SE" baseline="0" dirty="0" smtClean="0"/>
              <a:t> </a:t>
            </a:r>
            <a:r>
              <a:rPr lang="sv-SE" baseline="0" dirty="0" err="1" smtClean="0"/>
              <a:t>changing</a:t>
            </a:r>
            <a:r>
              <a:rPr lang="sv-SE" baseline="0" dirty="0" smtClean="0"/>
              <a:t> </a:t>
            </a:r>
            <a:r>
              <a:rPr lang="sv-SE" baseline="0" dirty="0" err="1" smtClean="0"/>
              <a:t>its</a:t>
            </a:r>
            <a:r>
              <a:rPr lang="sv-SE" baseline="0" dirty="0" smtClean="0"/>
              <a:t> mind</a:t>
            </a:r>
          </a:p>
          <a:p>
            <a:pPr marL="171448" indent="-171448">
              <a:buFont typeface="Arial" charset="0"/>
              <a:buChar char="•"/>
            </a:pPr>
            <a:r>
              <a:rPr lang="sv-SE" dirty="0" err="1" smtClean="0"/>
              <a:t>Length</a:t>
            </a:r>
            <a:r>
              <a:rPr lang="sv-SE" dirty="0" smtClean="0"/>
              <a:t> </a:t>
            </a:r>
            <a:r>
              <a:rPr lang="sv-SE" dirty="0" err="1" smtClean="0"/>
              <a:t>of</a:t>
            </a:r>
            <a:r>
              <a:rPr lang="sv-SE" dirty="0" smtClean="0"/>
              <a:t> the overall release</a:t>
            </a:r>
          </a:p>
          <a:p>
            <a:pPr marL="171448" indent="-171448">
              <a:buFont typeface="Arial" charset="0"/>
              <a:buChar char="•"/>
            </a:pPr>
            <a:r>
              <a:rPr lang="sv-SE" dirty="0" err="1" smtClean="0"/>
              <a:t>Amount</a:t>
            </a:r>
            <a:r>
              <a:rPr lang="sv-SE" dirty="0" smtClean="0"/>
              <a:t> </a:t>
            </a:r>
            <a:r>
              <a:rPr lang="sv-SE" dirty="0" err="1" smtClean="0"/>
              <a:t>of</a:t>
            </a:r>
            <a:r>
              <a:rPr lang="sv-SE" dirty="0" smtClean="0"/>
              <a:t> </a:t>
            </a:r>
            <a:r>
              <a:rPr lang="sv-SE" dirty="0" err="1" smtClean="0"/>
              <a:t>uncerainty</a:t>
            </a:r>
            <a:r>
              <a:rPr lang="sv-SE" dirty="0" smtClean="0"/>
              <a:t> on the </a:t>
            </a:r>
            <a:r>
              <a:rPr lang="sv-SE" dirty="0" err="1" smtClean="0"/>
              <a:t>project</a:t>
            </a:r>
            <a:endParaRPr lang="sv-SE" dirty="0" smtClean="0"/>
          </a:p>
          <a:p>
            <a:pPr marL="171448" indent="-171448">
              <a:buFont typeface="Arial" charset="0"/>
              <a:buChar char="•"/>
            </a:pPr>
            <a:r>
              <a:rPr lang="sv-SE" dirty="0" smtClean="0"/>
              <a:t>The</a:t>
            </a:r>
            <a:r>
              <a:rPr lang="sv-SE" baseline="0" dirty="0" smtClean="0"/>
              <a:t> overhead </a:t>
            </a:r>
            <a:r>
              <a:rPr lang="sv-SE" baseline="0" dirty="0" err="1" smtClean="0"/>
              <a:t>of</a:t>
            </a:r>
            <a:r>
              <a:rPr lang="sv-SE" baseline="0" dirty="0" smtClean="0"/>
              <a:t> iterating</a:t>
            </a:r>
          </a:p>
          <a:p>
            <a:endParaRPr lang="sv-SE" dirty="0" smtClean="0"/>
          </a:p>
        </p:txBody>
      </p:sp>
      <p:sp>
        <p:nvSpPr>
          <p:cNvPr id="4" name="Slide Number Placeholder 3"/>
          <p:cNvSpPr>
            <a:spLocks noGrp="1"/>
          </p:cNvSpPr>
          <p:nvPr>
            <p:ph type="sldNum" sz="quarter" idx="10"/>
          </p:nvPr>
        </p:nvSpPr>
        <p:spPr/>
        <p:txBody>
          <a:bodyPr/>
          <a:lstStyle/>
          <a:p>
            <a:pPr>
              <a:defRPr/>
            </a:pPr>
            <a:fld id="{0B045409-2F6B-4C28-A789-F3137EDF3E42}" type="slidenum">
              <a:rPr lang="en-US" smtClean="0"/>
              <a:pPr>
                <a:defRPr/>
              </a:pPr>
              <a:t>112</a:t>
            </a:fld>
            <a:endParaRPr lang="en-US"/>
          </a:p>
        </p:txBody>
      </p:sp>
    </p:spTree>
    <p:extLst>
      <p:ext uri="{BB962C8B-B14F-4D97-AF65-F5344CB8AC3E}">
        <p14:creationId xmlns:p14="http://schemas.microsoft.com/office/powerpoint/2010/main" val="25414181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118</a:t>
            </a:fld>
            <a:endParaRPr lang="fr-FR"/>
          </a:p>
        </p:txBody>
      </p:sp>
    </p:spTree>
    <p:extLst>
      <p:ext uri="{BB962C8B-B14F-4D97-AF65-F5344CB8AC3E}">
        <p14:creationId xmlns:p14="http://schemas.microsoft.com/office/powerpoint/2010/main" val="34091041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120</a:t>
            </a:fld>
            <a:endParaRPr lang="fr-FR"/>
          </a:p>
        </p:txBody>
      </p:sp>
    </p:spTree>
    <p:extLst>
      <p:ext uri="{BB962C8B-B14F-4D97-AF65-F5344CB8AC3E}">
        <p14:creationId xmlns:p14="http://schemas.microsoft.com/office/powerpoint/2010/main" val="32957643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121</a:t>
            </a:fld>
            <a:endParaRPr lang="fr-FR"/>
          </a:p>
        </p:txBody>
      </p:sp>
    </p:spTree>
    <p:extLst>
      <p:ext uri="{BB962C8B-B14F-4D97-AF65-F5344CB8AC3E}">
        <p14:creationId xmlns:p14="http://schemas.microsoft.com/office/powerpoint/2010/main" val="39336818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A7449B1-3670-400C-846F-81EE1DACFE0D}" type="slidenum">
              <a:rPr lang="fr-FR" smtClean="0"/>
              <a:t>122</a:t>
            </a:fld>
            <a:endParaRPr lang="fr-FR"/>
          </a:p>
        </p:txBody>
      </p:sp>
    </p:spTree>
    <p:extLst>
      <p:ext uri="{BB962C8B-B14F-4D97-AF65-F5344CB8AC3E}">
        <p14:creationId xmlns:p14="http://schemas.microsoft.com/office/powerpoint/2010/main" val="52250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256707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198211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197760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body" idx="1"/>
          </p:nvPr>
        </p:nvSpPr>
        <p:spPr>
          <a:xfrm>
            <a:off x="415600" y="1638233"/>
            <a:ext cx="11360800" cy="445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fr" smtClean="0"/>
              <a:pPr/>
              <a:t>‹N°›</a:t>
            </a:fld>
            <a:endParaRPr lang="fr"/>
          </a:p>
        </p:txBody>
      </p:sp>
    </p:spTree>
    <p:extLst>
      <p:ext uri="{BB962C8B-B14F-4D97-AF65-F5344CB8AC3E}">
        <p14:creationId xmlns:p14="http://schemas.microsoft.com/office/powerpoint/2010/main" val="74656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85349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218790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38948CB-88C1-4B2C-A7DD-D75D447E0760}" type="datetimeFigureOut">
              <a:rPr lang="fr-FR" smtClean="0"/>
              <a:t>28/10/2018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417334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38948CB-88C1-4B2C-A7DD-D75D447E0760}" type="datetimeFigureOut">
              <a:rPr lang="fr-FR" smtClean="0"/>
              <a:t>28/10/2018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386136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38948CB-88C1-4B2C-A7DD-D75D447E0760}" type="datetimeFigureOut">
              <a:rPr lang="fr-FR" smtClean="0"/>
              <a:t>28/10/2018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55763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38948CB-88C1-4B2C-A7DD-D75D447E0760}" type="datetimeFigureOut">
              <a:rPr lang="fr-FR" smtClean="0"/>
              <a:t>28/10/2018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386710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238948CB-88C1-4B2C-A7DD-D75D447E0760}" type="datetimeFigureOut">
              <a:rPr lang="fr-FR" smtClean="0"/>
              <a:t>28/10/2018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1127688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238948CB-88C1-4B2C-A7DD-D75D447E0760}" type="datetimeFigureOut">
              <a:rPr lang="fr-FR" smtClean="0"/>
              <a:t>28/10/2018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7C11D3F-9818-4979-A655-D9FA98E9DB26}" type="slidenum">
              <a:rPr lang="fr-FR" smtClean="0"/>
              <a:t>‹N°›</a:t>
            </a:fld>
            <a:endParaRPr lang="fr-FR"/>
          </a:p>
        </p:txBody>
      </p:sp>
    </p:spTree>
    <p:extLst>
      <p:ext uri="{BB962C8B-B14F-4D97-AF65-F5344CB8AC3E}">
        <p14:creationId xmlns:p14="http://schemas.microsoft.com/office/powerpoint/2010/main" val="349325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948CB-88C1-4B2C-A7DD-D75D447E0760}" type="datetimeFigureOut">
              <a:rPr lang="fr-FR" smtClean="0"/>
              <a:t>28/10/2018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11D3F-9818-4979-A655-D9FA98E9DB26}" type="slidenum">
              <a:rPr lang="fr-FR" smtClean="0"/>
              <a:t>‹N°›</a:t>
            </a:fld>
            <a:endParaRPr lang="fr-FR"/>
          </a:p>
        </p:txBody>
      </p:sp>
    </p:spTree>
    <p:extLst>
      <p:ext uri="{BB962C8B-B14F-4D97-AF65-F5344CB8AC3E}">
        <p14:creationId xmlns:p14="http://schemas.microsoft.com/office/powerpoint/2010/main" val="572340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ww.google.se/url?sa=i&amp;rct=j&amp;q=&amp;esrc=s&amp;frm=1&amp;source=images&amp;cd=&amp;cad=rja&amp;docid=NmZyS5xbfcmkvM&amp;tbnid=FoMAMUJwd2cipM:&amp;ved=0CAUQjRw&amp;url=http://blog.crisp.se/2011/12/07/anderslaestadius/improving-the-daily-scrum&amp;ei=9aFjUsCBLeql4gSa4YG4CA&amp;bvm=bv.54934254,d.bGE&amp;psig=AFQjCNEca3CM9M8jIuDRWd1_VpDe3-XDVg&amp;ust=1382347630946734"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www.google.se/url?sa=i&amp;rct=j&amp;q=&amp;esrc=s&amp;frm=1&amp;source=images&amp;cd=&amp;cad=rja&amp;docid=NmZyS5xbfcmkvM&amp;tbnid=FoMAMUJwd2cipM:&amp;ved=0CAUQjRw&amp;url=http://blog.crisp.se/2011/12/07/anderslaestadius/improving-the-daily-scrum&amp;ei=9aFjUsCBLeql4gSa4YG4CA&amp;bvm=bv.54934254,d.bGE&amp;psig=AFQjCNEca3CM9M8jIuDRWd1_VpDe3-XDVg&amp;ust=1382347630946734"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1.png"/><Relationship Id="rId4" Type="http://schemas.openxmlformats.org/officeDocument/2006/relationships/oleObject" Target="../embeddings/oleObject16.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www.google.se/url?sa=i&amp;rct=j&amp;q=&amp;esrc=s&amp;frm=1&amp;source=images&amp;cd=&amp;cad=rja&amp;docid=wfcmmtHrn56oGM&amp;tbnid=93Tj7qSGtzMGLM:&amp;ved=0CAUQjRw&amp;url=http://toastmasters.saroscorner.com/2011/12/how-to-conduct-toastmasters-demo-meeting.html&amp;ei=A7VjUq-NNMz34QSMzoHwBw&amp;bvm=bv.54934254,d.bGE&amp;psig=AFQjCNHVhdT7OPWFqk5vcFaIsVGdavhHVQ&amp;ust=1382352485880194"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4.png"/><Relationship Id="rId5" Type="http://schemas.openxmlformats.org/officeDocument/2006/relationships/image" Target="../media/image103.emf"/><Relationship Id="rId4" Type="http://schemas.openxmlformats.org/officeDocument/2006/relationships/oleObject" Target="../embeddings/oleObject17.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17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8.xml"/><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google.se/url?sa=i&amp;rct=j&amp;q=&amp;esrc=s&amp;frm=1&amp;source=images&amp;cd=&amp;cad=rja&amp;docid=BZmtDLkuZX51xM&amp;tbnid=ONtVIeoqcW33vM:&amp;ved=0CAUQjRw&amp;url=http://www.mundonamahatta.org/2007/01/17/a-todos-los-devotos-del-planeta/&amp;ei=iaBjUp_HG4fY4wTd1IGwCA&amp;bvm=bv.54934254,d.bGE&amp;psig=AFQjCNFeNclwfWm1024CQJ7bFHMXbjqNBg&amp;ust=1382347244801314"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89.xml.rels><?xml version="1.0" encoding="UTF-8" standalone="yes"?>
<Relationships xmlns="http://schemas.openxmlformats.org/package/2006/relationships"><Relationship Id="rId3" Type="http://schemas.openxmlformats.org/officeDocument/2006/relationships/hyperlink" Target="http://www.allbestwallpapers.com/wallpaper/ferrari/image/ferrari_f430_engine.jpg"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3.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4.wmf"/><Relationship Id="rId11" Type="http://schemas.openxmlformats.org/officeDocument/2006/relationships/oleObject" Target="../embeddings/oleObject8.bin"/><Relationship Id="rId5" Type="http://schemas.openxmlformats.org/officeDocument/2006/relationships/image" Target="../media/image53.emf"/><Relationship Id="rId10" Type="http://schemas.openxmlformats.org/officeDocument/2006/relationships/oleObject" Target="../embeddings/oleObject7.bin"/><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84.xml"/><Relationship Id="rId7" Type="http://schemas.openxmlformats.org/officeDocument/2006/relationships/oleObject" Target="../embeddings/oleObject10.bin"/><Relationship Id="rId12"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4.wmf"/><Relationship Id="rId11" Type="http://schemas.openxmlformats.org/officeDocument/2006/relationships/oleObject" Target="../embeddings/oleObject14.bin"/><Relationship Id="rId5" Type="http://schemas.openxmlformats.org/officeDocument/2006/relationships/image" Target="../media/image53.emf"/><Relationship Id="rId10" Type="http://schemas.openxmlformats.org/officeDocument/2006/relationships/oleObject" Target="../embeddings/oleObject13.bin"/><Relationship Id="rId4" Type="http://schemas.openxmlformats.org/officeDocument/2006/relationships/oleObject" Target="../embeddings/oleObject9.bin"/><Relationship Id="rId9"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852653" y="900112"/>
            <a:ext cx="8391525" cy="541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lgn="ctr" eaLnBrk="1" hangingPunct="1"/>
            <a:r>
              <a:rPr lang="en-GB" dirty="0"/>
              <a:t>Agile </a:t>
            </a:r>
            <a:r>
              <a:rPr lang="en-GB" dirty="0" smtClean="0"/>
              <a:t>Project management</a:t>
            </a:r>
            <a:endParaRPr lang="en-US" dirty="0"/>
          </a:p>
        </p:txBody>
      </p:sp>
      <p:sp>
        <p:nvSpPr>
          <p:cNvPr id="6" name="Subtitle 2"/>
          <p:cNvSpPr txBox="1">
            <a:spLocks/>
          </p:cNvSpPr>
          <p:nvPr/>
        </p:nvSpPr>
        <p:spPr bwMode="auto">
          <a:xfrm>
            <a:off x="2009776" y="2086708"/>
            <a:ext cx="8391525" cy="4342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8775"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1pPr>
            <a:lvl2pPr marL="7191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2pPr>
            <a:lvl3pPr marL="1079500"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3pPr>
            <a:lvl4pPr marL="1439863"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4pPr>
            <a:lvl5pPr marL="1798638" indent="-358775" algn="l" rtl="0" eaLnBrk="0" fontAlgn="base" hangingPunct="0">
              <a:spcBef>
                <a:spcPts val="2200"/>
              </a:spcBef>
              <a:spcAft>
                <a:spcPct val="0"/>
              </a:spcAft>
              <a:buClr>
                <a:schemeClr val="accent2"/>
              </a:buClr>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29-30-31 Mars-2017. Boughdiri Aymen</a:t>
            </a:r>
          </a:p>
          <a:p>
            <a:pPr eaLnBrk="1" hangingPunct="1">
              <a:spcBef>
                <a:spcPct val="0"/>
              </a:spcBef>
            </a:pPr>
            <a:r>
              <a:rPr lang="en-US" dirty="0" smtClean="0">
                <a:solidFill>
                  <a:srgbClr val="898989"/>
                </a:solidFill>
              </a:rPr>
              <a:t>http</a:t>
            </a:r>
            <a:r>
              <a:rPr lang="en-US" dirty="0">
                <a:solidFill>
                  <a:srgbClr val="898989"/>
                </a:solidFill>
              </a:rPr>
              <a:t>://blog.octo.com/agile-game-france-2014/</a:t>
            </a:r>
          </a:p>
        </p:txBody>
      </p:sp>
      <p:pic>
        <p:nvPicPr>
          <p:cNvPr id="4" name="Picture 28" descr="scrum"/>
          <p:cNvPicPr>
            <a:picLocks noChangeAspect="1" noChangeArrowheads="1"/>
          </p:cNvPicPr>
          <p:nvPr/>
        </p:nvPicPr>
        <p:blipFill rotWithShape="1">
          <a:blip r:embed="rId3">
            <a:lum contrast="36000"/>
            <a:grayscl/>
            <a:extLst>
              <a:ext uri="{28A0092B-C50C-407E-A947-70E740481C1C}">
                <a14:useLocalDpi xmlns:a14="http://schemas.microsoft.com/office/drawing/2010/main" val="0"/>
              </a:ext>
            </a:extLst>
          </a:blip>
          <a:srcRect r="2675"/>
          <a:stretch/>
        </p:blipFill>
        <p:spPr bwMode="auto">
          <a:xfrm>
            <a:off x="1909274" y="2743201"/>
            <a:ext cx="8278281" cy="338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369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La conception </a:t>
            </a:r>
            <a:r>
              <a:rPr lang="fr-FR" dirty="0" smtClean="0">
                <a:solidFill>
                  <a:srgbClr val="C00000"/>
                </a:solidFill>
                <a:latin typeface="Calibri" pitchFamily="34" charset="0"/>
                <a:cs typeface="Calibri" pitchFamily="34" charset="0"/>
              </a:rPr>
              <a:t>détaillée</a:t>
            </a:r>
            <a:r>
              <a:rPr lang="fr-FR" dirty="0"/>
              <a:t/>
            </a:r>
            <a:br>
              <a:rPr lang="fr-FR" dirty="0"/>
            </a:br>
            <a:endParaRPr lang="fr-FR" dirty="0"/>
          </a:p>
        </p:txBody>
      </p:sp>
      <p:sp>
        <p:nvSpPr>
          <p:cNvPr id="3" name="Espace réservé du contenu 2"/>
          <p:cNvSpPr>
            <a:spLocks noGrp="1"/>
          </p:cNvSpPr>
          <p:nvPr>
            <p:ph idx="1"/>
          </p:nvPr>
        </p:nvSpPr>
        <p:spPr/>
        <p:txBody>
          <a:bodyPr>
            <a:normAutofit/>
          </a:bodyPr>
          <a:lstStyle/>
          <a:p>
            <a:r>
              <a:rPr lang="fr-FR" dirty="0"/>
              <a:t>Descriptif détaillé des phases informatisées : fiche descriptive de phase de traitement.</a:t>
            </a:r>
          </a:p>
          <a:p>
            <a:r>
              <a:rPr lang="fr-FR" dirty="0"/>
              <a:t>Conception des interfaces utilisateurs des phases conversationnelles :</a:t>
            </a:r>
          </a:p>
          <a:p>
            <a:pPr lvl="1"/>
            <a:r>
              <a:rPr lang="fr-FR" dirty="0" smtClean="0"/>
              <a:t>description </a:t>
            </a:r>
            <a:r>
              <a:rPr lang="fr-FR" dirty="0"/>
              <a:t>des écrans de saisie et des écrans d’affichage</a:t>
            </a:r>
          </a:p>
          <a:p>
            <a:pPr lvl="1"/>
            <a:endParaRPr lang="fr-FR" dirty="0" smtClean="0"/>
          </a:p>
          <a:p>
            <a:pPr lvl="1"/>
            <a:r>
              <a:rPr lang="fr-FR" dirty="0" smtClean="0"/>
              <a:t>répartition </a:t>
            </a:r>
            <a:r>
              <a:rPr lang="fr-FR" dirty="0"/>
              <a:t>des tâches homme/machine  </a:t>
            </a:r>
            <a:r>
              <a:rPr lang="fr-FR" dirty="0" smtClean="0"/>
              <a:t> </a:t>
            </a:r>
            <a:r>
              <a:rPr lang="fr-FR" dirty="0"/>
              <a:t>(voir document dialogue homme/machine</a:t>
            </a:r>
            <a:r>
              <a:rPr lang="fr-FR" dirty="0" smtClean="0"/>
              <a:t>), règles </a:t>
            </a:r>
            <a:r>
              <a:rPr lang="fr-FR" dirty="0"/>
              <a:t>de contrôle des données.</a:t>
            </a:r>
          </a:p>
          <a:p>
            <a:r>
              <a:rPr lang="fr-FR" dirty="0"/>
              <a:t>Conception des résultats : maquettes des états de sortie (états imprimés).</a:t>
            </a:r>
          </a:p>
          <a:p>
            <a:r>
              <a:rPr lang="fr-FR" dirty="0"/>
              <a:t>Description des traitements : règles de calcul, algorithmes.</a:t>
            </a:r>
          </a:p>
        </p:txBody>
      </p:sp>
    </p:spTree>
    <p:extLst>
      <p:ext uri="{BB962C8B-B14F-4D97-AF65-F5344CB8AC3E}">
        <p14:creationId xmlns:p14="http://schemas.microsoft.com/office/powerpoint/2010/main" val="7590134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264920" y="133350"/>
            <a:ext cx="11899306" cy="6286500"/>
          </a:xfrm>
          <a:prstGeom prst="rect">
            <a:avLst/>
          </a:prstGeom>
        </p:spPr>
      </p:pic>
    </p:spTree>
    <p:extLst>
      <p:ext uri="{BB962C8B-B14F-4D97-AF65-F5344CB8AC3E}">
        <p14:creationId xmlns:p14="http://schemas.microsoft.com/office/powerpoint/2010/main" val="156718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9" y="275012"/>
            <a:ext cx="7451868" cy="632296"/>
          </a:xfrm>
        </p:spPr>
        <p:txBody>
          <a:bodyPr>
            <a:normAutofit fontScale="90000"/>
          </a:bodyPr>
          <a:lstStyle/>
          <a:p>
            <a:r>
              <a:rPr lang="sv-SE" dirty="0" smtClean="0">
                <a:solidFill>
                  <a:srgbClr val="C00000"/>
                </a:solidFill>
              </a:rPr>
              <a:t>What is Agile?</a:t>
            </a:r>
            <a:endParaRPr lang="sv-SE" dirty="0">
              <a:solidFill>
                <a:srgbClr val="C00000"/>
              </a:solidFill>
            </a:endParaRPr>
          </a:p>
        </p:txBody>
      </p:sp>
      <p:sp>
        <p:nvSpPr>
          <p:cNvPr id="3" name="Content Placeholder 2"/>
          <p:cNvSpPr>
            <a:spLocks noGrp="1"/>
          </p:cNvSpPr>
          <p:nvPr>
            <p:ph idx="1"/>
          </p:nvPr>
        </p:nvSpPr>
        <p:spPr/>
        <p:txBody>
          <a:bodyPr/>
          <a:lstStyle/>
          <a:p>
            <a:pPr marL="0" indent="0">
              <a:buNone/>
            </a:pPr>
            <a:r>
              <a:rPr lang="sv-SE" sz="2100" dirty="0">
                <a:solidFill>
                  <a:schemeClr val="tx2"/>
                </a:solidFill>
              </a:rPr>
              <a:t>The english term agile means                                               </a:t>
            </a:r>
          </a:p>
          <a:p>
            <a:pPr marL="457759" lvl="1" indent="0">
              <a:buNone/>
            </a:pPr>
            <a:r>
              <a:rPr lang="sv-SE" dirty="0" smtClean="0"/>
              <a:t>Light                                                                         </a:t>
            </a:r>
          </a:p>
          <a:p>
            <a:pPr marL="457759" lvl="1" indent="0">
              <a:buNone/>
            </a:pPr>
            <a:r>
              <a:rPr lang="sv-SE" dirty="0"/>
              <a:t>A</a:t>
            </a:r>
            <a:r>
              <a:rPr lang="sv-SE" dirty="0" smtClean="0"/>
              <a:t>lerte </a:t>
            </a:r>
          </a:p>
          <a:p>
            <a:pPr marL="457759" lvl="1" indent="0">
              <a:buNone/>
            </a:pPr>
            <a:r>
              <a:rPr lang="sv-SE" dirty="0" smtClean="0"/>
              <a:t>Quick                                                                           </a:t>
            </a:r>
          </a:p>
          <a:p>
            <a:pPr marL="457759" lvl="1" indent="0">
              <a:buNone/>
            </a:pPr>
            <a:r>
              <a:rPr lang="en-US" dirty="0"/>
              <a:t>Ability to move or think easily and </a:t>
            </a:r>
            <a:r>
              <a:rPr lang="en-US" dirty="0" smtClean="0"/>
              <a:t>quickly</a:t>
            </a:r>
            <a:endParaRPr lang="en-US" dirty="0"/>
          </a:p>
          <a:p>
            <a:pPr marL="457759" lvl="1" indent="0">
              <a:buNone/>
            </a:pPr>
            <a:endParaRPr lang="sv-SE" dirty="0" smtClean="0"/>
          </a:p>
          <a:p>
            <a:pPr marL="0" indent="0">
              <a:buNone/>
            </a:pPr>
            <a:r>
              <a:rPr lang="sv-SE" sz="2100" dirty="0">
                <a:solidFill>
                  <a:schemeClr val="tx2"/>
                </a:solidFill>
              </a:rPr>
              <a:t>Agile software development </a:t>
            </a:r>
          </a:p>
          <a:p>
            <a:pPr marL="457759" lvl="1" indent="0">
              <a:buNone/>
            </a:pPr>
            <a:r>
              <a:rPr lang="sv-SE" dirty="0" smtClean="0"/>
              <a:t>Has no definition</a:t>
            </a:r>
            <a:endParaRPr lang="sv-SE" dirty="0"/>
          </a:p>
          <a:p>
            <a:pPr marL="457759" lvl="1" indent="0">
              <a:buNone/>
            </a:pPr>
            <a:r>
              <a:rPr lang="sv-SE" dirty="0" smtClean="0"/>
              <a:t>Umbrella term for similar projects</a:t>
            </a:r>
          </a:p>
          <a:p>
            <a:pPr marL="457759" lvl="1" indent="0">
              <a:buNone/>
            </a:pPr>
            <a:r>
              <a:rPr lang="sv-SE" dirty="0" smtClean="0"/>
              <a:t>The term</a:t>
            </a:r>
            <a:r>
              <a:rPr lang="en-US" dirty="0" smtClean="0"/>
              <a:t> </a:t>
            </a:r>
            <a:r>
              <a:rPr lang="en-US" dirty="0"/>
              <a:t>coined in 2001</a:t>
            </a:r>
            <a:endParaRPr lang="sv-SE" dirty="0"/>
          </a:p>
          <a:p>
            <a:pPr marL="457759" lvl="1" indent="0">
              <a:buNone/>
            </a:pPr>
            <a:endParaRPr lang="sv-SE" dirty="0"/>
          </a:p>
          <a:p>
            <a:pPr marL="457759" lvl="1" indent="0">
              <a:buNone/>
            </a:pPr>
            <a:endParaRPr lang="sv-SE" dirty="0"/>
          </a:p>
          <a:p>
            <a:pPr marL="457759" lvl="1" indent="0">
              <a:buNone/>
            </a:pPr>
            <a:endParaRPr lang="sv-SE" dirty="0" smtClean="0"/>
          </a:p>
        </p:txBody>
      </p:sp>
      <p:sp>
        <p:nvSpPr>
          <p:cNvPr id="4" name="object 14"/>
          <p:cNvSpPr/>
          <p:nvPr/>
        </p:nvSpPr>
        <p:spPr>
          <a:xfrm>
            <a:off x="7148945" y="907308"/>
            <a:ext cx="4405746" cy="51194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10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Manifeste Agile</a:t>
            </a:r>
            <a:endParaRPr lang="sv-SE" dirty="0">
              <a:solidFill>
                <a:srgbClr val="C00000"/>
              </a:solidFill>
              <a:latin typeface="Calibri" pitchFamily="34" charset="0"/>
              <a:cs typeface="Calibri" pitchFamily="34" charset="0"/>
            </a:endParaRPr>
          </a:p>
        </p:txBody>
      </p:sp>
      <p:sp>
        <p:nvSpPr>
          <p:cNvPr id="3" name="Content Placeholder 2"/>
          <p:cNvSpPr>
            <a:spLocks noGrp="1"/>
          </p:cNvSpPr>
          <p:nvPr>
            <p:ph idx="1"/>
          </p:nvPr>
        </p:nvSpPr>
        <p:spPr>
          <a:xfrm>
            <a:off x="2195644" y="1335789"/>
            <a:ext cx="7794885" cy="4526884"/>
          </a:xfrm>
        </p:spPr>
        <p:txBody>
          <a:bodyPr/>
          <a:lstStyle/>
          <a:p>
            <a:pPr algn="ctr" eaLnBrk="1" hangingPunct="1">
              <a:lnSpc>
                <a:spcPct val="90000"/>
              </a:lnSpc>
              <a:buFont typeface="Wingdings" pitchFamily="2" charset="2"/>
              <a:buNone/>
              <a:defRPr/>
            </a:pPr>
            <a:endParaRPr lang="en-US" dirty="0" smtClean="0"/>
          </a:p>
          <a:p>
            <a:pPr algn="ctr" eaLnBrk="1" hangingPunct="1">
              <a:lnSpc>
                <a:spcPct val="90000"/>
              </a:lnSpc>
              <a:buFont typeface="Wingdings" pitchFamily="2" charset="2"/>
              <a:buNone/>
              <a:defRPr/>
            </a:pPr>
            <a:r>
              <a:rPr lang="fr-FR" sz="2400" i="1" dirty="0"/>
              <a:t>Nous sommes arrivés à préférer et favoriser:</a:t>
            </a:r>
            <a:endParaRPr lang="en-US" sz="2100" dirty="0"/>
          </a:p>
          <a:p>
            <a:pPr algn="ctr" eaLnBrk="1" hangingPunct="1">
              <a:lnSpc>
                <a:spcPct val="90000"/>
              </a:lnSpc>
              <a:buFont typeface="Wingdings" pitchFamily="2" charset="2"/>
              <a:buNone/>
              <a:defRPr/>
            </a:pPr>
            <a:endParaRPr lang="en-US" sz="2100" dirty="0">
              <a:solidFill>
                <a:srgbClr val="729A00"/>
              </a:solidFill>
            </a:endParaRPr>
          </a:p>
          <a:p>
            <a:pPr marL="0" indent="0" algn="ctr">
              <a:buNone/>
            </a:pPr>
            <a:r>
              <a:rPr lang="fr-FR" sz="2100" b="1" dirty="0">
                <a:solidFill>
                  <a:schemeClr val="accent3">
                    <a:lumMod val="75000"/>
                  </a:schemeClr>
                </a:solidFill>
              </a:rPr>
              <a:t>Les individus et leurs interactions</a:t>
            </a:r>
            <a:r>
              <a:rPr lang="fr-FR" sz="2100" dirty="0"/>
              <a:t> plus </a:t>
            </a:r>
            <a:r>
              <a:rPr lang="fr-FR" sz="2100" b="1" dirty="0">
                <a:solidFill>
                  <a:schemeClr val="accent2"/>
                </a:solidFill>
              </a:rPr>
              <a:t>que les processus et les outils</a:t>
            </a:r>
            <a:endParaRPr lang="fr-FR" sz="2100" dirty="0"/>
          </a:p>
          <a:p>
            <a:pPr marL="0" indent="0" algn="ctr">
              <a:buNone/>
            </a:pPr>
            <a:r>
              <a:rPr lang="fr-FR" sz="2100" b="1" dirty="0">
                <a:solidFill>
                  <a:schemeClr val="accent3">
                    <a:lumMod val="75000"/>
                  </a:schemeClr>
                </a:solidFill>
              </a:rPr>
              <a:t>Du logiciel qui fonctionne</a:t>
            </a:r>
            <a:r>
              <a:rPr lang="fr-FR" sz="2100" dirty="0"/>
              <a:t> plus </a:t>
            </a:r>
            <a:r>
              <a:rPr lang="fr-FR" sz="2100" b="1" dirty="0">
                <a:solidFill>
                  <a:schemeClr val="accent2"/>
                </a:solidFill>
              </a:rPr>
              <a:t>qu’une documentation exhaustive</a:t>
            </a:r>
            <a:endParaRPr lang="fr-FR" sz="2100" dirty="0">
              <a:solidFill>
                <a:schemeClr val="accent2"/>
              </a:solidFill>
            </a:endParaRPr>
          </a:p>
          <a:p>
            <a:pPr marL="0" indent="0" algn="ctr">
              <a:buNone/>
            </a:pPr>
            <a:r>
              <a:rPr lang="fr-FR" sz="2100" b="1" dirty="0">
                <a:solidFill>
                  <a:schemeClr val="accent3">
                    <a:lumMod val="75000"/>
                  </a:schemeClr>
                </a:solidFill>
              </a:rPr>
              <a:t>La collaboration avec les clients</a:t>
            </a:r>
            <a:r>
              <a:rPr lang="fr-FR" sz="2100" dirty="0"/>
              <a:t> plus </a:t>
            </a:r>
            <a:r>
              <a:rPr lang="fr-FR" sz="2100" b="1" dirty="0">
                <a:solidFill>
                  <a:schemeClr val="accent2"/>
                </a:solidFill>
              </a:rPr>
              <a:t>que la négociation contractuelle</a:t>
            </a:r>
            <a:endParaRPr lang="fr-FR" sz="2100" dirty="0"/>
          </a:p>
          <a:p>
            <a:pPr marL="0" indent="0" algn="ctr">
              <a:buNone/>
            </a:pPr>
            <a:r>
              <a:rPr lang="fr-FR" sz="2100" b="1" dirty="0">
                <a:solidFill>
                  <a:schemeClr val="accent3">
                    <a:lumMod val="75000"/>
                  </a:schemeClr>
                </a:solidFill>
              </a:rPr>
              <a:t>L’adaptation au changement</a:t>
            </a:r>
            <a:r>
              <a:rPr lang="fr-FR" sz="2100" dirty="0"/>
              <a:t> plus </a:t>
            </a:r>
            <a:r>
              <a:rPr lang="fr-FR" sz="2100" b="1" dirty="0">
                <a:solidFill>
                  <a:schemeClr val="accent2"/>
                </a:solidFill>
              </a:rPr>
              <a:t>que le suivi d’un plan</a:t>
            </a:r>
            <a:endParaRPr lang="fr-FR" sz="2100" dirty="0"/>
          </a:p>
          <a:p>
            <a:pPr algn="ctr" eaLnBrk="1" hangingPunct="1">
              <a:lnSpc>
                <a:spcPct val="90000"/>
              </a:lnSpc>
              <a:buFont typeface="Wingdings" pitchFamily="2" charset="2"/>
              <a:buNone/>
              <a:defRPr/>
            </a:pPr>
            <a:endParaRPr lang="en-US" dirty="0"/>
          </a:p>
          <a:p>
            <a:pPr algn="ctr" eaLnBrk="1" hangingPunct="1">
              <a:lnSpc>
                <a:spcPct val="90000"/>
              </a:lnSpc>
              <a:buFont typeface="Wingdings" pitchFamily="2" charset="2"/>
              <a:buNone/>
              <a:defRPr/>
            </a:pPr>
            <a:r>
              <a:rPr lang="fr-FR" sz="2100" i="1" dirty="0"/>
              <a:t>Cela signifie que bien qu'il y-ait de la valeur dans les items situés à </a:t>
            </a:r>
            <a:r>
              <a:rPr lang="fr-FR" sz="2100" b="1" dirty="0">
                <a:solidFill>
                  <a:schemeClr val="accent2"/>
                </a:solidFill>
              </a:rPr>
              <a:t>droite</a:t>
            </a:r>
            <a:r>
              <a:rPr lang="fr-FR" sz="2100" i="1" dirty="0"/>
              <a:t>, notre préférence se porte sur les items qui se trouvent sur la </a:t>
            </a:r>
            <a:r>
              <a:rPr lang="fr-FR" sz="2100" b="1" dirty="0">
                <a:solidFill>
                  <a:schemeClr val="accent3">
                    <a:lumMod val="75000"/>
                  </a:schemeClr>
                </a:solidFill>
              </a:rPr>
              <a:t>gauche</a:t>
            </a:r>
            <a:r>
              <a:rPr lang="fr-FR" sz="2100" i="1" dirty="0"/>
              <a:t>.</a:t>
            </a:r>
            <a:endParaRPr lang="sv-SE" sz="2100" dirty="0"/>
          </a:p>
        </p:txBody>
      </p:sp>
    </p:spTree>
    <p:extLst>
      <p:ext uri="{BB962C8B-B14F-4D97-AF65-F5344CB8AC3E}">
        <p14:creationId xmlns:p14="http://schemas.microsoft.com/office/powerpoint/2010/main" val="4029632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68924" y="443127"/>
            <a:ext cx="10761784" cy="6438319"/>
          </a:xfrm>
          <a:prstGeom prst="rect">
            <a:avLst/>
          </a:prstGeom>
        </p:spPr>
      </p:pic>
    </p:spTree>
    <p:extLst>
      <p:ext uri="{BB962C8B-B14F-4D97-AF65-F5344CB8AC3E}">
        <p14:creationId xmlns:p14="http://schemas.microsoft.com/office/powerpoint/2010/main" val="70865459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431320" y="332745"/>
            <a:ext cx="10921042" cy="6023559"/>
          </a:xfrm>
          <a:prstGeom prst="rect">
            <a:avLst/>
          </a:prstGeom>
        </p:spPr>
      </p:pic>
    </p:spTree>
    <p:extLst>
      <p:ext uri="{BB962C8B-B14F-4D97-AF65-F5344CB8AC3E}">
        <p14:creationId xmlns:p14="http://schemas.microsoft.com/office/powerpoint/2010/main" val="24692078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56" y="142892"/>
            <a:ext cx="10515600" cy="1325563"/>
          </a:xfrm>
        </p:spPr>
        <p:txBody>
          <a:bodyPr/>
          <a:lstStyle/>
          <a:p>
            <a:r>
              <a:rPr lang="en-US" dirty="0" smtClean="0"/>
              <a:t>Agile Umbrella</a:t>
            </a:r>
            <a:endParaRPr lang="en-US" dirty="0"/>
          </a:p>
        </p:txBody>
      </p:sp>
      <p:pic>
        <p:nvPicPr>
          <p:cNvPr id="5121" name="Picture 1"/>
          <p:cNvPicPr>
            <a:picLocks noChangeAspect="1" noChangeArrowheads="1"/>
          </p:cNvPicPr>
          <p:nvPr/>
        </p:nvPicPr>
        <p:blipFill>
          <a:blip r:embed="rId3"/>
          <a:srcRect l="20000" t="14844" r="20000" b="13281"/>
          <a:stretch>
            <a:fillRect/>
          </a:stretch>
        </p:blipFill>
        <p:spPr bwMode="auto">
          <a:xfrm rot="18724983">
            <a:off x="2271156" y="1814353"/>
            <a:ext cx="3917374" cy="3754150"/>
          </a:xfrm>
          <a:prstGeom prst="rect">
            <a:avLst/>
          </a:prstGeom>
          <a:noFill/>
        </p:spPr>
      </p:pic>
      <p:sp>
        <p:nvSpPr>
          <p:cNvPr id="6" name="TextBox 5"/>
          <p:cNvSpPr txBox="1"/>
          <p:nvPr/>
        </p:nvSpPr>
        <p:spPr>
          <a:xfrm>
            <a:off x="3505201" y="2782670"/>
            <a:ext cx="1144865" cy="646331"/>
          </a:xfrm>
          <a:prstGeom prst="rect">
            <a:avLst/>
          </a:prstGeom>
          <a:noFill/>
        </p:spPr>
        <p:txBody>
          <a:bodyPr wrap="none" rtlCol="0">
            <a:spAutoFit/>
          </a:bodyPr>
          <a:lstStyle/>
          <a:p>
            <a:r>
              <a:rPr lang="en-US" sz="3600" b="1" dirty="0">
                <a:solidFill>
                  <a:schemeClr val="bg1"/>
                </a:solidFill>
              </a:rPr>
              <a:t>Agile</a:t>
            </a:r>
          </a:p>
        </p:txBody>
      </p:sp>
      <p:sp>
        <p:nvSpPr>
          <p:cNvPr id="7" name="TextBox 6"/>
          <p:cNvSpPr txBox="1"/>
          <p:nvPr/>
        </p:nvSpPr>
        <p:spPr>
          <a:xfrm>
            <a:off x="3142536" y="4629090"/>
            <a:ext cx="1066800" cy="400110"/>
          </a:xfrm>
          <a:prstGeom prst="rect">
            <a:avLst/>
          </a:prstGeom>
          <a:noFill/>
        </p:spPr>
        <p:txBody>
          <a:bodyPr wrap="square" rtlCol="0">
            <a:spAutoFit/>
          </a:bodyPr>
          <a:lstStyle/>
          <a:p>
            <a:r>
              <a:rPr lang="en-US" sz="2000" b="1" dirty="0"/>
              <a:t>Crystal</a:t>
            </a:r>
          </a:p>
        </p:txBody>
      </p:sp>
      <p:sp>
        <p:nvSpPr>
          <p:cNvPr id="8" name="TextBox 7"/>
          <p:cNvSpPr txBox="1"/>
          <p:nvPr/>
        </p:nvSpPr>
        <p:spPr>
          <a:xfrm>
            <a:off x="4818936" y="4191000"/>
            <a:ext cx="1066800" cy="400110"/>
          </a:xfrm>
          <a:prstGeom prst="rect">
            <a:avLst/>
          </a:prstGeom>
          <a:noFill/>
        </p:spPr>
        <p:txBody>
          <a:bodyPr wrap="square" rtlCol="0">
            <a:spAutoFit/>
          </a:bodyPr>
          <a:lstStyle/>
          <a:p>
            <a:r>
              <a:rPr lang="en-US" sz="2000" b="1" dirty="0"/>
              <a:t>XP</a:t>
            </a:r>
          </a:p>
        </p:txBody>
      </p:sp>
      <p:sp>
        <p:nvSpPr>
          <p:cNvPr id="9" name="TextBox 8"/>
          <p:cNvSpPr txBox="1"/>
          <p:nvPr/>
        </p:nvSpPr>
        <p:spPr>
          <a:xfrm>
            <a:off x="2304336" y="4114800"/>
            <a:ext cx="1524000" cy="523220"/>
          </a:xfrm>
          <a:prstGeom prst="rect">
            <a:avLst/>
          </a:prstGeom>
          <a:noFill/>
        </p:spPr>
        <p:txBody>
          <a:bodyPr wrap="square" rtlCol="0">
            <a:spAutoFit/>
          </a:bodyPr>
          <a:lstStyle/>
          <a:p>
            <a:r>
              <a:rPr lang="en-US" sz="2800" b="1" dirty="0">
                <a:solidFill>
                  <a:srgbClr val="F6B000"/>
                </a:solidFill>
              </a:rPr>
              <a:t>Scrum</a:t>
            </a:r>
          </a:p>
        </p:txBody>
      </p:sp>
      <p:sp>
        <p:nvSpPr>
          <p:cNvPr id="10" name="TextBox 9"/>
          <p:cNvSpPr txBox="1"/>
          <p:nvPr/>
        </p:nvSpPr>
        <p:spPr>
          <a:xfrm>
            <a:off x="5352336" y="4419600"/>
            <a:ext cx="1066800" cy="400110"/>
          </a:xfrm>
          <a:prstGeom prst="rect">
            <a:avLst/>
          </a:prstGeom>
          <a:noFill/>
        </p:spPr>
        <p:txBody>
          <a:bodyPr wrap="square" rtlCol="0">
            <a:spAutoFit/>
          </a:bodyPr>
          <a:lstStyle/>
          <a:p>
            <a:r>
              <a:rPr lang="en-US" sz="2000" b="1" dirty="0"/>
              <a:t>DSDM</a:t>
            </a:r>
          </a:p>
        </p:txBody>
      </p:sp>
      <p:sp>
        <p:nvSpPr>
          <p:cNvPr id="11" name="TextBox 10"/>
          <p:cNvSpPr txBox="1"/>
          <p:nvPr/>
        </p:nvSpPr>
        <p:spPr>
          <a:xfrm>
            <a:off x="4666536" y="4724400"/>
            <a:ext cx="1066800" cy="400110"/>
          </a:xfrm>
          <a:prstGeom prst="rect">
            <a:avLst/>
          </a:prstGeom>
          <a:noFill/>
        </p:spPr>
        <p:txBody>
          <a:bodyPr wrap="square" rtlCol="0">
            <a:spAutoFit/>
          </a:bodyPr>
          <a:lstStyle/>
          <a:p>
            <a:r>
              <a:rPr lang="en-US" sz="2000" b="1" dirty="0"/>
              <a:t>FDD</a:t>
            </a:r>
          </a:p>
        </p:txBody>
      </p:sp>
      <p:sp>
        <p:nvSpPr>
          <p:cNvPr id="12" name="TextBox 11"/>
          <p:cNvSpPr txBox="1"/>
          <p:nvPr/>
        </p:nvSpPr>
        <p:spPr>
          <a:xfrm>
            <a:off x="2609136" y="4963180"/>
            <a:ext cx="1429464" cy="523220"/>
          </a:xfrm>
          <a:prstGeom prst="rect">
            <a:avLst/>
          </a:prstGeom>
          <a:noFill/>
        </p:spPr>
        <p:txBody>
          <a:bodyPr wrap="square" rtlCol="0">
            <a:spAutoFit/>
          </a:bodyPr>
          <a:lstStyle/>
          <a:p>
            <a:r>
              <a:rPr lang="en-US" sz="2800" b="1" dirty="0">
                <a:solidFill>
                  <a:srgbClr val="F6B000"/>
                </a:solidFill>
              </a:rPr>
              <a:t>Kanban</a:t>
            </a:r>
          </a:p>
        </p:txBody>
      </p:sp>
      <p:sp>
        <p:nvSpPr>
          <p:cNvPr id="13" name="TextBox 12"/>
          <p:cNvSpPr txBox="1"/>
          <p:nvPr/>
        </p:nvSpPr>
        <p:spPr>
          <a:xfrm>
            <a:off x="5123736" y="5162490"/>
            <a:ext cx="1066800" cy="400110"/>
          </a:xfrm>
          <a:prstGeom prst="rect">
            <a:avLst/>
          </a:prstGeom>
          <a:noFill/>
        </p:spPr>
        <p:txBody>
          <a:bodyPr wrap="square" rtlCol="0">
            <a:spAutoFit/>
          </a:bodyPr>
          <a:lstStyle/>
          <a:p>
            <a:r>
              <a:rPr lang="en-US" sz="2000" b="1" dirty="0"/>
              <a:t>RUP</a:t>
            </a:r>
          </a:p>
        </p:txBody>
      </p:sp>
      <p:grpSp>
        <p:nvGrpSpPr>
          <p:cNvPr id="18" name="Group 17"/>
          <p:cNvGrpSpPr/>
          <p:nvPr/>
        </p:nvGrpSpPr>
        <p:grpSpPr>
          <a:xfrm>
            <a:off x="7467600" y="1219200"/>
            <a:ext cx="304800" cy="5257800"/>
            <a:chOff x="6248400" y="1447800"/>
            <a:chExt cx="304800" cy="5257800"/>
          </a:xfrm>
        </p:grpSpPr>
        <p:sp>
          <p:nvSpPr>
            <p:cNvPr id="16" name="Notched Right Arrow 15"/>
            <p:cNvSpPr/>
            <p:nvPr/>
          </p:nvSpPr>
          <p:spPr>
            <a:xfrm rot="16200000">
              <a:off x="3848100" y="3848100"/>
              <a:ext cx="5105400" cy="304800"/>
            </a:xfrm>
            <a:prstGeom prst="notchedRightArrow">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7" name="Notched Right Arrow 16"/>
            <p:cNvSpPr/>
            <p:nvPr/>
          </p:nvSpPr>
          <p:spPr>
            <a:xfrm rot="5400000">
              <a:off x="3848100" y="4000500"/>
              <a:ext cx="5105400" cy="304800"/>
            </a:xfrm>
            <a:prstGeom prst="notchedRightArrow">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grpSp>
      <p:sp>
        <p:nvSpPr>
          <p:cNvPr id="20" name="Oval 19"/>
          <p:cNvSpPr/>
          <p:nvPr/>
        </p:nvSpPr>
        <p:spPr>
          <a:xfrm>
            <a:off x="7467600" y="2188026"/>
            <a:ext cx="275772" cy="27577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22"/>
          <p:cNvSpPr/>
          <p:nvPr/>
        </p:nvSpPr>
        <p:spPr>
          <a:xfrm>
            <a:off x="7482114" y="2950026"/>
            <a:ext cx="275772" cy="27577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23"/>
          <p:cNvSpPr/>
          <p:nvPr/>
        </p:nvSpPr>
        <p:spPr>
          <a:xfrm>
            <a:off x="7485744" y="3712026"/>
            <a:ext cx="275772" cy="27577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24"/>
          <p:cNvSpPr/>
          <p:nvPr/>
        </p:nvSpPr>
        <p:spPr>
          <a:xfrm>
            <a:off x="7482114" y="4474026"/>
            <a:ext cx="275772" cy="27577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Oval 25"/>
          <p:cNvSpPr/>
          <p:nvPr/>
        </p:nvSpPr>
        <p:spPr>
          <a:xfrm>
            <a:off x="7482114" y="5312226"/>
            <a:ext cx="275772" cy="27577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p:cNvSpPr txBox="1"/>
          <p:nvPr/>
        </p:nvSpPr>
        <p:spPr>
          <a:xfrm>
            <a:off x="7848600" y="2133600"/>
            <a:ext cx="1524000" cy="400110"/>
          </a:xfrm>
          <a:prstGeom prst="rect">
            <a:avLst/>
          </a:prstGeom>
          <a:noFill/>
        </p:spPr>
        <p:txBody>
          <a:bodyPr wrap="square" rtlCol="0">
            <a:spAutoFit/>
          </a:bodyPr>
          <a:lstStyle/>
          <a:p>
            <a:r>
              <a:rPr lang="en-US" sz="2000" b="1" dirty="0">
                <a:solidFill>
                  <a:schemeClr val="accent1">
                    <a:lumMod val="60000"/>
                    <a:lumOff val="40000"/>
                  </a:schemeClr>
                </a:solidFill>
              </a:rPr>
              <a:t>RUP (120+)</a:t>
            </a:r>
          </a:p>
        </p:txBody>
      </p:sp>
      <p:sp>
        <p:nvSpPr>
          <p:cNvPr id="28" name="TextBox 27"/>
          <p:cNvSpPr txBox="1"/>
          <p:nvPr/>
        </p:nvSpPr>
        <p:spPr>
          <a:xfrm>
            <a:off x="7848600" y="2876490"/>
            <a:ext cx="1066800" cy="400110"/>
          </a:xfrm>
          <a:prstGeom prst="rect">
            <a:avLst/>
          </a:prstGeom>
          <a:noFill/>
        </p:spPr>
        <p:txBody>
          <a:bodyPr wrap="square" rtlCol="0">
            <a:spAutoFit/>
          </a:bodyPr>
          <a:lstStyle/>
          <a:p>
            <a:r>
              <a:rPr lang="en-US" sz="2000" b="1" dirty="0">
                <a:solidFill>
                  <a:schemeClr val="accent1">
                    <a:lumMod val="60000"/>
                    <a:lumOff val="40000"/>
                  </a:schemeClr>
                </a:solidFill>
              </a:rPr>
              <a:t>XP (13)</a:t>
            </a:r>
          </a:p>
        </p:txBody>
      </p:sp>
      <p:sp>
        <p:nvSpPr>
          <p:cNvPr id="29" name="TextBox 28"/>
          <p:cNvSpPr txBox="1"/>
          <p:nvPr/>
        </p:nvSpPr>
        <p:spPr>
          <a:xfrm>
            <a:off x="7848600" y="3638490"/>
            <a:ext cx="1447800" cy="400110"/>
          </a:xfrm>
          <a:prstGeom prst="rect">
            <a:avLst/>
          </a:prstGeom>
          <a:noFill/>
        </p:spPr>
        <p:txBody>
          <a:bodyPr wrap="square" rtlCol="0">
            <a:spAutoFit/>
          </a:bodyPr>
          <a:lstStyle/>
          <a:p>
            <a:r>
              <a:rPr lang="en-US" sz="2000" b="1" dirty="0">
                <a:solidFill>
                  <a:schemeClr val="accent1">
                    <a:lumMod val="60000"/>
                    <a:lumOff val="40000"/>
                  </a:schemeClr>
                </a:solidFill>
              </a:rPr>
              <a:t>Scrum (9)</a:t>
            </a:r>
          </a:p>
        </p:txBody>
      </p:sp>
      <p:sp>
        <p:nvSpPr>
          <p:cNvPr id="30" name="TextBox 29"/>
          <p:cNvSpPr txBox="1"/>
          <p:nvPr/>
        </p:nvSpPr>
        <p:spPr>
          <a:xfrm>
            <a:off x="7848600" y="4400490"/>
            <a:ext cx="1447800" cy="400110"/>
          </a:xfrm>
          <a:prstGeom prst="rect">
            <a:avLst/>
          </a:prstGeom>
          <a:noFill/>
        </p:spPr>
        <p:txBody>
          <a:bodyPr wrap="square" rtlCol="0">
            <a:spAutoFit/>
          </a:bodyPr>
          <a:lstStyle/>
          <a:p>
            <a:r>
              <a:rPr lang="en-US" sz="2000" b="1" dirty="0">
                <a:solidFill>
                  <a:schemeClr val="accent1">
                    <a:lumMod val="60000"/>
                    <a:lumOff val="40000"/>
                  </a:schemeClr>
                </a:solidFill>
              </a:rPr>
              <a:t>Kanban (3)</a:t>
            </a:r>
          </a:p>
        </p:txBody>
      </p:sp>
      <p:sp>
        <p:nvSpPr>
          <p:cNvPr id="31" name="TextBox 30"/>
          <p:cNvSpPr txBox="1"/>
          <p:nvPr/>
        </p:nvSpPr>
        <p:spPr>
          <a:xfrm>
            <a:off x="7848600" y="5238690"/>
            <a:ext cx="2362200" cy="400110"/>
          </a:xfrm>
          <a:prstGeom prst="rect">
            <a:avLst/>
          </a:prstGeom>
          <a:noFill/>
        </p:spPr>
        <p:txBody>
          <a:bodyPr wrap="square" rtlCol="0">
            <a:spAutoFit/>
          </a:bodyPr>
          <a:lstStyle/>
          <a:p>
            <a:r>
              <a:rPr lang="en-US" sz="2000" b="1" dirty="0">
                <a:solidFill>
                  <a:schemeClr val="accent1">
                    <a:lumMod val="60000"/>
                    <a:lumOff val="40000"/>
                  </a:schemeClr>
                </a:solidFill>
              </a:rPr>
              <a:t>Do Whatever!! (0)</a:t>
            </a:r>
          </a:p>
        </p:txBody>
      </p:sp>
      <p:sp>
        <p:nvSpPr>
          <p:cNvPr id="32" name="TextBox 31"/>
          <p:cNvSpPr txBox="1"/>
          <p:nvPr/>
        </p:nvSpPr>
        <p:spPr>
          <a:xfrm>
            <a:off x="7772400" y="1295401"/>
            <a:ext cx="2438400" cy="461665"/>
          </a:xfrm>
          <a:prstGeom prst="rect">
            <a:avLst/>
          </a:prstGeom>
          <a:noFill/>
        </p:spPr>
        <p:txBody>
          <a:bodyPr wrap="square" rtlCol="0">
            <a:spAutoFit/>
          </a:bodyPr>
          <a:lstStyle/>
          <a:p>
            <a:r>
              <a:rPr lang="en-US" sz="2400" b="1" dirty="0">
                <a:solidFill>
                  <a:schemeClr val="bg1">
                    <a:lumMod val="65000"/>
                  </a:schemeClr>
                </a:solidFill>
              </a:rPr>
              <a:t>More Prescriptive</a:t>
            </a:r>
          </a:p>
        </p:txBody>
      </p:sp>
      <p:sp>
        <p:nvSpPr>
          <p:cNvPr id="33" name="TextBox 32"/>
          <p:cNvSpPr txBox="1"/>
          <p:nvPr/>
        </p:nvSpPr>
        <p:spPr>
          <a:xfrm>
            <a:off x="7848600" y="5943601"/>
            <a:ext cx="2438400" cy="461665"/>
          </a:xfrm>
          <a:prstGeom prst="rect">
            <a:avLst/>
          </a:prstGeom>
          <a:noFill/>
        </p:spPr>
        <p:txBody>
          <a:bodyPr wrap="square" rtlCol="0">
            <a:spAutoFit/>
          </a:bodyPr>
          <a:lstStyle/>
          <a:p>
            <a:r>
              <a:rPr lang="en-US" sz="2400" b="1" dirty="0">
                <a:solidFill>
                  <a:schemeClr val="bg1">
                    <a:lumMod val="65000"/>
                  </a:schemeClr>
                </a:solidFill>
              </a:rPr>
              <a:t>More Adaptive</a:t>
            </a:r>
          </a:p>
        </p:txBody>
      </p:sp>
      <p:sp>
        <p:nvSpPr>
          <p:cNvPr id="34" name="TextBox 33"/>
          <p:cNvSpPr txBox="1"/>
          <p:nvPr/>
        </p:nvSpPr>
        <p:spPr>
          <a:xfrm>
            <a:off x="4876800" y="5635824"/>
            <a:ext cx="1981200" cy="307777"/>
          </a:xfrm>
          <a:prstGeom prst="rect">
            <a:avLst/>
          </a:prstGeom>
          <a:noFill/>
        </p:spPr>
        <p:txBody>
          <a:bodyPr wrap="square" rtlCol="0">
            <a:spAutoFit/>
          </a:bodyPr>
          <a:lstStyle/>
          <a:p>
            <a:r>
              <a:rPr lang="en-US" sz="1400" dirty="0"/>
              <a:t>and few more…</a:t>
            </a:r>
          </a:p>
        </p:txBody>
      </p:sp>
      <p:sp>
        <p:nvSpPr>
          <p:cNvPr id="36" name="TextBox 35"/>
          <p:cNvSpPr txBox="1"/>
          <p:nvPr/>
        </p:nvSpPr>
        <p:spPr>
          <a:xfrm>
            <a:off x="7910286" y="2467429"/>
            <a:ext cx="2667000" cy="461665"/>
          </a:xfrm>
          <a:prstGeom prst="rect">
            <a:avLst/>
          </a:prstGeom>
          <a:solidFill>
            <a:schemeClr val="accent1">
              <a:lumMod val="20000"/>
              <a:lumOff val="80000"/>
            </a:schemeClr>
          </a:solidFill>
        </p:spPr>
        <p:txBody>
          <a:bodyPr wrap="square" rtlCol="0">
            <a:spAutoFit/>
          </a:bodyPr>
          <a:lstStyle/>
          <a:p>
            <a:r>
              <a:rPr lang="en-US" sz="1200" dirty="0"/>
              <a:t>RUP has over 30 roles, over 20 activities, and over 70 artifacts</a:t>
            </a:r>
          </a:p>
        </p:txBody>
      </p:sp>
      <p:sp>
        <p:nvSpPr>
          <p:cNvPr id="37" name="TextBox 36"/>
          <p:cNvSpPr txBox="1"/>
          <p:nvPr/>
        </p:nvSpPr>
        <p:spPr>
          <a:xfrm>
            <a:off x="8534400" y="1611868"/>
            <a:ext cx="2438400" cy="369332"/>
          </a:xfrm>
          <a:prstGeom prst="rect">
            <a:avLst/>
          </a:prstGeom>
          <a:noFill/>
        </p:spPr>
        <p:txBody>
          <a:bodyPr wrap="square" rtlCol="0">
            <a:spAutoFit/>
          </a:bodyPr>
          <a:lstStyle/>
          <a:p>
            <a:r>
              <a:rPr lang="en-US" b="1" dirty="0">
                <a:solidFill>
                  <a:schemeClr val="tx1">
                    <a:lumMod val="50000"/>
                    <a:lumOff val="50000"/>
                  </a:schemeClr>
                </a:solidFill>
              </a:rPr>
              <a:t>more rules </a:t>
            </a:r>
            <a:r>
              <a:rPr lang="en-US" dirty="0">
                <a:solidFill>
                  <a:schemeClr val="bg1">
                    <a:lumMod val="65000"/>
                  </a:schemeClr>
                </a:solidFill>
              </a:rPr>
              <a:t>to follow</a:t>
            </a:r>
          </a:p>
        </p:txBody>
      </p:sp>
      <p:sp>
        <p:nvSpPr>
          <p:cNvPr id="38" name="TextBox 37"/>
          <p:cNvSpPr txBox="1"/>
          <p:nvPr/>
        </p:nvSpPr>
        <p:spPr>
          <a:xfrm>
            <a:off x="8534400" y="6262914"/>
            <a:ext cx="2438400" cy="369332"/>
          </a:xfrm>
          <a:prstGeom prst="rect">
            <a:avLst/>
          </a:prstGeom>
          <a:noFill/>
        </p:spPr>
        <p:txBody>
          <a:bodyPr wrap="square" rtlCol="0">
            <a:spAutoFit/>
          </a:bodyPr>
          <a:lstStyle/>
          <a:p>
            <a:r>
              <a:rPr lang="en-US" b="1" dirty="0">
                <a:solidFill>
                  <a:schemeClr val="tx1">
                    <a:lumMod val="50000"/>
                    <a:lumOff val="50000"/>
                  </a:schemeClr>
                </a:solidFill>
              </a:rPr>
              <a:t>fewer rules </a:t>
            </a:r>
            <a:r>
              <a:rPr lang="en-US" dirty="0">
                <a:solidFill>
                  <a:schemeClr val="bg1">
                    <a:lumMod val="65000"/>
                  </a:schemeClr>
                </a:solidFill>
              </a:rPr>
              <a:t>to follow</a:t>
            </a:r>
          </a:p>
        </p:txBody>
      </p:sp>
    </p:spTree>
    <p:extLst>
      <p:ext uri="{BB962C8B-B14F-4D97-AF65-F5344CB8AC3E}">
        <p14:creationId xmlns:p14="http://schemas.microsoft.com/office/powerpoint/2010/main" val="5283829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solidFill>
                  <a:srgbClr val="C00000"/>
                </a:solidFill>
              </a:rPr>
              <a:t>Etude</a:t>
            </a:r>
            <a:r>
              <a:rPr lang="fr-FR" dirty="0">
                <a:solidFill>
                  <a:srgbClr val="C00000"/>
                </a:solidFill>
              </a:rPr>
              <a:t> agile</a:t>
            </a:r>
            <a:endParaRPr lang="fr-FR" dirty="0">
              <a:solidFill>
                <a:srgbClr val="C00000"/>
              </a:solidFill>
            </a:endParaRPr>
          </a:p>
        </p:txBody>
      </p:sp>
      <p:sp>
        <p:nvSpPr>
          <p:cNvPr id="3" name="Espace réservé du contenu 2"/>
          <p:cNvSpPr>
            <a:spLocks noGrp="1"/>
          </p:cNvSpPr>
          <p:nvPr>
            <p:ph idx="1"/>
          </p:nvPr>
        </p:nvSpPr>
        <p:spPr>
          <a:xfrm>
            <a:off x="838200" y="1517073"/>
            <a:ext cx="10515600" cy="4659890"/>
          </a:xfrm>
        </p:spPr>
        <p:txBody>
          <a:bodyPr>
            <a:normAutofit fontScale="85000" lnSpcReduction="20000"/>
          </a:bodyPr>
          <a:lstStyle/>
          <a:p>
            <a:pPr marL="108585" indent="-95885">
              <a:lnSpc>
                <a:spcPct val="100000"/>
              </a:lnSpc>
              <a:spcBef>
                <a:spcPts val="390"/>
              </a:spcBef>
              <a:tabLst>
                <a:tab pos="108585" algn="l"/>
              </a:tabLst>
            </a:pPr>
            <a:r>
              <a:rPr lang="fr-FR" spc="-5" dirty="0">
                <a:latin typeface="Arial"/>
                <a:cs typeface="Arial"/>
              </a:rPr>
              <a:t>Selon le bureau d’études Gartner, en </a:t>
            </a:r>
            <a:r>
              <a:rPr lang="fr-FR" dirty="0">
                <a:latin typeface="Arial"/>
                <a:cs typeface="Arial"/>
              </a:rPr>
              <a:t>2012</a:t>
            </a:r>
            <a:r>
              <a:rPr lang="fr-FR" spc="-55" dirty="0">
                <a:latin typeface="Arial"/>
                <a:cs typeface="Arial"/>
              </a:rPr>
              <a:t> </a:t>
            </a:r>
            <a:r>
              <a:rPr lang="fr-FR" dirty="0">
                <a:latin typeface="Arial"/>
                <a:cs typeface="Arial"/>
              </a:rPr>
              <a:t>:</a:t>
            </a:r>
          </a:p>
          <a:p>
            <a:pPr marL="139065" indent="-126364">
              <a:lnSpc>
                <a:spcPct val="100000"/>
              </a:lnSpc>
              <a:spcBef>
                <a:spcPts val="290"/>
              </a:spcBef>
              <a:buFont typeface="Arial"/>
              <a:buChar char="–"/>
              <a:tabLst>
                <a:tab pos="139700" algn="l"/>
              </a:tabLst>
            </a:pPr>
            <a:r>
              <a:rPr lang="fr-FR" b="1" dirty="0">
                <a:latin typeface="Arial"/>
                <a:cs typeface="Arial"/>
              </a:rPr>
              <a:t>Plus </a:t>
            </a:r>
            <a:r>
              <a:rPr lang="fr-FR" b="1" spc="-5" dirty="0">
                <a:latin typeface="Arial"/>
                <a:cs typeface="Arial"/>
              </a:rPr>
              <a:t>de 60% des projets informatiques deviennent</a:t>
            </a:r>
            <a:r>
              <a:rPr lang="fr-FR" b="1" spc="30" dirty="0">
                <a:latin typeface="Arial"/>
                <a:cs typeface="Arial"/>
              </a:rPr>
              <a:t> </a:t>
            </a:r>
            <a:r>
              <a:rPr lang="fr-FR" b="1" dirty="0">
                <a:latin typeface="Arial"/>
                <a:cs typeface="Arial"/>
              </a:rPr>
              <a:t>agiles</a:t>
            </a:r>
            <a:endParaRPr lang="fr-FR" dirty="0">
              <a:latin typeface="Arial"/>
              <a:cs typeface="Arial"/>
            </a:endParaRPr>
          </a:p>
          <a:p>
            <a:pPr marL="139065" indent="-126364">
              <a:lnSpc>
                <a:spcPct val="100000"/>
              </a:lnSpc>
              <a:spcBef>
                <a:spcPts val="290"/>
              </a:spcBef>
              <a:buFont typeface="Arial"/>
              <a:buChar char="–"/>
              <a:tabLst>
                <a:tab pos="139700" algn="l"/>
              </a:tabLst>
            </a:pPr>
            <a:r>
              <a:rPr lang="fr-FR" b="1" spc="-5" dirty="0">
                <a:latin typeface="Arial"/>
                <a:cs typeface="Arial"/>
              </a:rPr>
              <a:t>80% de </a:t>
            </a:r>
            <a:r>
              <a:rPr lang="fr-FR" b="1" dirty="0">
                <a:latin typeface="Arial"/>
                <a:cs typeface="Arial"/>
              </a:rPr>
              <a:t>ces </a:t>
            </a:r>
            <a:r>
              <a:rPr lang="fr-FR" b="1" spc="-5" dirty="0">
                <a:latin typeface="Arial"/>
                <a:cs typeface="Arial"/>
              </a:rPr>
              <a:t>projets </a:t>
            </a:r>
            <a:r>
              <a:rPr lang="fr-FR" b="1" dirty="0">
                <a:latin typeface="Arial"/>
                <a:cs typeface="Arial"/>
              </a:rPr>
              <a:t>utilisent </a:t>
            </a:r>
            <a:r>
              <a:rPr lang="fr-FR" b="1" spc="-5" dirty="0">
                <a:latin typeface="Arial"/>
                <a:cs typeface="Arial"/>
              </a:rPr>
              <a:t>la méthode</a:t>
            </a:r>
            <a:r>
              <a:rPr lang="fr-FR" b="1" spc="-40" dirty="0">
                <a:latin typeface="Arial"/>
                <a:cs typeface="Arial"/>
              </a:rPr>
              <a:t> </a:t>
            </a:r>
            <a:r>
              <a:rPr lang="fr-FR" b="1" spc="-5" dirty="0" err="1">
                <a:latin typeface="Arial"/>
                <a:cs typeface="Arial"/>
              </a:rPr>
              <a:t>Scrum</a:t>
            </a:r>
            <a:endParaRPr lang="fr-FR" dirty="0">
              <a:latin typeface="Arial"/>
              <a:cs typeface="Arial"/>
            </a:endParaRPr>
          </a:p>
          <a:p>
            <a:pPr>
              <a:lnSpc>
                <a:spcPct val="100000"/>
              </a:lnSpc>
            </a:pPr>
            <a:endParaRPr lang="fr-FR" sz="4000" dirty="0">
              <a:latin typeface="Times New Roman"/>
              <a:cs typeface="Times New Roman"/>
            </a:endParaRPr>
          </a:p>
          <a:p>
            <a:pPr marL="12700">
              <a:lnSpc>
                <a:spcPct val="100000"/>
              </a:lnSpc>
              <a:spcBef>
                <a:spcPts val="5"/>
              </a:spcBef>
              <a:tabLst>
                <a:tab pos="108585" algn="l"/>
              </a:tabLst>
            </a:pPr>
            <a:r>
              <a:rPr lang="fr-FR" dirty="0">
                <a:latin typeface="Arial"/>
                <a:cs typeface="Arial"/>
              </a:rPr>
              <a:t>Ken </a:t>
            </a:r>
            <a:r>
              <a:rPr lang="fr-FR" spc="-5" dirty="0" err="1">
                <a:latin typeface="Arial"/>
                <a:cs typeface="Arial"/>
              </a:rPr>
              <a:t>Schwaber</a:t>
            </a:r>
            <a:r>
              <a:rPr lang="fr-FR" spc="-5" dirty="0">
                <a:latin typeface="Arial"/>
                <a:cs typeface="Arial"/>
              </a:rPr>
              <a:t> décrit </a:t>
            </a:r>
            <a:r>
              <a:rPr lang="fr-FR" dirty="0" err="1">
                <a:latin typeface="Arial"/>
                <a:cs typeface="Arial"/>
              </a:rPr>
              <a:t>Scrum</a:t>
            </a:r>
            <a:r>
              <a:rPr lang="fr-FR" dirty="0">
                <a:latin typeface="Arial"/>
                <a:cs typeface="Arial"/>
              </a:rPr>
              <a:t> comme un cadre</a:t>
            </a:r>
            <a:r>
              <a:rPr lang="fr-FR" spc="-85" dirty="0">
                <a:latin typeface="Arial"/>
                <a:cs typeface="Arial"/>
              </a:rPr>
              <a:t> </a:t>
            </a:r>
            <a:r>
              <a:rPr lang="fr-FR" dirty="0">
                <a:latin typeface="Arial"/>
                <a:cs typeface="Arial"/>
              </a:rPr>
              <a:t>(</a:t>
            </a:r>
            <a:r>
              <a:rPr lang="fr-FR" i="1" dirty="0" err="1">
                <a:latin typeface="Arial"/>
                <a:cs typeface="Arial"/>
              </a:rPr>
              <a:t>framework</a:t>
            </a:r>
            <a:r>
              <a:rPr lang="fr-FR" i="1" dirty="0">
                <a:latin typeface="Arial"/>
                <a:cs typeface="Arial"/>
              </a:rPr>
              <a:t>)</a:t>
            </a:r>
            <a:endParaRPr lang="fr-FR" dirty="0">
              <a:latin typeface="Arial"/>
              <a:cs typeface="Arial"/>
            </a:endParaRPr>
          </a:p>
          <a:p>
            <a:pPr>
              <a:lnSpc>
                <a:spcPct val="100000"/>
              </a:lnSpc>
              <a:buFont typeface="Arial"/>
              <a:buChar char="•"/>
            </a:pPr>
            <a:endParaRPr lang="fr-FR" sz="3600" dirty="0">
              <a:latin typeface="Times New Roman"/>
              <a:cs typeface="Times New Roman"/>
            </a:endParaRPr>
          </a:p>
          <a:p>
            <a:pPr marL="12700" marR="357505">
              <a:lnSpc>
                <a:spcPct val="120000"/>
              </a:lnSpc>
              <a:tabLst>
                <a:tab pos="108585" algn="l"/>
              </a:tabLst>
            </a:pPr>
            <a:r>
              <a:rPr lang="fr-FR" spc="-5" dirty="0">
                <a:latin typeface="Arial"/>
                <a:cs typeface="Arial"/>
              </a:rPr>
              <a:t>Un </a:t>
            </a:r>
            <a:r>
              <a:rPr lang="fr-FR" dirty="0">
                <a:latin typeface="Arial"/>
                <a:cs typeface="Arial"/>
              </a:rPr>
              <a:t>spécialiste des processus </a:t>
            </a:r>
            <a:r>
              <a:rPr lang="fr-FR" spc="-5" dirty="0">
                <a:latin typeface="Arial"/>
                <a:cs typeface="Arial"/>
              </a:rPr>
              <a:t>parlerait, </a:t>
            </a:r>
            <a:r>
              <a:rPr lang="fr-FR" dirty="0">
                <a:latin typeface="Arial"/>
                <a:cs typeface="Arial"/>
              </a:rPr>
              <a:t>pour </a:t>
            </a:r>
            <a:r>
              <a:rPr lang="fr-FR" dirty="0" err="1">
                <a:latin typeface="Arial"/>
                <a:cs typeface="Arial"/>
              </a:rPr>
              <a:t>Scrum</a:t>
            </a:r>
            <a:r>
              <a:rPr lang="fr-FR" dirty="0">
                <a:latin typeface="Arial"/>
                <a:cs typeface="Arial"/>
              </a:rPr>
              <a:t>, de  </a:t>
            </a:r>
            <a:r>
              <a:rPr lang="fr-FR" i="1" spc="-5" dirty="0">
                <a:latin typeface="Arial"/>
                <a:cs typeface="Arial"/>
              </a:rPr>
              <a:t>pattern </a:t>
            </a:r>
            <a:r>
              <a:rPr lang="fr-FR" spc="-5" dirty="0">
                <a:latin typeface="Arial"/>
                <a:cs typeface="Arial"/>
              </a:rPr>
              <a:t>de processus, orienté gestion </a:t>
            </a:r>
            <a:r>
              <a:rPr lang="fr-FR" dirty="0">
                <a:latin typeface="Arial"/>
                <a:cs typeface="Arial"/>
              </a:rPr>
              <a:t>de projet, </a:t>
            </a:r>
            <a:r>
              <a:rPr lang="fr-FR" spc="-5" dirty="0">
                <a:latin typeface="Arial"/>
                <a:cs typeface="Arial"/>
              </a:rPr>
              <a:t>qui peut  incorporer différentes </a:t>
            </a:r>
            <a:r>
              <a:rPr lang="fr-FR" dirty="0">
                <a:latin typeface="Arial"/>
                <a:cs typeface="Arial"/>
              </a:rPr>
              <a:t>méthodes </a:t>
            </a:r>
            <a:r>
              <a:rPr lang="fr-FR" spc="-5" dirty="0">
                <a:latin typeface="Arial"/>
                <a:cs typeface="Arial"/>
              </a:rPr>
              <a:t>ou pratiques</a:t>
            </a:r>
            <a:r>
              <a:rPr lang="fr-FR" spc="-65" dirty="0">
                <a:latin typeface="Arial"/>
                <a:cs typeface="Arial"/>
              </a:rPr>
              <a:t> </a:t>
            </a:r>
            <a:r>
              <a:rPr lang="fr-FR" spc="-5" dirty="0">
                <a:latin typeface="Arial"/>
                <a:cs typeface="Arial"/>
              </a:rPr>
              <a:t>d’ingénierie.</a:t>
            </a:r>
            <a:endParaRPr lang="fr-FR" dirty="0">
              <a:latin typeface="Arial"/>
              <a:cs typeface="Arial"/>
            </a:endParaRPr>
          </a:p>
          <a:p>
            <a:pPr>
              <a:lnSpc>
                <a:spcPct val="100000"/>
              </a:lnSpc>
              <a:spcBef>
                <a:spcPts val="5"/>
              </a:spcBef>
            </a:pPr>
            <a:endParaRPr lang="fr-FR" sz="4000" dirty="0">
              <a:latin typeface="Times New Roman"/>
              <a:cs typeface="Times New Roman"/>
            </a:endParaRPr>
          </a:p>
          <a:p>
            <a:pPr marL="12700">
              <a:lnSpc>
                <a:spcPct val="100000"/>
              </a:lnSpc>
            </a:pPr>
            <a:r>
              <a:rPr lang="fr-FR" b="1" spc="-5" dirty="0">
                <a:solidFill>
                  <a:srgbClr val="FF0000"/>
                </a:solidFill>
                <a:latin typeface="Wingdings"/>
                <a:cs typeface="Wingdings"/>
              </a:rPr>
              <a:t></a:t>
            </a:r>
            <a:r>
              <a:rPr lang="fr-FR" b="1" spc="-5" dirty="0">
                <a:solidFill>
                  <a:srgbClr val="FF0000"/>
                </a:solidFill>
                <a:latin typeface="Times New Roman"/>
                <a:cs typeface="Times New Roman"/>
              </a:rPr>
              <a:t> </a:t>
            </a:r>
            <a:r>
              <a:rPr lang="fr-FR" b="1" spc="-5" dirty="0" err="1">
                <a:solidFill>
                  <a:srgbClr val="FF0000"/>
                </a:solidFill>
                <a:latin typeface="Arial"/>
                <a:cs typeface="Arial"/>
              </a:rPr>
              <a:t>Scrum</a:t>
            </a:r>
            <a:r>
              <a:rPr lang="fr-FR" b="1" spc="-5" dirty="0">
                <a:solidFill>
                  <a:srgbClr val="FF0000"/>
                </a:solidFill>
                <a:latin typeface="Arial"/>
                <a:cs typeface="Arial"/>
              </a:rPr>
              <a:t> est </a:t>
            </a:r>
            <a:r>
              <a:rPr lang="fr-FR" b="1" dirty="0">
                <a:solidFill>
                  <a:srgbClr val="FF0000"/>
                </a:solidFill>
                <a:latin typeface="Arial"/>
                <a:cs typeface="Arial"/>
              </a:rPr>
              <a:t>une </a:t>
            </a:r>
            <a:r>
              <a:rPr lang="fr-FR" b="1" spc="-5" dirty="0">
                <a:solidFill>
                  <a:srgbClr val="FF0000"/>
                </a:solidFill>
                <a:latin typeface="Arial"/>
                <a:cs typeface="Arial"/>
              </a:rPr>
              <a:t>méthode agile pour </a:t>
            </a:r>
            <a:r>
              <a:rPr lang="fr-FR" b="1" dirty="0">
                <a:solidFill>
                  <a:srgbClr val="FF0000"/>
                </a:solidFill>
                <a:latin typeface="Arial"/>
                <a:cs typeface="Arial"/>
              </a:rPr>
              <a:t>la gestion </a:t>
            </a:r>
            <a:r>
              <a:rPr lang="fr-FR" b="1" spc="-5" dirty="0">
                <a:solidFill>
                  <a:srgbClr val="FF0000"/>
                </a:solidFill>
                <a:latin typeface="Arial"/>
                <a:cs typeface="Arial"/>
              </a:rPr>
              <a:t>de</a:t>
            </a:r>
            <a:r>
              <a:rPr lang="fr-FR" b="1" spc="15" dirty="0">
                <a:solidFill>
                  <a:srgbClr val="FF0000"/>
                </a:solidFill>
                <a:latin typeface="Arial"/>
                <a:cs typeface="Arial"/>
              </a:rPr>
              <a:t> </a:t>
            </a:r>
            <a:r>
              <a:rPr lang="fr-FR" b="1" spc="-5" dirty="0">
                <a:solidFill>
                  <a:srgbClr val="FF0000"/>
                </a:solidFill>
                <a:latin typeface="Arial"/>
                <a:cs typeface="Arial"/>
              </a:rPr>
              <a:t>projets.</a:t>
            </a:r>
            <a:endParaRPr lang="fr-FR" dirty="0">
              <a:latin typeface="Arial"/>
              <a:cs typeface="Arial"/>
            </a:endParaRPr>
          </a:p>
          <a:p>
            <a:endParaRPr lang="fr-FR" dirty="0"/>
          </a:p>
        </p:txBody>
      </p:sp>
    </p:spTree>
    <p:extLst>
      <p:ext uri="{BB962C8B-B14F-4D97-AF65-F5344CB8AC3E}">
        <p14:creationId xmlns:p14="http://schemas.microsoft.com/office/powerpoint/2010/main" val="1878906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426902" y="3499442"/>
            <a:ext cx="7038832" cy="1500323"/>
          </a:xfrm>
        </p:spPr>
        <p:txBody>
          <a:bodyPr/>
          <a:lstStyle/>
          <a:p>
            <a:r>
              <a:rPr lang="en-US" sz="6300" dirty="0">
                <a:solidFill>
                  <a:schemeClr val="tx2"/>
                </a:solidFill>
              </a:rPr>
              <a:t>Scrum</a:t>
            </a:r>
          </a:p>
        </p:txBody>
      </p:sp>
      <p:pic>
        <p:nvPicPr>
          <p:cNvPr id="30722" name="Picture 2" descr="http://blog.crisp.se/wp-content/uploads/2011/11/scrum_rugby.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897" y="294030"/>
            <a:ext cx="5500030" cy="464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105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SCRUM : produire au plus vite et </a:t>
            </a:r>
            <a:r>
              <a:rPr lang="fr-FR" dirty="0" smtClean="0"/>
              <a:t>au plus </a:t>
            </a:r>
            <a:r>
              <a:rPr lang="fr-FR" dirty="0"/>
              <a:t>près de vos priorités !!!</a:t>
            </a:r>
          </a:p>
        </p:txBody>
      </p:sp>
    </p:spTree>
    <p:extLst>
      <p:ext uri="{BB962C8B-B14F-4D97-AF65-F5344CB8AC3E}">
        <p14:creationId xmlns:p14="http://schemas.microsoft.com/office/powerpoint/2010/main" val="2374354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p:nvPr/>
        </p:nvSpPr>
        <p:spPr>
          <a:xfrm>
            <a:off x="810491" y="1143000"/>
            <a:ext cx="9829800" cy="527858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1099074" y="521916"/>
            <a:ext cx="1430200" cy="584775"/>
          </a:xfrm>
          <a:prstGeom prst="rect">
            <a:avLst/>
          </a:prstGeom>
        </p:spPr>
        <p:txBody>
          <a:bodyPr wrap="none">
            <a:spAutoFit/>
          </a:bodyPr>
          <a:lstStyle/>
          <a:p>
            <a:r>
              <a:rPr lang="fr-FR" sz="3200" dirty="0" smtClean="0">
                <a:solidFill>
                  <a:srgbClr val="C00000"/>
                </a:solidFill>
              </a:rPr>
              <a:t>SCRUM</a:t>
            </a:r>
            <a:endParaRPr lang="fr-FR" sz="3200" dirty="0"/>
          </a:p>
        </p:txBody>
      </p:sp>
    </p:spTree>
    <p:extLst>
      <p:ext uri="{BB962C8B-B14F-4D97-AF65-F5344CB8AC3E}">
        <p14:creationId xmlns:p14="http://schemas.microsoft.com/office/powerpoint/2010/main" val="248662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Le</a:t>
            </a:r>
            <a:r>
              <a:rPr lang="fr-FR" dirty="0" smtClean="0"/>
              <a:t> </a:t>
            </a:r>
            <a:r>
              <a:rPr lang="fr-FR" dirty="0">
                <a:solidFill>
                  <a:srgbClr val="C00000"/>
                </a:solidFill>
                <a:latin typeface="Calibri" pitchFamily="34" charset="0"/>
                <a:cs typeface="Calibri" pitchFamily="34" charset="0"/>
              </a:rPr>
              <a:t>Codage</a:t>
            </a:r>
          </a:p>
        </p:txBody>
      </p:sp>
      <p:sp>
        <p:nvSpPr>
          <p:cNvPr id="3" name="Espace réservé du contenu 2"/>
          <p:cNvSpPr>
            <a:spLocks noGrp="1"/>
          </p:cNvSpPr>
          <p:nvPr>
            <p:ph idx="1"/>
          </p:nvPr>
        </p:nvSpPr>
        <p:spPr/>
        <p:txBody>
          <a:bodyPr>
            <a:normAutofit fontScale="92500" lnSpcReduction="10000"/>
          </a:bodyPr>
          <a:lstStyle/>
          <a:p>
            <a:r>
              <a:rPr lang="fr-FR" dirty="0"/>
              <a:t>Le codage, tests unitaires et tests des modules</a:t>
            </a:r>
          </a:p>
          <a:p>
            <a:endParaRPr lang="fr-FR" dirty="0"/>
          </a:p>
          <a:p>
            <a:r>
              <a:rPr lang="fr-FR" dirty="0"/>
              <a:t>Les procédures identifiées lors de la phase précédente  sont codées et testées individuellement.</a:t>
            </a:r>
          </a:p>
          <a:p>
            <a:endParaRPr lang="fr-FR" dirty="0"/>
          </a:p>
          <a:p>
            <a:r>
              <a:rPr lang="fr-FR" dirty="0"/>
              <a:t>Le produit de cette phase est le code source et les  résultats des tests unitaires.</a:t>
            </a:r>
          </a:p>
          <a:p>
            <a:endParaRPr lang="fr-FR" dirty="0"/>
          </a:p>
          <a:p>
            <a:r>
              <a:rPr lang="fr-FR" dirty="0"/>
              <a:t>Ensuite, chaque module est testé individuellement. On  vérifie que les services spécifiés par l'interface d'un module  sont effectivement rendus par le module.</a:t>
            </a:r>
          </a:p>
          <a:p>
            <a:endParaRPr lang="fr-FR" dirty="0"/>
          </a:p>
        </p:txBody>
      </p:sp>
    </p:spTree>
    <p:extLst>
      <p:ext uri="{BB962C8B-B14F-4D97-AF65-F5344CB8AC3E}">
        <p14:creationId xmlns:p14="http://schemas.microsoft.com/office/powerpoint/2010/main" val="38044484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665595" y="1319356"/>
            <a:ext cx="10515600" cy="5175250"/>
          </a:xfrm>
        </p:spPr>
        <p:txBody>
          <a:bodyPr>
            <a:normAutofit/>
          </a:bodyPr>
          <a:lstStyle/>
          <a:p>
            <a:pPr marL="108585" indent="-95885">
              <a:lnSpc>
                <a:spcPct val="80000"/>
              </a:lnSpc>
              <a:spcBef>
                <a:spcPts val="390"/>
              </a:spcBef>
              <a:buFont typeface="Arial" panose="020B0604020202020204" pitchFamily="34" charset="0"/>
              <a:buChar char="•"/>
              <a:tabLst>
                <a:tab pos="108585" algn="l"/>
              </a:tabLst>
            </a:pPr>
            <a:r>
              <a:rPr lang="fr-FR" spc="-5" dirty="0" smtClean="0">
                <a:solidFill>
                  <a:schemeClr val="tx1"/>
                </a:solidFill>
                <a:latin typeface="Arial"/>
                <a:cs typeface="Arial"/>
              </a:rPr>
              <a:t> Le </a:t>
            </a:r>
            <a:r>
              <a:rPr lang="fr-FR" spc="-5" dirty="0">
                <a:solidFill>
                  <a:schemeClr val="tx1"/>
                </a:solidFill>
                <a:latin typeface="Arial"/>
                <a:cs typeface="Arial"/>
              </a:rPr>
              <a:t>terme </a:t>
            </a:r>
            <a:r>
              <a:rPr lang="fr-FR" spc="-5" dirty="0" err="1">
                <a:solidFill>
                  <a:schemeClr val="tx1"/>
                </a:solidFill>
                <a:latin typeface="Arial"/>
                <a:cs typeface="Arial"/>
              </a:rPr>
              <a:t>Scrum</a:t>
            </a:r>
            <a:r>
              <a:rPr lang="fr-FR" spc="-5" dirty="0">
                <a:solidFill>
                  <a:schemeClr val="tx1"/>
                </a:solidFill>
                <a:latin typeface="Arial"/>
                <a:cs typeface="Arial"/>
              </a:rPr>
              <a:t> est emprunté au rugby et signifie</a:t>
            </a:r>
            <a:br>
              <a:rPr lang="fr-FR" spc="-5" dirty="0">
                <a:solidFill>
                  <a:schemeClr val="tx1"/>
                </a:solidFill>
                <a:latin typeface="Arial"/>
                <a:cs typeface="Arial"/>
              </a:rPr>
            </a:br>
            <a:r>
              <a:rPr lang="fr-FR" spc="-5" dirty="0">
                <a:solidFill>
                  <a:schemeClr val="tx1"/>
                </a:solidFill>
                <a:latin typeface="Arial"/>
                <a:cs typeface="Arial"/>
              </a:rPr>
              <a:t>mêlée.</a:t>
            </a:r>
            <a:br>
              <a:rPr lang="fr-FR" spc="-5" dirty="0">
                <a:solidFill>
                  <a:schemeClr val="tx1"/>
                </a:solidFill>
                <a:latin typeface="Arial"/>
                <a:cs typeface="Arial"/>
              </a:rPr>
            </a:br>
            <a:r>
              <a:rPr lang="fr-FR" spc="-5" dirty="0">
                <a:solidFill>
                  <a:schemeClr val="tx1"/>
                </a:solidFill>
                <a:latin typeface="Arial"/>
                <a:cs typeface="Arial"/>
              </a:rPr>
              <a:t> </a:t>
            </a:r>
            <a:r>
              <a:rPr lang="fr-FR" spc="-5" dirty="0" smtClean="0">
                <a:solidFill>
                  <a:schemeClr val="tx1"/>
                </a:solidFill>
                <a:latin typeface="Arial"/>
                <a:cs typeface="Arial"/>
                <a:sym typeface="Wingdings" panose="05000000000000000000" pitchFamily="2" charset="2"/>
              </a:rPr>
              <a:t> </a:t>
            </a:r>
            <a:r>
              <a:rPr lang="fr-FR" spc="-5" dirty="0" smtClean="0">
                <a:solidFill>
                  <a:schemeClr val="tx1"/>
                </a:solidFill>
                <a:latin typeface="Arial"/>
                <a:cs typeface="Arial"/>
              </a:rPr>
              <a:t>une </a:t>
            </a:r>
            <a:r>
              <a:rPr lang="fr-FR" spc="-5" dirty="0">
                <a:solidFill>
                  <a:schemeClr val="tx1"/>
                </a:solidFill>
                <a:latin typeface="Arial"/>
                <a:cs typeface="Arial"/>
              </a:rPr>
              <a:t>équipe soudée, qui cherche à atteindre un but.</a:t>
            </a:r>
            <a:br>
              <a:rPr lang="fr-FR" spc="-5" dirty="0">
                <a:solidFill>
                  <a:schemeClr val="tx1"/>
                </a:solidFill>
                <a:latin typeface="Arial"/>
                <a:cs typeface="Arial"/>
              </a:rPr>
            </a:br>
            <a:r>
              <a:rPr lang="fr-FR" spc="-5" dirty="0">
                <a:solidFill>
                  <a:schemeClr val="tx1"/>
                </a:solidFill>
                <a:latin typeface="Arial"/>
                <a:cs typeface="Arial"/>
              </a:rPr>
              <a:t/>
            </a:r>
            <a:br>
              <a:rPr lang="fr-FR" spc="-5" dirty="0">
                <a:solidFill>
                  <a:schemeClr val="tx1"/>
                </a:solidFill>
                <a:latin typeface="Arial"/>
                <a:cs typeface="Arial"/>
              </a:rPr>
            </a:br>
            <a:r>
              <a:rPr lang="fr-FR" spc="-5" dirty="0" err="1">
                <a:solidFill>
                  <a:schemeClr val="tx1"/>
                </a:solidFill>
                <a:latin typeface="Arial"/>
                <a:cs typeface="Arial"/>
              </a:rPr>
              <a:t>Scrum</a:t>
            </a:r>
            <a:r>
              <a:rPr lang="fr-FR" spc="-5" dirty="0">
                <a:solidFill>
                  <a:schemeClr val="tx1"/>
                </a:solidFill>
                <a:latin typeface="Arial"/>
                <a:cs typeface="Arial"/>
              </a:rPr>
              <a:t> a été conçu pour améliorer la productivité dans  les équipes auparavant paralysées par des  méthodologies classiques - plus lourdes.</a:t>
            </a:r>
            <a:br>
              <a:rPr lang="fr-FR" spc="-5" dirty="0">
                <a:solidFill>
                  <a:schemeClr val="tx1"/>
                </a:solidFill>
                <a:latin typeface="Arial"/>
                <a:cs typeface="Arial"/>
              </a:rPr>
            </a:br>
            <a:endParaRPr lang="fr-FR" spc="-5" dirty="0">
              <a:solidFill>
                <a:schemeClr val="tx1"/>
              </a:solidFill>
              <a:latin typeface="Arial"/>
              <a:cs typeface="Arial"/>
            </a:endParaRPr>
          </a:p>
        </p:txBody>
      </p:sp>
      <p:pic>
        <p:nvPicPr>
          <p:cNvPr id="4" name="Picture 2" descr="http://blog.crisp.se/wp-content/uploads/2011/11/scrum_rugby.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770" y="3906981"/>
            <a:ext cx="5500030" cy="17809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6728" y="501135"/>
            <a:ext cx="1706471" cy="584775"/>
          </a:xfrm>
          <a:prstGeom prst="rect">
            <a:avLst/>
          </a:prstGeom>
        </p:spPr>
        <p:txBody>
          <a:bodyPr wrap="square">
            <a:spAutoFit/>
          </a:bodyPr>
          <a:lstStyle/>
          <a:p>
            <a:r>
              <a:rPr lang="fr-FR" sz="3200" dirty="0" smtClean="0">
                <a:solidFill>
                  <a:srgbClr val="C00000"/>
                </a:solidFill>
              </a:rPr>
              <a:t>SCRUM</a:t>
            </a:r>
            <a:endParaRPr lang="fr-FR" sz="3200" dirty="0"/>
          </a:p>
        </p:txBody>
      </p:sp>
    </p:spTree>
    <p:extLst>
      <p:ext uri="{BB962C8B-B14F-4D97-AF65-F5344CB8AC3E}">
        <p14:creationId xmlns:p14="http://schemas.microsoft.com/office/powerpoint/2010/main" val="3772951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0741" y="442048"/>
            <a:ext cx="10515600" cy="1012680"/>
          </a:xfrm>
        </p:spPr>
        <p:txBody>
          <a:bodyPr/>
          <a:lstStyle/>
          <a:p>
            <a:r>
              <a:rPr lang="fr-FR" dirty="0" smtClean="0">
                <a:solidFill>
                  <a:srgbClr val="C00000"/>
                </a:solidFill>
              </a:rPr>
              <a:t>SCRUM Vue d’ensemble</a:t>
            </a:r>
            <a:endParaRPr lang="fr-FR" dirty="0"/>
          </a:p>
        </p:txBody>
      </p:sp>
      <p:sp>
        <p:nvSpPr>
          <p:cNvPr id="4" name="object 8"/>
          <p:cNvSpPr/>
          <p:nvPr/>
        </p:nvSpPr>
        <p:spPr>
          <a:xfrm>
            <a:off x="656035" y="1638300"/>
            <a:ext cx="10130306" cy="43053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85560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Scrum</a:t>
            </a:r>
            <a:br>
              <a:rPr lang="en-US" noProof="0" dirty="0" smtClean="0"/>
            </a:br>
            <a:r>
              <a:rPr lang="en-US" sz="2100" dirty="0">
                <a:solidFill>
                  <a:schemeClr val="accent1">
                    <a:lumMod val="75000"/>
                  </a:schemeClr>
                </a:solidFill>
                <a:latin typeface="Calibri" pitchFamily="34" charset="0"/>
                <a:cs typeface="Calibri" pitchFamily="34" charset="0"/>
              </a:rPr>
              <a:t>Process</a:t>
            </a:r>
            <a:r>
              <a:rPr lang="en-US" sz="2100" dirty="0">
                <a:solidFill>
                  <a:schemeClr val="accent1">
                    <a:lumMod val="75000"/>
                  </a:schemeClr>
                </a:solidFill>
              </a:rPr>
              <a:t> </a:t>
            </a:r>
            <a:r>
              <a:rPr lang="en-US" sz="2100" dirty="0">
                <a:solidFill>
                  <a:schemeClr val="accent1">
                    <a:lumMod val="75000"/>
                  </a:schemeClr>
                </a:solidFill>
                <a:latin typeface="Calibri" pitchFamily="34" charset="0"/>
                <a:cs typeface="Calibri" pitchFamily="34" charset="0"/>
              </a:rPr>
              <a:t>overview</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987" y="1445612"/>
            <a:ext cx="7592006" cy="4129487"/>
          </a:xfrm>
          <a:prstGeom prst="rect">
            <a:avLst/>
          </a:prstGeom>
          <a:noFill/>
          <a:ln w="9525">
            <a:noFill/>
            <a:miter lim="800000"/>
            <a:headEnd/>
            <a:tailEnd/>
          </a:ln>
        </p:spPr>
      </p:pic>
      <p:sp>
        <p:nvSpPr>
          <p:cNvPr id="3" name="AutoShape 2" descr="data:image/jpeg;base64,/9j/4AAQSkZJRgABAQAAAQABAAD/2wBDAAkGBwgHBgkIBwgKCgkLDRYPDQwMDRsUFRAWIB0iIiAdHx8kKDQsJCYxJx8fLT0tMTU3Ojo6Iys/RD84QzQ5Ojf/2wBDAQoKCg0MDRoPDxo3JR8lNzc3Nzc3Nzc3Nzc3Nzc3Nzc3Nzc3Nzc3Nzc3Nzc3Nzc3Nzc3Nzc3Nzc3Nzc3Nzc3Nzf/wAARCADMAPgDASIAAhEBAxEB/8QAHAAAAgMBAQEBAAAAAAAAAAAAAQIABAUGAwcI/8QAQBAAAQQCAAMEBggFAwIHAAAAAQACAxEEBRIhMQYTQVEiYXGBkaEHFBUyQrHB0SMlNVJyFiRi4fAmMzRDRFPx/8QAGQEBAQEBAQEAAAAAAAAAAAAAAAEDAgQF/8QAHhEBAQACAgMBAQAAAAAAAAAAAAECAxExEjJBIVH/2gAMAwEAAhEDEQA/AM+0QUiIK+g8pwUQUoKNqB7RBSAogoHtEFJaIKKe0QUlprQNaIKW0QVA9o2kCNoHBRBSWjaB7RtICjaKcI2ktG1A4KlpUbQNaKVFAyiCiBkUqKAopUbUBUUUQYFo2kBRtaOT2iCktG0D2iCktEFB6WoCltEFQOCjaS0QUDgo2kRtFPaISgogqBrRtKCiCge0bSWjaBwUbSWjaB7RtIEbRTI2ltFQMiltEFAyKVRAyKW0UDKIKIOetNaS0bWjk9o2kBRtQPaIKS0bQOCjaS0QUD2iClBUtQOCmBSWjaB0bSAogop7RBSWiCge0QUgKa1AwKa0iIKB7RtICjaBrRtLaZgLnBrQXE9ABZKga1FfbqZImd7sZosKLrcx9I+xvX8kzMPW5P8A6Dc47z/bK0s+fMLm54z668azwUQr0mmz2DiZD3zf7oHCQfJUnsfG7hka5rvJwoqyy9JxURtKiqGUSgqIOetG0torRyYFG0oRtA4KNpAUbUD2iCktEIHtEFJaNoHtG0logoHBRtJaNqD0tQFNjuY2eMyUW8XMO6LvM7NwotIO6jiZ6P4WAfos89njeHeOPLgwUbWRs9rxbGBkEo9KUNLR4gmitUFXDLyiWcHtEFKOZAAsnorYwXxs73NkjxIv7pjR9zeqtsnZJb0r2rOLiZGWT9Xic4Dq7o0e0nkvfAb9acG6XVz7F/8A9844IR8eR+afY4Wc/JZhbHMlysgi/qGvHCxg8i6vkB71llunx3MP68pPsvAcG52YZ5z0x8QcRJ/y/YK837bOOZcTDg0eGeXf5FmV/sH3ifgtLsres2jcI6KLGc/70jI3GRt9CXG7Csdq5jFvcZ+XCZcRjQWsug7rf/fqWVyuXbuYyOZhxtVDOJ9jDlbZ93x5EvAz3MF/MrsmaHs5u8KPKj1sLWyDk6NvduaRyI9HyWfm9rcCWFsD9U2WJpBDHvaACPVS2uz+6xdvjvGNEYHQ0HRcuQPQivBc10xJ+xUELuLW7POxXeALw8D48/mq2XidodbCZMjYYebis+8J46dXqBuz712GRIyJjpJHBrGi3OPgF8o7YdpMne7D7L1Ti2Nv3n+EY8SfWk7SvZ22xtllSR4+PHG+AASuisMcT5Dz5JlVwMOHBxmwQCmjmSerj4k+tWV68ZZP1jbzTWohaiqOeRtIitHB7RSLZh7ObBzGvyO4xWEXeRMGmv8AEWfkpcpO1kt6ZNo2tg4OjxD/AL7c96/+zFj6+937K7h/U30NR2Yy80+EmQHFvzpqzu7GO5rrmwUQV2WXDuG47XbPsrjy4o/BihveRj1cPP8ANYowdVsHEavP7iYdcXNHCQfLi/cBSbsb2XXYyQUbXvna7MwHAZeO+Np6P6td7HDkVWWvPLg9o2ktEFA4KISL1prR6XMoDHfeNoNJ4h97ou+n1sTuzzJnSyl5BuuED4UuDg4XTMAHOwvo0zZP9NtHG3hryXl3dtcOnyWXXT5G7gOPC6Vsb7c/hFNoHqeg963Gx40cgjfK/In8IMRvG73noFanxjLA1+XkSPDgTHCw8LRQJ5gez5r0xj9S+kjEwcUmLDdgl4gYaZxelZI8Ty6lcY52TiOvGfV3B0+3yBcUcGphPVx/iTEfosrB1Mu5z5hpQJIoHcLthmnjL3f8RVD4X613O9c+PRbB8V8Yxn1X+JVL6N+7/wBLwCOrEj+P23+1Kc89ulPR7Lbarfx6bcSieOWhG8Acr+6QaHI1VIyY++1G+zcrCxDkNyXEiTu+MFpNjoeRT7cDO7ea2GD0nY4aZSPw0S6j7q+Kt7HcbjVbyTv4DPhOFRNYygR4GwDzHrQeX+od7gyxu2WI1kbz910XDY9RtbW83ePhHHjmxDOyUB/E4Cg3xrzKyzBsu0uTC/Lxzh4UZuncifPrzJ+S3tt9lOxhFsjD3bege6i32eKDI2naLRwYUgx44p5HsIbG2Ghz8yRyVLsLrZsPGyM/KBjbM0Bgdy9Ec+Iqll9puxuleXwxxzTN6EDjI956fBczv/pFzN5C/D0+HIA/kXj9Sp30q3277WS5+UNPpjxOJ5uHT1k+oLN1eBFrsfu2Hie7nJIeryvHUa5uBEXPd3mTJzlk8z5D1LRXo14eP7WOWXJkwKQFG1q4OoltRFc8igotHAm65Gj5+SvdntljZmaMHtFGZHg/e4iBIPB3Lr6wqNqvmYwyWAtdwTMNxvHVp/ZZbcPKfjvDLxr7VrdZq8ZjX4OFjRjwLGC/itiPovlfYLtc4P8As3Zu4JmcgXHl/wDn/fmvqEDw9oIXjehi9s5JBHr44XuZI+emuaaI5V+qzcrWiTOgwu02LBlMmPBHlAVI0+FPFHy5FWe2kkv17Usxm8cwe57G+Zttfkk+s7LdbHChycJ0H1eQPeeEgciCSb9ioyMzXv1GbNiarcuDWEA42xbxRusXXH7/ABCzM+DHYAdvrJta53TJxv4kDvX5fAhddHBrczfbWPZGP0nhsfG7hNjrR+CXSZEOsG7gc/vsHEPGyzxAjmK8vABJbj0lkvbh5NPO6PvcGSPNh68UBs+9vVZ9EEgggjqCt6aFksrNhkax+txZn03KwrZw8+pHR3wCt7jBzMKWOHPdhbRsjbjdxCKct9RPX4+5bY7r9Z3X/HNMAaA53uQc7iNhXpcTGleI4ZnY8w/+PmDgd7j0PyVTIxZ8ZwGRE5l9Ceh9h6Fa45ys7jY9MRv8eMnz6L6BJMTogwjw6rgIpGMla57qaDzK7CTKH2QOGGYiuvDX5lYbe2uHTNJI1/sid196qbjJxdZ9IOvzMp/AxuGbdz6emOntKtB/e4LGvmixouC3Onka3wI6cyevkvHcdoeyMmcyeSEbHNjZwM4WEtAFnx5eJ8FlHfxvartRh73PdrsXDyJIHMeJJntpgFdPf7lRg7IbbWTSt1W5GPhyGzxEggevwv18lh5PbncyNMOo1ceJEOTXyUPl/wBFi5cm82hvZ7iThP4Iunz/AGXUwyvUS5SPoeBl9neyccj8jZMnzJP/ADJSbcfUPL4rM2P0sYgcY9Thy5L/AANfoFxUWlwWHifGZn/3TOLvl0WhGxkTeGNrWN8migtJpv1zdk+PTN7XdrtrYiazCjPmaP7rJfqszNcX7PaTyk9Ws5D4laoRBXc1Yxz51SxtLrsei3Ga9w/FJ6R+a0GANbwtAAHgBSW0QVpJI5t5PaNpLTWiGBRtLaIKBrUQBUQc+igotHJlEFEFbNxXS8M0DuDJj5seOV+orvvo97YjLaMDPcI8mP0fSNX6v2/ZcWqmXhd9K2eCV0E7fxt8fasNmry/Z20wz4/K+17PBycrtFqcqOO8aD77rAo3fT4Lox5L8/YHaHtTqqEGUMiMfh4v0K6XXfSxPjlrNtgPZ5uaKXmuOU7jaWV1LNXHtRupeEmdkzjE4Hx5mvevCWPGZ2EyJcNha+RzRMSbJcHD5dPivbQdtuzUpk+rTDHfM7je2S+ZV3D1sE+Fs8WHLhlxcs8UXCbMZ9fy+CnKrO1x4ndkpoi0d2MLl6qbYPyXG5UOJtcjs9BtZu7hfrzby8N9LoOZ9iu5ey3P2Z9gO17zkOHciUWQ5nwrp42nzNHjZXaDA1WWHPig1lHgdXMHqgo52rZq2a3X96MzHydi1h79gce7I5tB8POxS5efbTabJOHsMfJ17jz7t38aFwur4Tzr2Err9nro9Rl9nsKJz3Qx5xe1zuZIq/1UyjHN25eS3ib9mBpDm2ObweiIxszCfjSNfm4TofxCTH9OM+uuoW8yaLJ0xfDMx7RytpS7aRwli4eoB6+0cl4TuEevAa0AkW6hVnzTm04fNM6Hve07Wylz4nudxMJNcgaW9jxRQcoY2MFfhbSrZjY3bOJ7oxxgmnD2FWgfLmvRp44Y5PRx9I+1S0pNlRbuDgogpLRtQOjaUFEFA1ogpbRtA9ogpLRBRTgo2ktEFQPaiAKiDCURpBaOUUtRRAUQlRtAUSARRFjyKVFQVpdbiS8zCGnzZ6J+SkEGdhOD9dsp4iOgcbCtI2ubrxvx1MrGlgduO1GuoTtjzYx6+f7rbwPpH08mc3J2eDLi5nB3feEH7t3VLklHNa8cL2hw8iLWV0T47myvoc2ywu0Gz12Tg5+MRhSukDHOovsV4+KdsGVH2ylzZ4OHHlwmRMkB9EnishfLZMHG4nOYwxuFEGM8Kt4ebt8BzXYO1c4joybmFldWUdzOV9F3j5mzQmRsbW07mTy6hVMudz9dFwNFPb4rln9rMqX+sa9sxH/u40lEe7/otth+v6vGnjfkwxvB4GyNaHAfBZ8cX9dc/jk8w/zKMOFG75Hwor3a5xFiq9ZVLMLotvHG95fd049ehVqMEsBD3D1Ar06umOT35ealpbRtbODWjaW0QUD2iCktG0D2iCktEFQPaKW0QUDApgUgKKKe1EoKiDIQTILtyVRFSkAUUUQRFBRA1qIKIGRtKigZQeoJbRU4HpFGJJWsd0Lha72Ro+yhyHojlyXCYp/3Ef8Aku7dz1XReXd7Rtr6fONpy3ePXm78irYVLan+eY9f3O/Iq5a00+rjIwKNpbRtbOTWjaUFG1AwKIKW0QUD2jaS0QUD2iCkBRtQOCiCkRtA9qIAqIM2kEyFLpCqIqKhUEyCAKI0ggiiiiAqIIoCiEqIQeuOamYf+QXfOP8AKAfUvn8J/is9q75x/kgPq/ReTf7NtfT5psCDuoD/AMnfkVetZuY4ndw+XE78itFaaPVxkYFG0to2tnJrRtKpaBwUbSgogqBkwKQFG0DJgUlogoHBRtICiCge1EtqKCnSCdBdBUEyCIWkE1IUgCCZBUKomQQBRRRBEQgogeM/xG+1d44/yAH1LgmfeHtXcud/4eu/BeTf7NdfT5rlG93D/k78itMFZWQf5zB7T+RWmtNHq5zMjaW0Vs4MCjaVFFMjaVFA1o2ktEFA9ogpbUtQOCiEiIQPaiCiDxIQITlClQiFJyEECKJiEKQKgmQRCqJkFQqCZCkAURQQFv3h7V2sjq7PD2Lim8nD2rsMh1aBnrXk3+zXX0+eTn+dQe0/kVqLKyOW6g9p/IrUta6PVzmKKW0Vs4MolRtQMEbSooGtEJUbRTAo2kRtA9ogpLRtQOoltRA1JaTlBAhCFJyggSlKTFBUIgnKBQKhSYoIhaQTIKgIJkEAH3h7V1E8oOoY0eC5gdR7Vvyf05eTf7NdfTi8n+tY/td+RWmsvK/rON7XfkVqLTR6uc+0RCCi3cGtQIKIGRtKigKKUIqBrRtKiimtEFKigZRBRB//2Q=="/>
          <p:cNvSpPr>
            <a:spLocks noChangeAspect="1" noChangeArrowheads="1"/>
          </p:cNvSpPr>
          <p:nvPr/>
        </p:nvSpPr>
        <p:spPr bwMode="auto">
          <a:xfrm>
            <a:off x="2076274" y="-131026"/>
            <a:ext cx="236021" cy="2764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0142" tIns="40072" rIns="80142" bIns="40072" numCol="1" anchor="t" anchorCtr="0" compatLnSpc="1">
            <a:prstTxWarp prst="textNoShape">
              <a:avLst/>
            </a:prstTxWarp>
          </a:bodyPr>
          <a:lstStyle/>
          <a:p>
            <a:endParaRPr lang="en-US"/>
          </a:p>
        </p:txBody>
      </p:sp>
      <p:sp>
        <p:nvSpPr>
          <p:cNvPr id="4" name="Rectangle 3"/>
          <p:cNvSpPr/>
          <p:nvPr/>
        </p:nvSpPr>
        <p:spPr>
          <a:xfrm>
            <a:off x="6056300" y="3510358"/>
            <a:ext cx="224465" cy="197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Tree>
    <p:extLst>
      <p:ext uri="{BB962C8B-B14F-4D97-AF65-F5344CB8AC3E}">
        <p14:creationId xmlns:p14="http://schemas.microsoft.com/office/powerpoint/2010/main" val="3202071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Scrum</a:t>
            </a:r>
            <a:r>
              <a:rPr lang="fr-FR" dirty="0" smtClean="0"/>
              <a:t> est</a:t>
            </a:r>
            <a:endParaRPr lang="fr-FR" dirty="0"/>
          </a:p>
        </p:txBody>
      </p:sp>
      <p:sp>
        <p:nvSpPr>
          <p:cNvPr id="4" name="Rectangle 3"/>
          <p:cNvSpPr/>
          <p:nvPr/>
        </p:nvSpPr>
        <p:spPr>
          <a:xfrm>
            <a:off x="2840181" y="2147112"/>
            <a:ext cx="6823363" cy="1856919"/>
          </a:xfrm>
          <a:prstGeom prst="rect">
            <a:avLst/>
          </a:prstGeom>
        </p:spPr>
        <p:txBody>
          <a:bodyPr wrap="square">
            <a:spAutoFit/>
          </a:bodyPr>
          <a:lstStyle/>
          <a:p>
            <a:pPr algn="ctr">
              <a:lnSpc>
                <a:spcPct val="100000"/>
              </a:lnSpc>
              <a:spcBef>
                <a:spcPts val="480"/>
              </a:spcBef>
            </a:pPr>
            <a:r>
              <a:rPr lang="fr-FR" sz="3600" b="1" i="1" spc="-5" dirty="0">
                <a:solidFill>
                  <a:srgbClr val="FF0000"/>
                </a:solidFill>
                <a:latin typeface="Arial"/>
                <a:cs typeface="Arial"/>
              </a:rPr>
              <a:t>Transparence</a:t>
            </a:r>
            <a:r>
              <a:rPr lang="fr-FR" sz="3600" b="1" i="1" spc="-50" dirty="0">
                <a:solidFill>
                  <a:srgbClr val="FF0000"/>
                </a:solidFill>
                <a:latin typeface="Arial"/>
                <a:cs typeface="Arial"/>
              </a:rPr>
              <a:t> </a:t>
            </a:r>
            <a:r>
              <a:rPr lang="fr-FR" sz="3600" b="1" i="1" spc="-5" dirty="0">
                <a:solidFill>
                  <a:srgbClr val="FF0000"/>
                </a:solidFill>
                <a:latin typeface="Arial"/>
                <a:cs typeface="Arial"/>
              </a:rPr>
              <a:t>!</a:t>
            </a:r>
            <a:endParaRPr lang="fr-FR" sz="3600" dirty="0">
              <a:latin typeface="Arial"/>
              <a:cs typeface="Arial"/>
            </a:endParaRPr>
          </a:p>
          <a:p>
            <a:pPr algn="ctr">
              <a:lnSpc>
                <a:spcPct val="100000"/>
              </a:lnSpc>
              <a:spcBef>
                <a:spcPts val="385"/>
              </a:spcBef>
            </a:pPr>
            <a:r>
              <a:rPr lang="fr-FR" sz="3600" b="1" i="1" spc="-5" dirty="0">
                <a:solidFill>
                  <a:srgbClr val="FF0000"/>
                </a:solidFill>
                <a:latin typeface="Arial"/>
                <a:cs typeface="Arial"/>
              </a:rPr>
              <a:t>Inspection</a:t>
            </a:r>
            <a:r>
              <a:rPr lang="fr-FR" sz="3600" b="1" i="1" spc="-80" dirty="0">
                <a:solidFill>
                  <a:srgbClr val="FF0000"/>
                </a:solidFill>
                <a:latin typeface="Arial"/>
                <a:cs typeface="Arial"/>
              </a:rPr>
              <a:t> </a:t>
            </a:r>
            <a:r>
              <a:rPr lang="fr-FR" sz="3600" b="1" i="1" spc="-5" dirty="0">
                <a:solidFill>
                  <a:srgbClr val="FF0000"/>
                </a:solidFill>
                <a:latin typeface="Arial"/>
                <a:cs typeface="Arial"/>
              </a:rPr>
              <a:t>!</a:t>
            </a:r>
            <a:endParaRPr lang="fr-FR" sz="3600" dirty="0">
              <a:latin typeface="Arial"/>
              <a:cs typeface="Arial"/>
            </a:endParaRPr>
          </a:p>
          <a:p>
            <a:pPr algn="ctr">
              <a:lnSpc>
                <a:spcPct val="100000"/>
              </a:lnSpc>
              <a:spcBef>
                <a:spcPts val="385"/>
              </a:spcBef>
            </a:pPr>
            <a:r>
              <a:rPr lang="fr-FR" sz="3600" b="1" i="1" spc="-5" dirty="0">
                <a:solidFill>
                  <a:srgbClr val="FF0000"/>
                </a:solidFill>
                <a:latin typeface="Arial"/>
                <a:cs typeface="Arial"/>
              </a:rPr>
              <a:t>Adaptation</a:t>
            </a:r>
            <a:r>
              <a:rPr lang="fr-FR" sz="3600" b="1" i="1" spc="-75" dirty="0">
                <a:solidFill>
                  <a:srgbClr val="FF0000"/>
                </a:solidFill>
                <a:latin typeface="Arial"/>
                <a:cs typeface="Arial"/>
              </a:rPr>
              <a:t> </a:t>
            </a:r>
            <a:r>
              <a:rPr lang="fr-FR" sz="3600" b="1" i="1" spc="-5" dirty="0">
                <a:solidFill>
                  <a:srgbClr val="FF0000"/>
                </a:solidFill>
                <a:latin typeface="Arial"/>
                <a:cs typeface="Arial"/>
              </a:rPr>
              <a:t>!</a:t>
            </a:r>
            <a:endParaRPr lang="fr-FR" sz="3600" dirty="0">
              <a:latin typeface="Arial"/>
              <a:cs typeface="Arial"/>
            </a:endParaRPr>
          </a:p>
        </p:txBody>
      </p:sp>
    </p:spTree>
    <p:extLst>
      <p:ext uri="{BB962C8B-B14F-4D97-AF65-F5344CB8AC3E}">
        <p14:creationId xmlns:p14="http://schemas.microsoft.com/office/powerpoint/2010/main" val="18290666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Scrum</a:t>
            </a:r>
            <a:r>
              <a:rPr lang="fr-FR" dirty="0" smtClean="0"/>
              <a:t> est</a:t>
            </a:r>
            <a:endParaRPr lang="fr-FR" dirty="0"/>
          </a:p>
        </p:txBody>
      </p:sp>
      <p:pic>
        <p:nvPicPr>
          <p:cNvPr id="5" name="Espace réservé du contenu 4"/>
          <p:cNvPicPr>
            <a:picLocks noGrp="1" noChangeAspect="1"/>
          </p:cNvPicPr>
          <p:nvPr>
            <p:ph idx="1"/>
          </p:nvPr>
        </p:nvPicPr>
        <p:blipFill>
          <a:blip r:embed="rId2"/>
          <a:stretch>
            <a:fillRect/>
          </a:stretch>
        </p:blipFill>
        <p:spPr>
          <a:xfrm>
            <a:off x="1683328" y="1904435"/>
            <a:ext cx="9081653" cy="4951496"/>
          </a:xfrm>
          <a:prstGeom prst="rect">
            <a:avLst/>
          </a:prstGeom>
        </p:spPr>
      </p:pic>
    </p:spTree>
    <p:extLst>
      <p:ext uri="{BB962C8B-B14F-4D97-AF65-F5344CB8AC3E}">
        <p14:creationId xmlns:p14="http://schemas.microsoft.com/office/powerpoint/2010/main" val="3716578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Scrum</a:t>
            </a:r>
            <a:r>
              <a:rPr lang="fr-FR" dirty="0" smtClean="0"/>
              <a:t> est</a:t>
            </a:r>
            <a:endParaRPr lang="fr-FR" dirty="0"/>
          </a:p>
        </p:txBody>
      </p:sp>
      <p:pic>
        <p:nvPicPr>
          <p:cNvPr id="8" name="Image 7"/>
          <p:cNvPicPr>
            <a:picLocks noChangeAspect="1"/>
          </p:cNvPicPr>
          <p:nvPr/>
        </p:nvPicPr>
        <p:blipFill>
          <a:blip r:embed="rId2"/>
          <a:stretch>
            <a:fillRect/>
          </a:stretch>
        </p:blipFill>
        <p:spPr>
          <a:xfrm>
            <a:off x="838200" y="1870364"/>
            <a:ext cx="10093036" cy="3906981"/>
          </a:xfrm>
          <a:prstGeom prst="rect">
            <a:avLst/>
          </a:prstGeom>
        </p:spPr>
      </p:pic>
    </p:spTree>
    <p:extLst>
      <p:ext uri="{BB962C8B-B14F-4D97-AF65-F5344CB8AC3E}">
        <p14:creationId xmlns:p14="http://schemas.microsoft.com/office/powerpoint/2010/main" val="1285200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Scrum</a:t>
            </a:r>
            <a:r>
              <a:rPr lang="fr-FR" dirty="0" smtClean="0"/>
              <a:t> est :</a:t>
            </a:r>
            <a:endParaRPr lang="fr-FR" dirty="0"/>
          </a:p>
        </p:txBody>
      </p:sp>
      <p:pic>
        <p:nvPicPr>
          <p:cNvPr id="6" name="Image 5"/>
          <p:cNvPicPr>
            <a:picLocks noChangeAspect="1"/>
          </p:cNvPicPr>
          <p:nvPr/>
        </p:nvPicPr>
        <p:blipFill>
          <a:blip r:embed="rId2"/>
          <a:stretch>
            <a:fillRect/>
          </a:stretch>
        </p:blipFill>
        <p:spPr>
          <a:xfrm>
            <a:off x="1018309" y="1837845"/>
            <a:ext cx="9684328" cy="4684747"/>
          </a:xfrm>
          <a:prstGeom prst="rect">
            <a:avLst/>
          </a:prstGeom>
        </p:spPr>
      </p:pic>
    </p:spTree>
    <p:extLst>
      <p:ext uri="{BB962C8B-B14F-4D97-AF65-F5344CB8AC3E}">
        <p14:creationId xmlns:p14="http://schemas.microsoft.com/office/powerpoint/2010/main" val="3463512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Sprint /Release</a:t>
            </a:r>
            <a:endParaRPr lang="fr-FR" dirty="0"/>
          </a:p>
        </p:txBody>
      </p:sp>
      <p:sp>
        <p:nvSpPr>
          <p:cNvPr id="10" name="Rectangle 9"/>
          <p:cNvSpPr/>
          <p:nvPr/>
        </p:nvSpPr>
        <p:spPr>
          <a:xfrm>
            <a:off x="1156854" y="2287004"/>
            <a:ext cx="9379527" cy="3493264"/>
          </a:xfrm>
          <a:prstGeom prst="rect">
            <a:avLst/>
          </a:prstGeom>
        </p:spPr>
        <p:txBody>
          <a:bodyPr wrap="square">
            <a:spAutoFit/>
          </a:bodyPr>
          <a:lstStyle/>
          <a:p>
            <a:pPr marL="113664" marR="5080" indent="-113664" algn="just">
              <a:lnSpc>
                <a:spcPct val="100000"/>
              </a:lnSpc>
              <a:spcBef>
                <a:spcPts val="100"/>
              </a:spcBef>
              <a:buFont typeface="Arial"/>
              <a:buChar char="•"/>
              <a:tabLst>
                <a:tab pos="113664" algn="l"/>
              </a:tabLst>
            </a:pPr>
            <a:r>
              <a:rPr lang="fr-FR" sz="2400" b="1" dirty="0">
                <a:latin typeface="Arial"/>
                <a:cs typeface="Arial"/>
              </a:rPr>
              <a:t>Sprint </a:t>
            </a:r>
            <a:r>
              <a:rPr lang="fr-FR" sz="2400" b="1" spc="-5" dirty="0">
                <a:latin typeface="Arial"/>
                <a:cs typeface="Arial"/>
              </a:rPr>
              <a:t>(ou itération) </a:t>
            </a:r>
            <a:r>
              <a:rPr lang="fr-FR" sz="2400" b="1" dirty="0">
                <a:latin typeface="Arial"/>
                <a:cs typeface="Arial"/>
              </a:rPr>
              <a:t>: </a:t>
            </a:r>
            <a:r>
              <a:rPr lang="fr-FR" sz="2400" spc="-10" dirty="0">
                <a:latin typeface="Arial"/>
                <a:cs typeface="Arial"/>
              </a:rPr>
              <a:t>un </a:t>
            </a:r>
            <a:r>
              <a:rPr lang="fr-FR" sz="2400" spc="-5" dirty="0">
                <a:latin typeface="Arial"/>
                <a:cs typeface="Arial"/>
              </a:rPr>
              <a:t>bloc de temps fixé aboutissant à créer  un </a:t>
            </a:r>
            <a:r>
              <a:rPr lang="fr-FR" sz="2400" dirty="0">
                <a:latin typeface="Arial"/>
                <a:cs typeface="Arial"/>
              </a:rPr>
              <a:t>incrément </a:t>
            </a:r>
            <a:r>
              <a:rPr lang="fr-FR" sz="2400" spc="-5" dirty="0">
                <a:latin typeface="Arial"/>
                <a:cs typeface="Arial"/>
              </a:rPr>
              <a:t>du produit </a:t>
            </a:r>
            <a:r>
              <a:rPr lang="fr-FR" sz="2400" dirty="0">
                <a:latin typeface="Arial"/>
                <a:cs typeface="Arial"/>
              </a:rPr>
              <a:t>potentiellement</a:t>
            </a:r>
            <a:r>
              <a:rPr lang="fr-FR" sz="2400" spc="-45" dirty="0">
                <a:latin typeface="Arial"/>
                <a:cs typeface="Arial"/>
              </a:rPr>
              <a:t> </a:t>
            </a:r>
            <a:r>
              <a:rPr lang="fr-FR" sz="2400" spc="-5" dirty="0">
                <a:latin typeface="Arial"/>
                <a:cs typeface="Arial"/>
              </a:rPr>
              <a:t>livrable.</a:t>
            </a:r>
            <a:endParaRPr lang="fr-FR" sz="2400" dirty="0">
              <a:latin typeface="Arial"/>
              <a:cs typeface="Arial"/>
            </a:endParaRPr>
          </a:p>
          <a:p>
            <a:pPr>
              <a:lnSpc>
                <a:spcPct val="100000"/>
              </a:lnSpc>
              <a:spcBef>
                <a:spcPts val="5"/>
              </a:spcBef>
              <a:buFont typeface="Arial"/>
              <a:buChar char="•"/>
            </a:pPr>
            <a:endParaRPr lang="fr-FR" sz="2400" dirty="0">
              <a:latin typeface="Times New Roman"/>
              <a:cs typeface="Times New Roman"/>
            </a:endParaRPr>
          </a:p>
          <a:p>
            <a:pPr marL="108585" indent="-95885">
              <a:lnSpc>
                <a:spcPct val="100000"/>
              </a:lnSpc>
              <a:buFont typeface="Arial"/>
              <a:buChar char="•"/>
              <a:tabLst>
                <a:tab pos="109220" algn="l"/>
              </a:tabLst>
            </a:pPr>
            <a:r>
              <a:rPr lang="fr-FR" sz="2400" b="1" spc="-5" dirty="0">
                <a:latin typeface="Arial"/>
                <a:cs typeface="Arial"/>
              </a:rPr>
              <a:t>Release </a:t>
            </a:r>
            <a:r>
              <a:rPr lang="fr-FR" sz="2400" b="1" dirty="0">
                <a:latin typeface="Arial"/>
                <a:cs typeface="Arial"/>
              </a:rPr>
              <a:t>peut </a:t>
            </a:r>
            <a:r>
              <a:rPr lang="fr-FR" sz="2400" b="1" spc="-5" dirty="0">
                <a:latin typeface="Arial"/>
                <a:cs typeface="Arial"/>
              </a:rPr>
              <a:t>avoir </a:t>
            </a:r>
            <a:r>
              <a:rPr lang="fr-FR" sz="2400" b="1" dirty="0">
                <a:latin typeface="Arial"/>
                <a:cs typeface="Arial"/>
              </a:rPr>
              <a:t>plusieurs </a:t>
            </a:r>
            <a:r>
              <a:rPr lang="fr-FR" sz="2400" b="1" spc="-5" dirty="0">
                <a:latin typeface="Arial"/>
                <a:cs typeface="Arial"/>
              </a:rPr>
              <a:t>sens</a:t>
            </a:r>
            <a:r>
              <a:rPr lang="fr-FR" sz="2400" b="1" spc="-25" dirty="0">
                <a:latin typeface="Arial"/>
                <a:cs typeface="Arial"/>
              </a:rPr>
              <a:t> </a:t>
            </a:r>
            <a:r>
              <a:rPr lang="fr-FR" sz="2400" b="1" dirty="0">
                <a:latin typeface="Arial"/>
                <a:cs typeface="Arial"/>
              </a:rPr>
              <a:t>:</a:t>
            </a:r>
            <a:endParaRPr lang="fr-FR" sz="2400" dirty="0">
              <a:latin typeface="Arial"/>
              <a:cs typeface="Arial"/>
            </a:endParaRPr>
          </a:p>
          <a:p>
            <a:pPr marL="184785" marR="7620" indent="-172085" algn="just">
              <a:lnSpc>
                <a:spcPct val="100000"/>
              </a:lnSpc>
              <a:spcBef>
                <a:spcPts val="290"/>
              </a:spcBef>
              <a:buChar char="–"/>
              <a:tabLst>
                <a:tab pos="250825" algn="l"/>
              </a:tabLst>
            </a:pPr>
            <a:r>
              <a:rPr lang="fr-FR" sz="2400" spc="-5" dirty="0">
                <a:latin typeface="Arial"/>
                <a:cs typeface="Arial"/>
              </a:rPr>
              <a:t>Release comme version </a:t>
            </a:r>
            <a:r>
              <a:rPr lang="fr-FR" sz="2400" dirty="0">
                <a:latin typeface="Arial"/>
                <a:cs typeface="Arial"/>
              </a:rPr>
              <a:t>– </a:t>
            </a:r>
            <a:r>
              <a:rPr lang="fr-FR" sz="2400" spc="-10" dirty="0">
                <a:latin typeface="Arial"/>
                <a:cs typeface="Arial"/>
              </a:rPr>
              <a:t>Le </a:t>
            </a:r>
            <a:r>
              <a:rPr lang="fr-FR" sz="2400" spc="-5" dirty="0">
                <a:latin typeface="Arial"/>
                <a:cs typeface="Arial"/>
              </a:rPr>
              <a:t>dictionnaire </a:t>
            </a:r>
            <a:r>
              <a:rPr lang="fr-FR" sz="2400" spc="-10" dirty="0">
                <a:latin typeface="Arial"/>
                <a:cs typeface="Arial"/>
              </a:rPr>
              <a:t>du </a:t>
            </a:r>
            <a:r>
              <a:rPr lang="fr-FR" sz="2400" spc="-5" dirty="0">
                <a:latin typeface="Arial"/>
                <a:cs typeface="Arial"/>
              </a:rPr>
              <a:t>jargon  informatique </a:t>
            </a:r>
            <a:r>
              <a:rPr lang="fr-FR" sz="2400" dirty="0">
                <a:latin typeface="Arial"/>
                <a:cs typeface="Arial"/>
              </a:rPr>
              <a:t>français </a:t>
            </a:r>
            <a:r>
              <a:rPr lang="fr-FR" sz="2400" spc="-5" dirty="0">
                <a:latin typeface="Arial"/>
                <a:cs typeface="Arial"/>
              </a:rPr>
              <a:t>définit une release comme </a:t>
            </a:r>
            <a:r>
              <a:rPr lang="fr-FR" sz="2400" dirty="0">
                <a:latin typeface="Arial"/>
                <a:cs typeface="Arial"/>
              </a:rPr>
              <a:t>suit : </a:t>
            </a:r>
            <a:r>
              <a:rPr lang="fr-FR" sz="2400" spc="-5" dirty="0">
                <a:latin typeface="Arial"/>
                <a:cs typeface="Arial"/>
              </a:rPr>
              <a:t>« version  d’un logiciel effectivement diffusée, donc « Mise </a:t>
            </a:r>
            <a:r>
              <a:rPr lang="fr-FR" sz="2400" dirty="0">
                <a:latin typeface="Arial"/>
                <a:cs typeface="Arial"/>
              </a:rPr>
              <a:t>sur </a:t>
            </a:r>
            <a:r>
              <a:rPr lang="fr-FR" sz="2400" spc="-10" dirty="0">
                <a:latin typeface="Arial"/>
                <a:cs typeface="Arial"/>
              </a:rPr>
              <a:t>le  </a:t>
            </a:r>
            <a:r>
              <a:rPr lang="fr-FR" sz="2400" dirty="0">
                <a:latin typeface="Arial"/>
                <a:cs typeface="Arial"/>
              </a:rPr>
              <a:t>marché».</a:t>
            </a:r>
          </a:p>
          <a:p>
            <a:pPr marL="154940" marR="7620" indent="-154940" algn="just">
              <a:lnSpc>
                <a:spcPct val="100000"/>
              </a:lnSpc>
              <a:spcBef>
                <a:spcPts val="285"/>
              </a:spcBef>
              <a:buChar char="–"/>
              <a:tabLst>
                <a:tab pos="154940" algn="l"/>
              </a:tabLst>
            </a:pPr>
            <a:r>
              <a:rPr lang="fr-FR" sz="2400" spc="-5" dirty="0">
                <a:latin typeface="Arial"/>
                <a:cs typeface="Arial"/>
              </a:rPr>
              <a:t>Release comme période de </a:t>
            </a:r>
            <a:r>
              <a:rPr lang="fr-FR" sz="2400" dirty="0">
                <a:latin typeface="Arial"/>
                <a:cs typeface="Arial"/>
              </a:rPr>
              <a:t>temps – </a:t>
            </a:r>
            <a:r>
              <a:rPr lang="fr-FR" sz="2400" spc="-5" dirty="0">
                <a:latin typeface="Arial"/>
                <a:cs typeface="Arial"/>
              </a:rPr>
              <a:t>Par extension, </a:t>
            </a:r>
            <a:r>
              <a:rPr lang="fr-FR" sz="2400" spc="-10" dirty="0">
                <a:latin typeface="Arial"/>
                <a:cs typeface="Arial"/>
              </a:rPr>
              <a:t>on </a:t>
            </a:r>
            <a:r>
              <a:rPr lang="fr-FR" sz="2400" spc="-5" dirty="0">
                <a:latin typeface="Arial"/>
                <a:cs typeface="Arial"/>
              </a:rPr>
              <a:t>appelle  également </a:t>
            </a:r>
            <a:r>
              <a:rPr lang="fr-FR" sz="2400" dirty="0">
                <a:latin typeface="Arial"/>
                <a:cs typeface="Arial"/>
              </a:rPr>
              <a:t>release </a:t>
            </a:r>
            <a:r>
              <a:rPr lang="fr-FR" sz="2400" spc="-5" dirty="0">
                <a:latin typeface="Arial"/>
                <a:cs typeface="Arial"/>
              </a:rPr>
              <a:t>la </a:t>
            </a:r>
            <a:r>
              <a:rPr lang="fr-FR" sz="2400" spc="-5" dirty="0">
                <a:solidFill>
                  <a:srgbClr val="3366CC"/>
                </a:solidFill>
                <a:latin typeface="Arial"/>
                <a:cs typeface="Arial"/>
              </a:rPr>
              <a:t>période de </a:t>
            </a:r>
            <a:r>
              <a:rPr lang="fr-FR" sz="2400" dirty="0">
                <a:solidFill>
                  <a:srgbClr val="3366CC"/>
                </a:solidFill>
                <a:latin typeface="Arial"/>
                <a:cs typeface="Arial"/>
              </a:rPr>
              <a:t>temps </a:t>
            </a:r>
            <a:r>
              <a:rPr lang="fr-FR" sz="2400" spc="-5" dirty="0">
                <a:latin typeface="Arial"/>
                <a:cs typeface="Arial"/>
              </a:rPr>
              <a:t>qui permet </a:t>
            </a:r>
            <a:r>
              <a:rPr lang="fr-FR" sz="2400" dirty="0">
                <a:latin typeface="Arial"/>
                <a:cs typeface="Arial"/>
              </a:rPr>
              <a:t>de </a:t>
            </a:r>
            <a:r>
              <a:rPr lang="fr-FR" sz="2400" spc="-20" dirty="0">
                <a:latin typeface="Arial"/>
                <a:cs typeface="Arial"/>
              </a:rPr>
              <a:t>la  </a:t>
            </a:r>
            <a:r>
              <a:rPr lang="fr-FR" sz="2400" spc="-5" dirty="0">
                <a:latin typeface="Arial"/>
                <a:cs typeface="Arial"/>
              </a:rPr>
              <a:t>produire.</a:t>
            </a:r>
            <a:endParaRPr lang="fr-FR" sz="2400" dirty="0">
              <a:latin typeface="Arial"/>
              <a:cs typeface="Arial"/>
            </a:endParaRPr>
          </a:p>
        </p:txBody>
      </p:sp>
    </p:spTree>
    <p:extLst>
      <p:ext uri="{BB962C8B-B14F-4D97-AF65-F5344CB8AC3E}">
        <p14:creationId xmlns:p14="http://schemas.microsoft.com/office/powerpoint/2010/main" val="1204585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Sprint /Release</a:t>
            </a:r>
          </a:p>
        </p:txBody>
      </p:sp>
      <p:pic>
        <p:nvPicPr>
          <p:cNvPr id="9" name="Image 8"/>
          <p:cNvPicPr>
            <a:picLocks noChangeAspect="1"/>
          </p:cNvPicPr>
          <p:nvPr/>
        </p:nvPicPr>
        <p:blipFill>
          <a:blip r:embed="rId3"/>
          <a:stretch>
            <a:fillRect/>
          </a:stretch>
        </p:blipFill>
        <p:spPr>
          <a:xfrm>
            <a:off x="838200" y="1441306"/>
            <a:ext cx="10515600" cy="5001477"/>
          </a:xfrm>
          <a:prstGeom prst="rect">
            <a:avLst/>
          </a:prstGeom>
        </p:spPr>
      </p:pic>
    </p:spTree>
    <p:extLst>
      <p:ext uri="{BB962C8B-B14F-4D97-AF65-F5344CB8AC3E}">
        <p14:creationId xmlns:p14="http://schemas.microsoft.com/office/powerpoint/2010/main" val="36274147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5" name="object 8"/>
          <p:cNvSpPr/>
          <p:nvPr/>
        </p:nvSpPr>
        <p:spPr>
          <a:xfrm>
            <a:off x="838200" y="1690687"/>
            <a:ext cx="10395827" cy="47724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6430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L’intégration du logiciel</a:t>
            </a:r>
            <a:r>
              <a:rPr lang="fr-FR" dirty="0"/>
              <a:t/>
            </a:r>
            <a:br>
              <a:rPr lang="fr-FR" dirty="0"/>
            </a:br>
            <a:endParaRPr lang="fr-FR" dirty="0"/>
          </a:p>
        </p:txBody>
      </p:sp>
      <p:sp>
        <p:nvSpPr>
          <p:cNvPr id="3" name="Espace réservé du contenu 2"/>
          <p:cNvSpPr>
            <a:spLocks noGrp="1"/>
          </p:cNvSpPr>
          <p:nvPr>
            <p:ph idx="1"/>
          </p:nvPr>
        </p:nvSpPr>
        <p:spPr/>
        <p:txBody>
          <a:bodyPr>
            <a:normAutofit/>
          </a:bodyPr>
          <a:lstStyle/>
          <a:p>
            <a:endParaRPr lang="fr-FR" dirty="0"/>
          </a:p>
          <a:p>
            <a:r>
              <a:rPr lang="fr-FR" dirty="0"/>
              <a:t>Les différents modules du logiciel sont progressivement  intégrés par niveaux successifs en respectant les  spécifications des tests d'intégration.</a:t>
            </a:r>
          </a:p>
          <a:p>
            <a:endParaRPr lang="fr-FR" dirty="0"/>
          </a:p>
          <a:p>
            <a:r>
              <a:rPr lang="fr-FR" dirty="0"/>
              <a:t>La phase d'intégration ressemble à une construction où  chaque brique de base du logiciel est associée à sa  voisine pour former une entité elle-même associée à sa  voisine etc... jusqu'à aboutir à la construction toute entière</a:t>
            </a:r>
          </a:p>
        </p:txBody>
      </p:sp>
    </p:spTree>
    <p:extLst>
      <p:ext uri="{BB962C8B-B14F-4D97-AF65-F5344CB8AC3E}">
        <p14:creationId xmlns:p14="http://schemas.microsoft.com/office/powerpoint/2010/main" val="28381482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Cycle de développement SCRUM</a:t>
            </a:r>
            <a:endParaRPr lang="fr-FR" dirty="0"/>
          </a:p>
        </p:txBody>
      </p:sp>
      <p:sp>
        <p:nvSpPr>
          <p:cNvPr id="9" name="Rectangle 8"/>
          <p:cNvSpPr/>
          <p:nvPr/>
        </p:nvSpPr>
        <p:spPr>
          <a:xfrm>
            <a:off x="838200" y="2080966"/>
            <a:ext cx="9968345" cy="3416320"/>
          </a:xfrm>
          <a:prstGeom prst="rect">
            <a:avLst/>
          </a:prstGeom>
        </p:spPr>
        <p:txBody>
          <a:bodyPr wrap="square">
            <a:spAutoFit/>
          </a:bodyPr>
          <a:lstStyle/>
          <a:p>
            <a:r>
              <a:rPr lang="fr-FR" sz="2400" dirty="0"/>
              <a:t>Une release est une série de sprints qui se termine quand les  incréments successifs constituent un produit qui présente  suffisamment de valeur à ses utilisateurs.</a:t>
            </a:r>
          </a:p>
          <a:p>
            <a:endParaRPr lang="fr-FR" sz="2400" dirty="0"/>
          </a:p>
          <a:p>
            <a:r>
              <a:rPr lang="fr-FR" sz="2400" dirty="0"/>
              <a:t>La durée des releases est définie par l’équipe et le Product  </a:t>
            </a:r>
            <a:r>
              <a:rPr lang="fr-FR" sz="2400" dirty="0" err="1"/>
              <a:t>Owner</a:t>
            </a:r>
            <a:r>
              <a:rPr lang="fr-FR" sz="2400" dirty="0"/>
              <a:t>.</a:t>
            </a:r>
          </a:p>
          <a:p>
            <a:endParaRPr lang="fr-FR" sz="2400" dirty="0"/>
          </a:p>
          <a:p>
            <a:r>
              <a:rPr lang="fr-FR" sz="2400" dirty="0"/>
              <a:t>La tendance est à raccourcir ces durées : une release dure  environ trois mois, avec des sprints de 2 ou 3 semaines.</a:t>
            </a:r>
          </a:p>
          <a:p>
            <a:r>
              <a:rPr lang="fr-FR" sz="2400" dirty="0" smtClean="0"/>
              <a:t>idéalement</a:t>
            </a:r>
            <a:r>
              <a:rPr lang="fr-FR" sz="2400" dirty="0"/>
              <a:t>, dérouler de 4 à 6 sprints dans une release.</a:t>
            </a:r>
          </a:p>
        </p:txBody>
      </p:sp>
    </p:spTree>
    <p:extLst>
      <p:ext uri="{BB962C8B-B14F-4D97-AF65-F5344CB8AC3E}">
        <p14:creationId xmlns:p14="http://schemas.microsoft.com/office/powerpoint/2010/main" val="1031876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Cycle de développement SCRUM</a:t>
            </a:r>
          </a:p>
        </p:txBody>
      </p:sp>
      <p:pic>
        <p:nvPicPr>
          <p:cNvPr id="8" name="Image 7"/>
          <p:cNvPicPr>
            <a:picLocks noChangeAspect="1"/>
          </p:cNvPicPr>
          <p:nvPr/>
        </p:nvPicPr>
        <p:blipFill>
          <a:blip r:embed="rId3"/>
          <a:stretch>
            <a:fillRect/>
          </a:stretch>
        </p:blipFill>
        <p:spPr>
          <a:xfrm>
            <a:off x="602672" y="2108834"/>
            <a:ext cx="10986655" cy="4369104"/>
          </a:xfrm>
          <a:prstGeom prst="rect">
            <a:avLst/>
          </a:prstGeom>
        </p:spPr>
      </p:pic>
    </p:spTree>
    <p:extLst>
      <p:ext uri="{BB962C8B-B14F-4D97-AF65-F5344CB8AC3E}">
        <p14:creationId xmlns:p14="http://schemas.microsoft.com/office/powerpoint/2010/main" val="8481782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Résultat d’un sprint</a:t>
            </a:r>
            <a:endParaRPr lang="fr-FR" dirty="0"/>
          </a:p>
        </p:txBody>
      </p:sp>
      <p:pic>
        <p:nvPicPr>
          <p:cNvPr id="5" name="Image 4"/>
          <p:cNvPicPr>
            <a:picLocks noChangeAspect="1"/>
          </p:cNvPicPr>
          <p:nvPr/>
        </p:nvPicPr>
        <p:blipFill>
          <a:blip r:embed="rId3"/>
          <a:stretch>
            <a:fillRect/>
          </a:stretch>
        </p:blipFill>
        <p:spPr>
          <a:xfrm>
            <a:off x="1039090" y="2133487"/>
            <a:ext cx="10314709" cy="4090294"/>
          </a:xfrm>
          <a:prstGeom prst="rect">
            <a:avLst/>
          </a:prstGeom>
        </p:spPr>
      </p:pic>
    </p:spTree>
    <p:extLst>
      <p:ext uri="{BB962C8B-B14F-4D97-AF65-F5344CB8AC3E}">
        <p14:creationId xmlns:p14="http://schemas.microsoft.com/office/powerpoint/2010/main" val="14466228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Résultat d’une release</a:t>
            </a:r>
            <a:endParaRPr lang="fr-FR" dirty="0"/>
          </a:p>
        </p:txBody>
      </p:sp>
      <p:pic>
        <p:nvPicPr>
          <p:cNvPr id="5" name="Image 4"/>
          <p:cNvPicPr>
            <a:picLocks noChangeAspect="1"/>
          </p:cNvPicPr>
          <p:nvPr/>
        </p:nvPicPr>
        <p:blipFill>
          <a:blip r:embed="rId2"/>
          <a:stretch>
            <a:fillRect/>
          </a:stretch>
        </p:blipFill>
        <p:spPr>
          <a:xfrm>
            <a:off x="838200" y="1690689"/>
            <a:ext cx="9822873" cy="4644118"/>
          </a:xfrm>
          <a:prstGeom prst="rect">
            <a:avLst/>
          </a:prstGeom>
        </p:spPr>
      </p:pic>
    </p:spTree>
    <p:extLst>
      <p:ext uri="{BB962C8B-B14F-4D97-AF65-F5344CB8AC3E}">
        <p14:creationId xmlns:p14="http://schemas.microsoft.com/office/powerpoint/2010/main" val="249185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ubrik 12"/>
          <p:cNvSpPr>
            <a:spLocks noGrp="1"/>
          </p:cNvSpPr>
          <p:nvPr>
            <p:ph type="title"/>
          </p:nvPr>
        </p:nvSpPr>
        <p:spPr/>
        <p:txBody>
          <a:bodyPr/>
          <a:lstStyle/>
          <a:p>
            <a:r>
              <a:rPr lang="en-US" dirty="0" smtClean="0"/>
              <a:t>Roles</a:t>
            </a:r>
            <a:endParaRPr lang="en-US" noProof="0" dirty="0"/>
          </a:p>
        </p:txBody>
      </p:sp>
      <p:pic>
        <p:nvPicPr>
          <p:cNvPr id="6451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7552" y="3431014"/>
            <a:ext cx="1876382" cy="2197803"/>
          </a:xfrm>
          <a:prstGeom prst="rect">
            <a:avLst/>
          </a:prstGeom>
          <a:noFill/>
          <a:ln w="9525">
            <a:noFill/>
            <a:miter lim="800000"/>
            <a:headEnd/>
            <a:tailEnd/>
          </a:ln>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795" y="1759266"/>
            <a:ext cx="3784779" cy="2712427"/>
          </a:xfrm>
          <a:prstGeom prst="rect">
            <a:avLst/>
          </a:prstGeom>
          <a:noFill/>
          <a:ln w="9525">
            <a:noFill/>
            <a:miter lim="800000"/>
            <a:headEnd/>
            <a:tailEnd/>
          </a:ln>
        </p:spPr>
      </p:pic>
      <p:pic>
        <p:nvPicPr>
          <p:cNvPr id="5"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5574" y="2220156"/>
            <a:ext cx="1827487" cy="2825503"/>
          </a:xfrm>
          <a:prstGeom prst="rect">
            <a:avLst/>
          </a:prstGeom>
          <a:noFill/>
          <a:ln w="9525">
            <a:noFill/>
            <a:miter lim="800000"/>
            <a:headEnd/>
            <a:tailEnd/>
          </a:ln>
        </p:spPr>
      </p:pic>
      <p:sp>
        <p:nvSpPr>
          <p:cNvPr id="2" name="TextBox 1"/>
          <p:cNvSpPr txBox="1"/>
          <p:nvPr/>
        </p:nvSpPr>
        <p:spPr>
          <a:xfrm>
            <a:off x="2495280" y="5752086"/>
            <a:ext cx="1753298" cy="727257"/>
          </a:xfrm>
          <a:prstGeom prst="rect">
            <a:avLst/>
          </a:prstGeom>
          <a:noFill/>
        </p:spPr>
        <p:txBody>
          <a:bodyPr wrap="square" lIns="80142" tIns="40072" rIns="80142" bIns="40072" rtlCol="0">
            <a:spAutoFit/>
          </a:bodyPr>
          <a:lstStyle/>
          <a:p>
            <a:r>
              <a:rPr lang="sv-SE" sz="2100" dirty="0">
                <a:solidFill>
                  <a:schemeClr val="tx2"/>
                </a:solidFill>
                <a:latin typeface="+mj-lt"/>
              </a:rPr>
              <a:t>Propriétaire du produit</a:t>
            </a:r>
          </a:p>
        </p:txBody>
      </p:sp>
      <p:sp>
        <p:nvSpPr>
          <p:cNvPr id="3" name="TextBox 2"/>
          <p:cNvSpPr txBox="1"/>
          <p:nvPr/>
        </p:nvSpPr>
        <p:spPr>
          <a:xfrm>
            <a:off x="5792034" y="4616358"/>
            <a:ext cx="2450122" cy="404092"/>
          </a:xfrm>
          <a:prstGeom prst="rect">
            <a:avLst/>
          </a:prstGeom>
          <a:noFill/>
        </p:spPr>
        <p:txBody>
          <a:bodyPr wrap="square" lIns="80142" tIns="40072" rIns="80142" bIns="40072" rtlCol="0">
            <a:spAutoFit/>
          </a:bodyPr>
          <a:lstStyle/>
          <a:p>
            <a:r>
              <a:rPr lang="sv-SE" sz="2100" dirty="0">
                <a:solidFill>
                  <a:schemeClr val="tx2"/>
                </a:solidFill>
                <a:latin typeface="+mj-lt"/>
              </a:rPr>
              <a:t>L’équipe</a:t>
            </a:r>
          </a:p>
        </p:txBody>
      </p:sp>
      <p:sp>
        <p:nvSpPr>
          <p:cNvPr id="6" name="TextBox 5"/>
          <p:cNvSpPr txBox="1"/>
          <p:nvPr/>
        </p:nvSpPr>
        <p:spPr>
          <a:xfrm>
            <a:off x="8429519" y="5164913"/>
            <a:ext cx="1483559" cy="727257"/>
          </a:xfrm>
          <a:prstGeom prst="rect">
            <a:avLst/>
          </a:prstGeom>
          <a:noFill/>
        </p:spPr>
        <p:txBody>
          <a:bodyPr wrap="square" lIns="80142" tIns="40072" rIns="80142" bIns="40072" rtlCol="0">
            <a:spAutoFit/>
          </a:bodyPr>
          <a:lstStyle/>
          <a:p>
            <a:r>
              <a:rPr lang="sv-SE" sz="2100" dirty="0">
                <a:solidFill>
                  <a:schemeClr val="tx2"/>
                </a:solidFill>
                <a:latin typeface="+mj-lt"/>
              </a:rPr>
              <a:t>Scrum</a:t>
            </a:r>
            <a:r>
              <a:rPr lang="sv-SE" sz="2100" dirty="0">
                <a:solidFill>
                  <a:srgbClr val="E81441"/>
                </a:solidFill>
                <a:latin typeface="+mj-lt"/>
              </a:rPr>
              <a:t> </a:t>
            </a:r>
            <a:r>
              <a:rPr lang="sv-SE" sz="2100" dirty="0">
                <a:solidFill>
                  <a:schemeClr val="tx2"/>
                </a:solidFill>
                <a:latin typeface="+mj-lt"/>
              </a:rPr>
              <a:t>master</a:t>
            </a:r>
          </a:p>
        </p:txBody>
      </p:sp>
    </p:spTree>
    <p:extLst>
      <p:ext uri="{BB962C8B-B14F-4D97-AF65-F5344CB8AC3E}">
        <p14:creationId xmlns:p14="http://schemas.microsoft.com/office/powerpoint/2010/main" val="4196173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5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Rôle dans </a:t>
            </a:r>
            <a:r>
              <a:rPr lang="fr-FR" dirty="0" err="1" smtClean="0"/>
              <a:t>Scrum</a:t>
            </a:r>
            <a:endParaRPr lang="fr-FR" dirty="0"/>
          </a:p>
        </p:txBody>
      </p:sp>
      <p:sp>
        <p:nvSpPr>
          <p:cNvPr id="4" name="object 14"/>
          <p:cNvSpPr/>
          <p:nvPr/>
        </p:nvSpPr>
        <p:spPr>
          <a:xfrm>
            <a:off x="1003415" y="1836161"/>
            <a:ext cx="10135640" cy="464776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3328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p:nvPr/>
        </p:nvSpPr>
        <p:spPr>
          <a:xfrm>
            <a:off x="838200" y="2396698"/>
            <a:ext cx="10390909" cy="3692375"/>
          </a:xfrm>
          <a:prstGeom prst="rect">
            <a:avLst/>
          </a:prstGeom>
          <a:blipFill>
            <a:blip r:embed="rId2" cstate="print"/>
            <a:stretch>
              <a:fillRect/>
            </a:stretch>
          </a:blipFill>
        </p:spPr>
        <p:txBody>
          <a:bodyPr wrap="square" lIns="0" tIns="0" rIns="0" bIns="0" rtlCol="0"/>
          <a:lstStyle/>
          <a:p>
            <a:endParaRPr/>
          </a:p>
        </p:txBody>
      </p:sp>
      <p:sp>
        <p:nvSpPr>
          <p:cNvPr id="5" name="Titre 1"/>
          <p:cNvSpPr>
            <a:spLocks noGrp="1"/>
          </p:cNvSpPr>
          <p:nvPr>
            <p:ph type="title"/>
          </p:nvPr>
        </p:nvSpPr>
        <p:spPr/>
        <p:txBody>
          <a:bodyPr/>
          <a:lstStyle/>
          <a:p>
            <a:r>
              <a:rPr lang="fr-FR" dirty="0" smtClean="0"/>
              <a:t>Rôle dans </a:t>
            </a:r>
            <a:r>
              <a:rPr lang="fr-FR" dirty="0" err="1" smtClean="0"/>
              <a:t>Scrum</a:t>
            </a:r>
            <a:endParaRPr lang="fr-FR" dirty="0"/>
          </a:p>
        </p:txBody>
      </p:sp>
    </p:spTree>
    <p:extLst>
      <p:ext uri="{BB962C8B-B14F-4D97-AF65-F5344CB8AC3E}">
        <p14:creationId xmlns:p14="http://schemas.microsoft.com/office/powerpoint/2010/main" val="51741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219586" y="1690688"/>
            <a:ext cx="9752828" cy="3492098"/>
          </a:xfrm>
          <a:prstGeom prst="rect">
            <a:avLst/>
          </a:prstGeom>
        </p:spPr>
      </p:pic>
      <p:sp>
        <p:nvSpPr>
          <p:cNvPr id="7" name="Titre 1"/>
          <p:cNvSpPr>
            <a:spLocks noGrp="1"/>
          </p:cNvSpPr>
          <p:nvPr>
            <p:ph type="title"/>
          </p:nvPr>
        </p:nvSpPr>
        <p:spPr/>
        <p:txBody>
          <a:bodyPr/>
          <a:lstStyle/>
          <a:p>
            <a:r>
              <a:rPr lang="fr-FR" dirty="0" smtClean="0"/>
              <a:t>Rôle dans </a:t>
            </a:r>
            <a:r>
              <a:rPr lang="fr-FR" dirty="0" err="1" smtClean="0"/>
              <a:t>Scrum</a:t>
            </a:r>
            <a:endParaRPr lang="fr-FR" dirty="0"/>
          </a:p>
        </p:txBody>
      </p:sp>
    </p:spTree>
    <p:extLst>
      <p:ext uri="{BB962C8B-B14F-4D97-AF65-F5344CB8AC3E}">
        <p14:creationId xmlns:p14="http://schemas.microsoft.com/office/powerpoint/2010/main" val="9230808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client</a:t>
            </a:r>
            <a:endParaRPr lang="fr-FR" dirty="0"/>
          </a:p>
        </p:txBody>
      </p:sp>
      <p:pic>
        <p:nvPicPr>
          <p:cNvPr id="6" name="Image 5"/>
          <p:cNvPicPr>
            <a:picLocks noChangeAspect="1"/>
          </p:cNvPicPr>
          <p:nvPr/>
        </p:nvPicPr>
        <p:blipFill>
          <a:blip r:embed="rId3"/>
          <a:stretch>
            <a:fillRect/>
          </a:stretch>
        </p:blipFill>
        <p:spPr>
          <a:xfrm>
            <a:off x="838200" y="1475509"/>
            <a:ext cx="10515600" cy="4932912"/>
          </a:xfrm>
          <a:prstGeom prst="rect">
            <a:avLst/>
          </a:prstGeom>
        </p:spPr>
      </p:pic>
      <p:sp>
        <p:nvSpPr>
          <p:cNvPr id="7" name="object 8"/>
          <p:cNvSpPr/>
          <p:nvPr/>
        </p:nvSpPr>
        <p:spPr>
          <a:xfrm>
            <a:off x="6096000" y="157307"/>
            <a:ext cx="5555673" cy="22118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78878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manager</a:t>
            </a:r>
            <a:endParaRPr lang="fr-FR" dirty="0"/>
          </a:p>
        </p:txBody>
      </p:sp>
      <p:pic>
        <p:nvPicPr>
          <p:cNvPr id="6" name="Image 5"/>
          <p:cNvPicPr>
            <a:picLocks noChangeAspect="1"/>
          </p:cNvPicPr>
          <p:nvPr/>
        </p:nvPicPr>
        <p:blipFill>
          <a:blip r:embed="rId2"/>
          <a:stretch>
            <a:fillRect/>
          </a:stretch>
        </p:blipFill>
        <p:spPr>
          <a:xfrm>
            <a:off x="498765" y="1952547"/>
            <a:ext cx="10654144" cy="4646979"/>
          </a:xfrm>
          <a:prstGeom prst="rect">
            <a:avLst/>
          </a:prstGeom>
        </p:spPr>
      </p:pic>
    </p:spTree>
    <p:extLst>
      <p:ext uri="{BB962C8B-B14F-4D97-AF65-F5344CB8AC3E}">
        <p14:creationId xmlns:p14="http://schemas.microsoft.com/office/powerpoint/2010/main" val="25132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C00000"/>
                </a:solidFill>
                <a:latin typeface="Calibri" pitchFamily="34" charset="0"/>
                <a:cs typeface="Calibri" pitchFamily="34" charset="0"/>
              </a:rPr>
              <a:t>La maintenance</a:t>
            </a:r>
            <a:endParaRPr lang="fr-FR" dirty="0"/>
          </a:p>
        </p:txBody>
      </p:sp>
      <p:sp>
        <p:nvSpPr>
          <p:cNvPr id="3" name="Espace réservé du contenu 2"/>
          <p:cNvSpPr>
            <a:spLocks noGrp="1"/>
          </p:cNvSpPr>
          <p:nvPr>
            <p:ph idx="1"/>
          </p:nvPr>
        </p:nvSpPr>
        <p:spPr>
          <a:xfrm>
            <a:off x="838200" y="1690688"/>
            <a:ext cx="10515600" cy="4486275"/>
          </a:xfrm>
        </p:spPr>
        <p:txBody>
          <a:bodyPr>
            <a:normAutofit/>
          </a:bodyPr>
          <a:lstStyle/>
          <a:p>
            <a:endParaRPr lang="fr-FR" dirty="0"/>
          </a:p>
          <a:p>
            <a:pPr marL="386080" marR="215265" indent="-171450">
              <a:lnSpc>
                <a:spcPct val="100000"/>
              </a:lnSpc>
              <a:tabLst>
                <a:tab pos="386715" algn="l"/>
              </a:tabLst>
            </a:pPr>
            <a:r>
              <a:rPr lang="fr-FR" spc="-5" dirty="0">
                <a:latin typeface="Arial"/>
                <a:cs typeface="Arial"/>
              </a:rPr>
              <a:t>La maintenance est une activité qui comprend la formation  de l'utilisateur et l'assistance</a:t>
            </a:r>
            <a:r>
              <a:rPr lang="fr-FR" spc="20" dirty="0">
                <a:latin typeface="Arial"/>
                <a:cs typeface="Arial"/>
              </a:rPr>
              <a:t> </a:t>
            </a:r>
            <a:r>
              <a:rPr lang="fr-FR" spc="-5" dirty="0">
                <a:latin typeface="Arial"/>
                <a:cs typeface="Arial"/>
              </a:rPr>
              <a:t>technique</a:t>
            </a:r>
            <a:r>
              <a:rPr lang="fr-FR" spc="-5" dirty="0" smtClean="0">
                <a:latin typeface="Arial"/>
                <a:cs typeface="Arial"/>
              </a:rPr>
              <a:t>.</a:t>
            </a:r>
          </a:p>
          <a:p>
            <a:pPr marL="214630" marR="215265" indent="0">
              <a:lnSpc>
                <a:spcPct val="100000"/>
              </a:lnSpc>
              <a:buNone/>
              <a:tabLst>
                <a:tab pos="386715" algn="l"/>
              </a:tabLst>
            </a:pPr>
            <a:endParaRPr lang="fr-FR" dirty="0">
              <a:latin typeface="Arial"/>
              <a:cs typeface="Arial"/>
            </a:endParaRPr>
          </a:p>
          <a:p>
            <a:pPr marL="386080" marR="279400" indent="-171450">
              <a:lnSpc>
                <a:spcPct val="100000"/>
              </a:lnSpc>
              <a:spcBef>
                <a:spcPts val="285"/>
              </a:spcBef>
              <a:tabLst>
                <a:tab pos="386715" algn="l"/>
              </a:tabLst>
            </a:pPr>
            <a:r>
              <a:rPr lang="fr-FR" spc="-5" dirty="0">
                <a:latin typeface="Arial"/>
                <a:cs typeface="Arial"/>
              </a:rPr>
              <a:t>Elle débute </a:t>
            </a:r>
            <a:r>
              <a:rPr lang="fr-FR" dirty="0">
                <a:latin typeface="Arial"/>
                <a:cs typeface="Arial"/>
              </a:rPr>
              <a:t>à </a:t>
            </a:r>
            <a:r>
              <a:rPr lang="fr-FR" spc="-5" dirty="0">
                <a:latin typeface="Arial"/>
                <a:cs typeface="Arial"/>
              </a:rPr>
              <a:t>la livraison du logiciel et s'achève </a:t>
            </a:r>
            <a:r>
              <a:rPr lang="fr-FR" dirty="0">
                <a:latin typeface="Arial"/>
                <a:cs typeface="Arial"/>
              </a:rPr>
              <a:t>à </a:t>
            </a:r>
            <a:r>
              <a:rPr lang="fr-FR" spc="-5" dirty="0">
                <a:latin typeface="Arial"/>
                <a:cs typeface="Arial"/>
              </a:rPr>
              <a:t>la fin de  l'exploitation du</a:t>
            </a:r>
            <a:r>
              <a:rPr lang="fr-FR" spc="15" dirty="0">
                <a:latin typeface="Arial"/>
                <a:cs typeface="Arial"/>
              </a:rPr>
              <a:t> </a:t>
            </a:r>
            <a:r>
              <a:rPr lang="fr-FR" spc="-5" dirty="0" smtClean="0">
                <a:latin typeface="Arial"/>
                <a:cs typeface="Arial"/>
              </a:rPr>
              <a:t>système</a:t>
            </a:r>
          </a:p>
          <a:p>
            <a:pPr marL="386080" marR="279400" indent="-171450">
              <a:lnSpc>
                <a:spcPct val="100000"/>
              </a:lnSpc>
              <a:spcBef>
                <a:spcPts val="285"/>
              </a:spcBef>
              <a:tabLst>
                <a:tab pos="386715" algn="l"/>
              </a:tabLst>
            </a:pPr>
            <a:endParaRPr lang="fr-FR" spc="-5" dirty="0">
              <a:latin typeface="Arial"/>
              <a:cs typeface="Arial"/>
            </a:endParaRPr>
          </a:p>
          <a:p>
            <a:pPr marL="386080" marR="279400" indent="-171450">
              <a:lnSpc>
                <a:spcPct val="100000"/>
              </a:lnSpc>
              <a:spcBef>
                <a:spcPts val="285"/>
              </a:spcBef>
              <a:tabLst>
                <a:tab pos="386715" algn="l"/>
              </a:tabLst>
            </a:pPr>
            <a:r>
              <a:rPr lang="fr-FR" spc="-5" dirty="0" smtClean="0">
                <a:latin typeface="Arial"/>
                <a:cs typeface="Arial"/>
              </a:rPr>
              <a:t>Elle peut inclure aussi des upgrade de système d’exploitation ou la mise en place des nouvelles réglementations</a:t>
            </a:r>
            <a:endParaRPr lang="fr-FR" dirty="0"/>
          </a:p>
        </p:txBody>
      </p:sp>
    </p:spTree>
    <p:extLst>
      <p:ext uri="{BB962C8B-B14F-4D97-AF65-F5344CB8AC3E}">
        <p14:creationId xmlns:p14="http://schemas.microsoft.com/office/powerpoint/2010/main" val="1310969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L’utilisateur finale</a:t>
            </a:r>
            <a:endParaRPr lang="fr-FR" dirty="0"/>
          </a:p>
        </p:txBody>
      </p:sp>
      <p:pic>
        <p:nvPicPr>
          <p:cNvPr id="5" name="Image 4"/>
          <p:cNvPicPr>
            <a:picLocks noChangeAspect="1"/>
          </p:cNvPicPr>
          <p:nvPr/>
        </p:nvPicPr>
        <p:blipFill>
          <a:blip r:embed="rId2"/>
          <a:stretch>
            <a:fillRect/>
          </a:stretch>
        </p:blipFill>
        <p:spPr>
          <a:xfrm>
            <a:off x="838200" y="2203328"/>
            <a:ext cx="10851366" cy="4093561"/>
          </a:xfrm>
          <a:prstGeom prst="rect">
            <a:avLst/>
          </a:prstGeom>
        </p:spPr>
      </p:pic>
    </p:spTree>
    <p:extLst>
      <p:ext uri="{BB962C8B-B14F-4D97-AF65-F5344CB8AC3E}">
        <p14:creationId xmlns:p14="http://schemas.microsoft.com/office/powerpoint/2010/main" val="38277818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184839" y="636183"/>
            <a:ext cx="7839795" cy="5618523"/>
          </a:xfrm>
          <a:prstGeom prst="rect">
            <a:avLst/>
          </a:prstGeom>
          <a:noFill/>
          <a:ln w="9525">
            <a:noFill/>
            <a:miter lim="800000"/>
            <a:headEnd/>
            <a:tailEnd/>
          </a:ln>
        </p:spPr>
      </p:pic>
      <p:sp>
        <p:nvSpPr>
          <p:cNvPr id="13" name="Rubrik 12"/>
          <p:cNvSpPr>
            <a:spLocks noGrp="1"/>
          </p:cNvSpPr>
          <p:nvPr>
            <p:ph type="title"/>
          </p:nvPr>
        </p:nvSpPr>
        <p:spPr/>
        <p:txBody>
          <a:bodyPr/>
          <a:lstStyle/>
          <a:p>
            <a:r>
              <a:rPr lang="en-US" dirty="0" smtClean="0"/>
              <a:t>The team</a:t>
            </a:r>
            <a:endParaRPr lang="en-US" noProof="0" dirty="0"/>
          </a:p>
        </p:txBody>
      </p:sp>
      <p:pic>
        <p:nvPicPr>
          <p:cNvPr id="2" name="Image 1"/>
          <p:cNvPicPr>
            <a:picLocks noChangeAspect="1"/>
          </p:cNvPicPr>
          <p:nvPr/>
        </p:nvPicPr>
        <p:blipFill>
          <a:blip r:embed="rId4"/>
          <a:stretch>
            <a:fillRect/>
          </a:stretch>
        </p:blipFill>
        <p:spPr>
          <a:xfrm>
            <a:off x="838200" y="1919635"/>
            <a:ext cx="9601199" cy="4606129"/>
          </a:xfrm>
          <a:prstGeom prst="rect">
            <a:avLst/>
          </a:prstGeom>
        </p:spPr>
      </p:pic>
    </p:spTree>
    <p:extLst>
      <p:ext uri="{BB962C8B-B14F-4D97-AF65-F5344CB8AC3E}">
        <p14:creationId xmlns:p14="http://schemas.microsoft.com/office/powerpoint/2010/main" val="316730535"/>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44236" y="1987170"/>
            <a:ext cx="10432473" cy="4509375"/>
          </a:xfrm>
          <a:prstGeom prst="rect">
            <a:avLst/>
          </a:prstGeom>
        </p:spPr>
      </p:pic>
      <p:sp>
        <p:nvSpPr>
          <p:cNvPr id="6" name="Rubrik 12"/>
          <p:cNvSpPr>
            <a:spLocks noGrp="1"/>
          </p:cNvSpPr>
          <p:nvPr>
            <p:ph type="title"/>
          </p:nvPr>
        </p:nvSpPr>
        <p:spPr>
          <a:xfrm>
            <a:off x="838200" y="365125"/>
            <a:ext cx="10515600" cy="1325563"/>
          </a:xfrm>
        </p:spPr>
        <p:txBody>
          <a:bodyPr/>
          <a:lstStyle/>
          <a:p>
            <a:r>
              <a:rPr lang="en-US" dirty="0" smtClean="0"/>
              <a:t>The team</a:t>
            </a:r>
            <a:endParaRPr lang="en-US" noProof="0" dirty="0"/>
          </a:p>
        </p:txBody>
      </p:sp>
    </p:spTree>
    <p:extLst>
      <p:ext uri="{BB962C8B-B14F-4D97-AF65-F5344CB8AC3E}">
        <p14:creationId xmlns:p14="http://schemas.microsoft.com/office/powerpoint/2010/main" val="996295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vert="horz" wrap="square" lIns="91419" tIns="45709" rIns="91419" bIns="45709" numCol="1" rtlCol="0" anchor="t" anchorCtr="0" compatLnSpc="1">
            <a:prstTxWarp prst="textNoShape">
              <a:avLst/>
            </a:prstTxWarp>
            <a:normAutofit/>
          </a:bodyPr>
          <a:lstStyle/>
          <a:p>
            <a:r>
              <a:rPr lang="sv-SE" smtClean="0"/>
              <a:t>Feature Team</a:t>
            </a:r>
          </a:p>
        </p:txBody>
      </p:sp>
      <p:pic>
        <p:nvPicPr>
          <p:cNvPr id="62467" name="Picture 2" descr="http://html.slidesharecdn.com/teamstructure-120226065649-phpapp01/output013.png?1330261828"/>
          <p:cNvPicPr>
            <a:picLocks noChangeAspect="1" noChangeArrowheads="1"/>
          </p:cNvPicPr>
          <p:nvPr/>
        </p:nvPicPr>
        <p:blipFill>
          <a:blip r:embed="rId3" cstate="print">
            <a:extLst>
              <a:ext uri="{28A0092B-C50C-407E-A947-70E740481C1C}">
                <a14:useLocalDpi xmlns:a14="http://schemas.microsoft.com/office/drawing/2010/main" val="0"/>
              </a:ext>
            </a:extLst>
          </a:blip>
          <a:srcRect t="23302"/>
          <a:stretch>
            <a:fillRect/>
          </a:stretch>
        </p:blipFill>
        <p:spPr bwMode="auto">
          <a:xfrm>
            <a:off x="2525083" y="1612900"/>
            <a:ext cx="7276977"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8155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smtClean="0"/>
              <a:t>Scrum Master</a:t>
            </a:r>
            <a:endParaRPr lang="en-US" noProof="0" dirty="0"/>
          </a:p>
        </p:txBody>
      </p:sp>
      <p:sp>
        <p:nvSpPr>
          <p:cNvPr id="5" name="Platshållare för innehåll 4"/>
          <p:cNvSpPr>
            <a:spLocks noGrp="1"/>
          </p:cNvSpPr>
          <p:nvPr>
            <p:ph idx="1"/>
          </p:nvPr>
        </p:nvSpPr>
        <p:spPr>
          <a:xfrm>
            <a:off x="2933603" y="1599675"/>
            <a:ext cx="6888334" cy="4526884"/>
          </a:xfrm>
        </p:spPr>
        <p:txBody>
          <a:bodyPr/>
          <a:lstStyle/>
          <a:p>
            <a:pPr marL="0" indent="0">
              <a:buNone/>
            </a:pPr>
            <a:endParaRPr lang="en-US" sz="2500" dirty="0">
              <a:solidFill>
                <a:schemeClr val="tx2"/>
              </a:solidFill>
            </a:endParaRPr>
          </a:p>
          <a:p>
            <a:pPr marL="0" indent="0">
              <a:buNone/>
            </a:pPr>
            <a:endParaRPr lang="sv-SE" sz="2500" dirty="0">
              <a:solidFill>
                <a:schemeClr val="tx2"/>
              </a:solidFill>
            </a:endParaRPr>
          </a:p>
          <a:p>
            <a:pPr marL="0" indent="0">
              <a:buNone/>
            </a:pPr>
            <a:endParaRPr lang="en-US" sz="2100" dirty="0">
              <a:solidFill>
                <a:schemeClr val="tx2"/>
              </a:solidFill>
            </a:endParaRPr>
          </a:p>
          <a:p>
            <a:endParaRPr lang="en-US" noProof="0" dirty="0"/>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6129" y="159448"/>
            <a:ext cx="1827487" cy="2825503"/>
          </a:xfrm>
          <a:prstGeom prst="rect">
            <a:avLst/>
          </a:prstGeom>
          <a:noFill/>
          <a:ln w="9525">
            <a:noFill/>
            <a:miter lim="800000"/>
            <a:headEnd/>
            <a:tailEnd/>
          </a:ln>
        </p:spPr>
      </p:pic>
      <p:sp>
        <p:nvSpPr>
          <p:cNvPr id="7" name="Platshållare för innehåll 4"/>
          <p:cNvSpPr txBox="1">
            <a:spLocks/>
          </p:cNvSpPr>
          <p:nvPr/>
        </p:nvSpPr>
        <p:spPr>
          <a:xfrm>
            <a:off x="2560604" y="1737899"/>
            <a:ext cx="7623010" cy="4526884"/>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dirty="0">
                <a:solidFill>
                  <a:schemeClr val="tx2"/>
                </a:solidFill>
              </a:rPr>
              <a:t>Facilitator and leader</a:t>
            </a:r>
          </a:p>
          <a:p>
            <a:pPr marL="0" indent="0">
              <a:buNone/>
            </a:pPr>
            <a:r>
              <a:rPr lang="en-US" sz="2500" dirty="0">
                <a:solidFill>
                  <a:schemeClr val="tx2"/>
                </a:solidFill>
              </a:rPr>
              <a:t>	For the team and the Product Owner (PO)</a:t>
            </a:r>
          </a:p>
          <a:p>
            <a:pPr marL="0" indent="0">
              <a:buNone/>
            </a:pPr>
            <a:r>
              <a:rPr lang="en-US" sz="2500" dirty="0">
                <a:solidFill>
                  <a:schemeClr val="tx2"/>
                </a:solidFill>
              </a:rPr>
              <a:t>Ensures that the process is followed</a:t>
            </a:r>
          </a:p>
          <a:p>
            <a:pPr marL="0" indent="0">
              <a:buNone/>
            </a:pPr>
            <a:r>
              <a:rPr lang="en-US" sz="2500" dirty="0">
                <a:solidFill>
                  <a:schemeClr val="tx2"/>
                </a:solidFill>
              </a:rPr>
              <a:t>Remove </a:t>
            </a:r>
            <a:r>
              <a:rPr lang="en-US" sz="2500" i="1" dirty="0">
                <a:solidFill>
                  <a:schemeClr val="tx2"/>
                </a:solidFill>
              </a:rPr>
              <a:t>Impediments</a:t>
            </a:r>
          </a:p>
          <a:p>
            <a:pPr marL="0" indent="0">
              <a:buNone/>
            </a:pPr>
            <a:r>
              <a:rPr lang="en-US" sz="2500" dirty="0">
                <a:solidFill>
                  <a:schemeClr val="tx2"/>
                </a:solidFill>
              </a:rPr>
              <a:t>	Shields the team from external interferences</a:t>
            </a:r>
          </a:p>
          <a:p>
            <a:pPr marL="0" indent="0">
              <a:buNone/>
            </a:pPr>
            <a:r>
              <a:rPr lang="en-US" sz="2500" dirty="0">
                <a:solidFill>
                  <a:schemeClr val="tx2"/>
                </a:solidFill>
              </a:rPr>
              <a:t>Sees to that manual processes are automated</a:t>
            </a:r>
          </a:p>
          <a:p>
            <a:pPr marL="0" indent="0">
              <a:buNone/>
            </a:pPr>
            <a:r>
              <a:rPr lang="en-US" sz="2500" dirty="0">
                <a:solidFill>
                  <a:schemeClr val="tx2"/>
                </a:solidFill>
              </a:rPr>
              <a:t>Improves the productivity of the team</a:t>
            </a:r>
          </a:p>
          <a:p>
            <a:pPr marL="0" indent="0">
              <a:buNone/>
            </a:pPr>
            <a:r>
              <a:rPr lang="en-US" sz="2500" dirty="0">
                <a:solidFill>
                  <a:schemeClr val="tx2"/>
                </a:solidFill>
              </a:rPr>
              <a:t>Improves the engineering, practices and tools</a:t>
            </a:r>
          </a:p>
          <a:p>
            <a:pPr marL="0" indent="0">
              <a:buNone/>
            </a:pPr>
            <a:r>
              <a:rPr lang="en-US" sz="2500" dirty="0">
                <a:solidFill>
                  <a:schemeClr val="tx2"/>
                </a:solidFill>
              </a:rPr>
              <a:t>Keeps information about progress up to date and visible</a:t>
            </a:r>
          </a:p>
          <a:p>
            <a:pPr marL="0" indent="0">
              <a:buNone/>
            </a:pPr>
            <a:endParaRPr lang="en-US" sz="2500" dirty="0">
              <a:solidFill>
                <a:schemeClr val="tx2"/>
              </a:solidFill>
            </a:endParaRPr>
          </a:p>
          <a:p>
            <a:pPr marL="0" indent="0">
              <a:buNone/>
            </a:pPr>
            <a:endParaRPr lang="sv-SE" sz="2500" dirty="0">
              <a:solidFill>
                <a:schemeClr val="tx2"/>
              </a:solidFill>
            </a:endParaRPr>
          </a:p>
          <a:p>
            <a:pPr marL="0" indent="0">
              <a:buNone/>
            </a:pPr>
            <a:endParaRPr lang="en-US" sz="2100" dirty="0">
              <a:solidFill>
                <a:schemeClr val="tx2"/>
              </a:solidFill>
            </a:endParaRPr>
          </a:p>
          <a:p>
            <a:endParaRPr lang="en-US" dirty="0"/>
          </a:p>
        </p:txBody>
      </p:sp>
    </p:spTree>
    <p:extLst>
      <p:ext uri="{BB962C8B-B14F-4D97-AF65-F5344CB8AC3E}">
        <p14:creationId xmlns:p14="http://schemas.microsoft.com/office/powerpoint/2010/main" val="1676963078"/>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838200" y="2185307"/>
            <a:ext cx="10030691" cy="4055203"/>
          </a:xfrm>
          <a:prstGeom prst="rect">
            <a:avLst/>
          </a:prstGeom>
        </p:spPr>
      </p:pic>
      <p:sp>
        <p:nvSpPr>
          <p:cNvPr id="6" name="Rubrik 3"/>
          <p:cNvSpPr>
            <a:spLocks noGrp="1"/>
          </p:cNvSpPr>
          <p:nvPr>
            <p:ph type="title"/>
          </p:nvPr>
        </p:nvSpPr>
        <p:spPr>
          <a:xfrm>
            <a:off x="2437218" y="205677"/>
            <a:ext cx="10515600" cy="1325563"/>
          </a:xfrm>
        </p:spPr>
        <p:txBody>
          <a:bodyPr/>
          <a:lstStyle/>
          <a:p>
            <a:r>
              <a:rPr lang="en-US" dirty="0" smtClean="0"/>
              <a:t>Scrum Master</a:t>
            </a:r>
            <a:endParaRPr lang="en-US" noProof="0" dirty="0"/>
          </a:p>
        </p:txBody>
      </p:sp>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5147" y="0"/>
            <a:ext cx="1827487" cy="2825503"/>
          </a:xfrm>
          <a:prstGeom prst="rect">
            <a:avLst/>
          </a:prstGeom>
          <a:noFill/>
          <a:ln w="9525">
            <a:noFill/>
            <a:miter lim="800000"/>
            <a:headEnd/>
            <a:tailEnd/>
          </a:ln>
        </p:spPr>
      </p:pic>
    </p:spTree>
    <p:extLst>
      <p:ext uri="{BB962C8B-B14F-4D97-AF65-F5344CB8AC3E}">
        <p14:creationId xmlns:p14="http://schemas.microsoft.com/office/powerpoint/2010/main" val="13778405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08363" y="2084735"/>
            <a:ext cx="9975273" cy="4543670"/>
          </a:xfrm>
          <a:prstGeom prst="rect">
            <a:avLst/>
          </a:prstGeom>
        </p:spPr>
      </p:pic>
      <p:sp>
        <p:nvSpPr>
          <p:cNvPr id="6" name="Rubrik 3"/>
          <p:cNvSpPr txBox="1">
            <a:spLocks/>
          </p:cNvSpPr>
          <p:nvPr/>
        </p:nvSpPr>
        <p:spPr>
          <a:xfrm>
            <a:off x="2437218" y="205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Scrum Master</a:t>
            </a:r>
            <a:endParaRPr lang="en-US" dirty="0"/>
          </a:p>
        </p:txBody>
      </p:sp>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5147" y="0"/>
            <a:ext cx="1827487" cy="2825503"/>
          </a:xfrm>
          <a:prstGeom prst="rect">
            <a:avLst/>
          </a:prstGeom>
          <a:noFill/>
          <a:ln w="9525">
            <a:noFill/>
            <a:miter lim="800000"/>
            <a:headEnd/>
            <a:tailEnd/>
          </a:ln>
        </p:spPr>
      </p:pic>
    </p:spTree>
    <p:extLst>
      <p:ext uri="{BB962C8B-B14F-4D97-AF65-F5344CB8AC3E}">
        <p14:creationId xmlns:p14="http://schemas.microsoft.com/office/powerpoint/2010/main" val="697360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24733" y="2304209"/>
            <a:ext cx="11542534" cy="3764081"/>
          </a:xfrm>
          <a:prstGeom prst="rect">
            <a:avLst/>
          </a:prstGeom>
        </p:spPr>
      </p:pic>
      <p:sp>
        <p:nvSpPr>
          <p:cNvPr id="6" name="Rubrik 3"/>
          <p:cNvSpPr>
            <a:spLocks noGrp="1"/>
          </p:cNvSpPr>
          <p:nvPr>
            <p:ph type="title"/>
          </p:nvPr>
        </p:nvSpPr>
        <p:spPr>
          <a:xfrm>
            <a:off x="1086400" y="410921"/>
            <a:ext cx="10515600" cy="984713"/>
          </a:xfrm>
        </p:spPr>
        <p:txBody>
          <a:bodyPr/>
          <a:lstStyle/>
          <a:p>
            <a:r>
              <a:rPr lang="en-US" dirty="0" smtClean="0"/>
              <a:t>Scrum Master</a:t>
            </a:r>
            <a:endParaRPr lang="en-US" noProof="0" dirty="0"/>
          </a:p>
        </p:txBody>
      </p:sp>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329" y="205245"/>
            <a:ext cx="1827487" cy="2098964"/>
          </a:xfrm>
          <a:prstGeom prst="rect">
            <a:avLst/>
          </a:prstGeom>
          <a:noFill/>
          <a:ln w="9525">
            <a:noFill/>
            <a:miter lim="800000"/>
            <a:headEnd/>
            <a:tailEnd/>
          </a:ln>
        </p:spPr>
      </p:pic>
    </p:spTree>
    <p:extLst>
      <p:ext uri="{BB962C8B-B14F-4D97-AF65-F5344CB8AC3E}">
        <p14:creationId xmlns:p14="http://schemas.microsoft.com/office/powerpoint/2010/main" val="848558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838200" y="1971929"/>
            <a:ext cx="10217727" cy="4794692"/>
          </a:xfrm>
          <a:prstGeom prst="rect">
            <a:avLst/>
          </a:prstGeom>
        </p:spPr>
      </p:pic>
      <p:sp>
        <p:nvSpPr>
          <p:cNvPr id="7" name="Rubrik 3"/>
          <p:cNvSpPr txBox="1">
            <a:spLocks/>
          </p:cNvSpPr>
          <p:nvPr/>
        </p:nvSpPr>
        <p:spPr>
          <a:xfrm>
            <a:off x="2437218" y="205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Scrum Master</a:t>
            </a:r>
            <a:endParaRPr lang="en-US" dirty="0"/>
          </a:p>
        </p:txBody>
      </p:sp>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5147" y="0"/>
            <a:ext cx="1827487" cy="1971929"/>
          </a:xfrm>
          <a:prstGeom prst="rect">
            <a:avLst/>
          </a:prstGeom>
          <a:noFill/>
          <a:ln w="9525">
            <a:noFill/>
            <a:miter lim="800000"/>
            <a:headEnd/>
            <a:tailEnd/>
          </a:ln>
        </p:spPr>
      </p:pic>
    </p:spTree>
    <p:extLst>
      <p:ext uri="{BB962C8B-B14F-4D97-AF65-F5344CB8AC3E}">
        <p14:creationId xmlns:p14="http://schemas.microsoft.com/office/powerpoint/2010/main" val="529925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838200" y="2374300"/>
            <a:ext cx="9719525" cy="3777118"/>
          </a:xfrm>
          <a:prstGeom prst="rect">
            <a:avLst/>
          </a:prstGeom>
        </p:spPr>
      </p:pic>
      <p:sp>
        <p:nvSpPr>
          <p:cNvPr id="6" name="Rubrik 3"/>
          <p:cNvSpPr txBox="1">
            <a:spLocks/>
          </p:cNvSpPr>
          <p:nvPr/>
        </p:nvSpPr>
        <p:spPr>
          <a:xfrm>
            <a:off x="1335781" y="4550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Scrum Master</a:t>
            </a:r>
            <a:endParaRPr lang="en-US" dirty="0"/>
          </a:p>
        </p:txBody>
      </p:sp>
      <p:pic>
        <p:nvPicPr>
          <p:cNvPr id="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3710" y="249382"/>
            <a:ext cx="1827487" cy="1971929"/>
          </a:xfrm>
          <a:prstGeom prst="rect">
            <a:avLst/>
          </a:prstGeom>
          <a:noFill/>
          <a:ln w="9525">
            <a:noFill/>
            <a:miter lim="800000"/>
            <a:headEnd/>
            <a:tailEnd/>
          </a:ln>
        </p:spPr>
      </p:pic>
    </p:spTree>
    <p:extLst>
      <p:ext uri="{BB962C8B-B14F-4D97-AF65-F5344CB8AC3E}">
        <p14:creationId xmlns:p14="http://schemas.microsoft.com/office/powerpoint/2010/main" val="174438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rmAutofit/>
          </a:bodyPr>
          <a:lstStyle/>
          <a:p>
            <a:r>
              <a:rPr lang="fr-FR" dirty="0">
                <a:solidFill>
                  <a:srgbClr val="C00000"/>
                </a:solidFill>
                <a:latin typeface="Calibri" pitchFamily="34" charset="0"/>
                <a:cs typeface="Calibri" pitchFamily="34" charset="0"/>
              </a:rPr>
              <a:t>Cycle de vie en cascade: Avantages inconvénients</a:t>
            </a:r>
          </a:p>
        </p:txBody>
      </p:sp>
      <p:pic>
        <p:nvPicPr>
          <p:cNvPr id="9" name="Espace réservé du contenu 8"/>
          <p:cNvPicPr>
            <a:picLocks noGrp="1" noChangeAspect="1"/>
          </p:cNvPicPr>
          <p:nvPr>
            <p:ph idx="1"/>
          </p:nvPr>
        </p:nvPicPr>
        <p:blipFill>
          <a:blip r:embed="rId3"/>
          <a:stretch>
            <a:fillRect/>
          </a:stretch>
        </p:blipFill>
        <p:spPr>
          <a:xfrm>
            <a:off x="1122217" y="1690688"/>
            <a:ext cx="9912927" cy="4903604"/>
          </a:xfrm>
          <a:prstGeom prst="rect">
            <a:avLst/>
          </a:prstGeom>
        </p:spPr>
      </p:pic>
    </p:spTree>
    <p:extLst>
      <p:ext uri="{BB962C8B-B14F-4D97-AF65-F5344CB8AC3E}">
        <p14:creationId xmlns:p14="http://schemas.microsoft.com/office/powerpoint/2010/main" val="521111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226127" y="2224935"/>
            <a:ext cx="10127673" cy="3988829"/>
          </a:xfrm>
          <a:prstGeom prst="rect">
            <a:avLst/>
          </a:prstGeom>
        </p:spPr>
      </p:pic>
      <p:pic>
        <p:nvPicPr>
          <p:cNvPr id="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9141" y="0"/>
            <a:ext cx="1876382" cy="2197803"/>
          </a:xfrm>
          <a:prstGeom prst="rect">
            <a:avLst/>
          </a:prstGeom>
          <a:noFill/>
          <a:ln w="9525">
            <a:noFill/>
            <a:miter lim="800000"/>
            <a:headEnd/>
            <a:tailEnd/>
          </a:ln>
        </p:spPr>
      </p:pic>
      <p:sp>
        <p:nvSpPr>
          <p:cNvPr id="10" name="Rubrik 3"/>
          <p:cNvSpPr>
            <a:spLocks noGrp="1"/>
          </p:cNvSpPr>
          <p:nvPr>
            <p:ph type="title"/>
          </p:nvPr>
        </p:nvSpPr>
        <p:spPr>
          <a:xfrm>
            <a:off x="838200" y="365125"/>
            <a:ext cx="10515600" cy="1325563"/>
          </a:xfrm>
        </p:spPr>
        <p:txBody>
          <a:bodyPr/>
          <a:lstStyle/>
          <a:p>
            <a:r>
              <a:rPr lang="en-US" noProof="0" dirty="0" smtClean="0"/>
              <a:t>Product </a:t>
            </a:r>
            <a:r>
              <a:rPr lang="en-US" noProof="0" dirty="0"/>
              <a:t>O</a:t>
            </a:r>
            <a:r>
              <a:rPr lang="en-US" dirty="0" err="1" smtClean="0"/>
              <a:t>wner</a:t>
            </a:r>
            <a:endParaRPr lang="en-US" noProof="0" dirty="0"/>
          </a:p>
        </p:txBody>
      </p:sp>
    </p:spTree>
    <p:extLst>
      <p:ext uri="{BB962C8B-B14F-4D97-AF65-F5344CB8AC3E}">
        <p14:creationId xmlns:p14="http://schemas.microsoft.com/office/powerpoint/2010/main" val="32881535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9141" y="0"/>
            <a:ext cx="1876382" cy="2197803"/>
          </a:xfrm>
          <a:prstGeom prst="rect">
            <a:avLst/>
          </a:prstGeom>
          <a:noFill/>
          <a:ln w="9525">
            <a:noFill/>
            <a:miter lim="800000"/>
            <a:headEnd/>
            <a:tailEnd/>
          </a:ln>
        </p:spPr>
      </p:pic>
      <p:sp>
        <p:nvSpPr>
          <p:cNvPr id="5" name="Rubrik 3"/>
          <p:cNvSpPr>
            <a:spLocks noGrp="1"/>
          </p:cNvSpPr>
          <p:nvPr>
            <p:ph type="title"/>
          </p:nvPr>
        </p:nvSpPr>
        <p:spPr>
          <a:xfrm>
            <a:off x="838200" y="365125"/>
            <a:ext cx="10515600" cy="1325563"/>
          </a:xfrm>
        </p:spPr>
        <p:txBody>
          <a:bodyPr/>
          <a:lstStyle/>
          <a:p>
            <a:r>
              <a:rPr lang="en-US" noProof="0" dirty="0" smtClean="0"/>
              <a:t>Product </a:t>
            </a:r>
            <a:r>
              <a:rPr lang="en-US" noProof="0" dirty="0"/>
              <a:t>O</a:t>
            </a:r>
            <a:r>
              <a:rPr lang="en-US" dirty="0" err="1" smtClean="0"/>
              <a:t>wner</a:t>
            </a:r>
            <a:endParaRPr lang="en-US" noProof="0" dirty="0"/>
          </a:p>
        </p:txBody>
      </p:sp>
      <p:pic>
        <p:nvPicPr>
          <p:cNvPr id="7" name="Image 6"/>
          <p:cNvPicPr>
            <a:picLocks noChangeAspect="1"/>
          </p:cNvPicPr>
          <p:nvPr/>
        </p:nvPicPr>
        <p:blipFill>
          <a:blip r:embed="rId4"/>
          <a:stretch>
            <a:fillRect/>
          </a:stretch>
        </p:blipFill>
        <p:spPr>
          <a:xfrm>
            <a:off x="838200" y="1697452"/>
            <a:ext cx="9552709" cy="4328834"/>
          </a:xfrm>
          <a:prstGeom prst="rect">
            <a:avLst/>
          </a:prstGeom>
        </p:spPr>
      </p:pic>
    </p:spTree>
    <p:extLst>
      <p:ext uri="{BB962C8B-B14F-4D97-AF65-F5344CB8AC3E}">
        <p14:creationId xmlns:p14="http://schemas.microsoft.com/office/powerpoint/2010/main" val="41526173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9141" y="0"/>
            <a:ext cx="1876382" cy="2197803"/>
          </a:xfrm>
          <a:prstGeom prst="rect">
            <a:avLst/>
          </a:prstGeom>
          <a:noFill/>
          <a:ln w="9525">
            <a:noFill/>
            <a:miter lim="800000"/>
            <a:headEnd/>
            <a:tailEnd/>
          </a:ln>
        </p:spPr>
      </p:pic>
      <p:sp>
        <p:nvSpPr>
          <p:cNvPr id="4" name="Rubrik 3"/>
          <p:cNvSpPr>
            <a:spLocks noGrp="1"/>
          </p:cNvSpPr>
          <p:nvPr>
            <p:ph type="title"/>
          </p:nvPr>
        </p:nvSpPr>
        <p:spPr/>
        <p:txBody>
          <a:bodyPr/>
          <a:lstStyle/>
          <a:p>
            <a:r>
              <a:rPr lang="en-US" noProof="0" dirty="0" smtClean="0"/>
              <a:t>Product </a:t>
            </a:r>
            <a:r>
              <a:rPr lang="en-US" noProof="0" dirty="0"/>
              <a:t>O</a:t>
            </a:r>
            <a:r>
              <a:rPr lang="en-US" dirty="0" err="1" smtClean="0"/>
              <a:t>wner</a:t>
            </a:r>
            <a:endParaRPr lang="en-US" noProof="0" dirty="0"/>
          </a:p>
        </p:txBody>
      </p:sp>
      <p:pic>
        <p:nvPicPr>
          <p:cNvPr id="3" name="Image 2"/>
          <p:cNvPicPr>
            <a:picLocks noChangeAspect="1"/>
          </p:cNvPicPr>
          <p:nvPr/>
        </p:nvPicPr>
        <p:blipFill>
          <a:blip r:embed="rId4"/>
          <a:stretch>
            <a:fillRect/>
          </a:stretch>
        </p:blipFill>
        <p:spPr>
          <a:xfrm>
            <a:off x="673482" y="1877725"/>
            <a:ext cx="10116654" cy="4294475"/>
          </a:xfrm>
          <a:prstGeom prst="rect">
            <a:avLst/>
          </a:prstGeom>
        </p:spPr>
      </p:pic>
    </p:spTree>
    <p:extLst>
      <p:ext uri="{BB962C8B-B14F-4D97-AF65-F5344CB8AC3E}">
        <p14:creationId xmlns:p14="http://schemas.microsoft.com/office/powerpoint/2010/main" val="233504768"/>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602674" y="1886042"/>
            <a:ext cx="10424216" cy="4597885"/>
          </a:xfrm>
          <a:prstGeom prst="rect">
            <a:avLst/>
          </a:prstGeom>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141" y="0"/>
            <a:ext cx="1876382" cy="2197803"/>
          </a:xfrm>
          <a:prstGeom prst="rect">
            <a:avLst/>
          </a:prstGeom>
          <a:noFill/>
          <a:ln w="9525">
            <a:noFill/>
            <a:miter lim="800000"/>
            <a:headEnd/>
            <a:tailEnd/>
          </a:ln>
        </p:spPr>
      </p:pic>
      <p:sp>
        <p:nvSpPr>
          <p:cNvPr id="9" name="Rubrik 3"/>
          <p:cNvSpPr>
            <a:spLocks noGrp="1"/>
          </p:cNvSpPr>
          <p:nvPr>
            <p:ph type="title"/>
          </p:nvPr>
        </p:nvSpPr>
        <p:spPr>
          <a:xfrm>
            <a:off x="838200" y="365125"/>
            <a:ext cx="10515600" cy="1325563"/>
          </a:xfrm>
        </p:spPr>
        <p:txBody>
          <a:bodyPr/>
          <a:lstStyle/>
          <a:p>
            <a:r>
              <a:rPr lang="en-US" noProof="0" dirty="0" smtClean="0"/>
              <a:t>Product </a:t>
            </a:r>
            <a:r>
              <a:rPr lang="en-US" noProof="0" dirty="0"/>
              <a:t>O</a:t>
            </a:r>
            <a:r>
              <a:rPr lang="en-US" dirty="0" err="1" smtClean="0"/>
              <a:t>wner</a:t>
            </a:r>
            <a:endParaRPr lang="en-US" noProof="0" dirty="0"/>
          </a:p>
        </p:txBody>
      </p:sp>
    </p:spTree>
    <p:extLst>
      <p:ext uri="{BB962C8B-B14F-4D97-AF65-F5344CB8AC3E}">
        <p14:creationId xmlns:p14="http://schemas.microsoft.com/office/powerpoint/2010/main" val="1487710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838200" y="2182092"/>
            <a:ext cx="10344707" cy="4010890"/>
          </a:xfrm>
          <a:prstGeom prst="rect">
            <a:avLst/>
          </a:prstGeom>
        </p:spPr>
      </p:pic>
      <p:pic>
        <p:nvPicPr>
          <p:cNvPr id="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9141" y="0"/>
            <a:ext cx="1876382" cy="2197803"/>
          </a:xfrm>
          <a:prstGeom prst="rect">
            <a:avLst/>
          </a:prstGeom>
          <a:noFill/>
          <a:ln w="9525">
            <a:noFill/>
            <a:miter lim="800000"/>
            <a:headEnd/>
            <a:tailEnd/>
          </a:ln>
        </p:spPr>
      </p:pic>
      <p:sp>
        <p:nvSpPr>
          <p:cNvPr id="8" name="Rubrik 3"/>
          <p:cNvSpPr>
            <a:spLocks noGrp="1"/>
          </p:cNvSpPr>
          <p:nvPr>
            <p:ph type="title"/>
          </p:nvPr>
        </p:nvSpPr>
        <p:spPr>
          <a:xfrm>
            <a:off x="838200" y="365125"/>
            <a:ext cx="10515600" cy="1325563"/>
          </a:xfrm>
        </p:spPr>
        <p:txBody>
          <a:bodyPr/>
          <a:lstStyle/>
          <a:p>
            <a:r>
              <a:rPr lang="en-US" noProof="0" dirty="0" smtClean="0"/>
              <a:t>Product </a:t>
            </a:r>
            <a:r>
              <a:rPr lang="en-US" noProof="0" dirty="0"/>
              <a:t>O</a:t>
            </a:r>
            <a:r>
              <a:rPr lang="en-US" dirty="0" err="1" smtClean="0"/>
              <a:t>wner</a:t>
            </a:r>
            <a:endParaRPr lang="en-US" noProof="0" dirty="0"/>
          </a:p>
        </p:txBody>
      </p:sp>
    </p:spTree>
    <p:extLst>
      <p:ext uri="{BB962C8B-B14F-4D97-AF65-F5344CB8AC3E}">
        <p14:creationId xmlns:p14="http://schemas.microsoft.com/office/powerpoint/2010/main" val="25310317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noProof="0" dirty="0" smtClean="0">
                <a:solidFill>
                  <a:srgbClr val="C00000"/>
                </a:solidFill>
              </a:rPr>
              <a:t>Product backlog</a:t>
            </a:r>
            <a:endParaRPr lang="en-US" noProof="0" dirty="0">
              <a:solidFill>
                <a:srgbClr val="C00000"/>
              </a:solidFill>
            </a:endParaRPr>
          </a:p>
        </p:txBody>
      </p:sp>
      <p:grpSp>
        <p:nvGrpSpPr>
          <p:cNvPr id="13" name="Group 50"/>
          <p:cNvGrpSpPr>
            <a:grpSpLocks/>
          </p:cNvGrpSpPr>
          <p:nvPr/>
        </p:nvGrpSpPr>
        <p:grpSpPr bwMode="auto">
          <a:xfrm>
            <a:off x="10245434" y="640778"/>
            <a:ext cx="1108366" cy="5445125"/>
            <a:chOff x="4815" y="623"/>
            <a:chExt cx="771" cy="3430"/>
          </a:xfrm>
        </p:grpSpPr>
        <p:sp>
          <p:nvSpPr>
            <p:cNvPr id="14" name="AutoShape 43"/>
            <p:cNvSpPr>
              <a:spLocks noChangeArrowheads="1"/>
            </p:cNvSpPr>
            <p:nvPr/>
          </p:nvSpPr>
          <p:spPr bwMode="auto">
            <a:xfrm rot="10800000" flipH="1">
              <a:off x="4815" y="623"/>
              <a:ext cx="771" cy="3430"/>
            </a:xfrm>
            <a:prstGeom prst="verticalScroll">
              <a:avLst>
                <a:gd name="adj" fmla="val 12500"/>
              </a:avLst>
            </a:prstGeom>
            <a:solidFill>
              <a:srgbClr val="FFFFD5"/>
            </a:solidFill>
            <a:ln w="12700">
              <a:solidFill>
                <a:srgbClr val="000000"/>
              </a:solidFill>
              <a:round/>
              <a:headEnd/>
              <a:tailEnd/>
            </a:ln>
          </p:spPr>
          <p:txBody>
            <a:bodyPr rot="10800000" vert="eaVert" wrap="none" anchor="ctr"/>
            <a:lstStyle/>
            <a:p>
              <a:endParaRPr lang="sv-SE" sz="1200">
                <a:solidFill>
                  <a:srgbClr val="215773"/>
                </a:solidFill>
                <a:latin typeface="Tahoma" pitchFamily="34" charset="0"/>
              </a:endParaRPr>
            </a:p>
          </p:txBody>
        </p:sp>
        <p:sp>
          <p:nvSpPr>
            <p:cNvPr id="15" name="Rectangle 10"/>
            <p:cNvSpPr>
              <a:spLocks noChangeArrowheads="1"/>
            </p:cNvSpPr>
            <p:nvPr/>
          </p:nvSpPr>
          <p:spPr bwMode="auto">
            <a:xfrm>
              <a:off x="4950" y="1539"/>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16" name="Rectangle 11"/>
            <p:cNvSpPr>
              <a:spLocks noChangeArrowheads="1"/>
            </p:cNvSpPr>
            <p:nvPr/>
          </p:nvSpPr>
          <p:spPr bwMode="auto">
            <a:xfrm>
              <a:off x="4950" y="2273"/>
              <a:ext cx="450" cy="11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17" name="Rectangle 12"/>
            <p:cNvSpPr>
              <a:spLocks noChangeArrowheads="1"/>
            </p:cNvSpPr>
            <p:nvPr/>
          </p:nvSpPr>
          <p:spPr bwMode="auto">
            <a:xfrm>
              <a:off x="4950" y="2708"/>
              <a:ext cx="450" cy="180"/>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18" name="Rectangle 13"/>
            <p:cNvSpPr>
              <a:spLocks noChangeArrowheads="1"/>
            </p:cNvSpPr>
            <p:nvPr/>
          </p:nvSpPr>
          <p:spPr bwMode="auto">
            <a:xfrm>
              <a:off x="4950" y="1832"/>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20" name="Rectangle 14"/>
            <p:cNvSpPr>
              <a:spLocks noChangeArrowheads="1"/>
            </p:cNvSpPr>
            <p:nvPr/>
          </p:nvSpPr>
          <p:spPr bwMode="auto">
            <a:xfrm>
              <a:off x="4950" y="2931"/>
              <a:ext cx="450" cy="180"/>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26" name="Rectangle 17"/>
            <p:cNvSpPr>
              <a:spLocks noChangeArrowheads="1"/>
            </p:cNvSpPr>
            <p:nvPr/>
          </p:nvSpPr>
          <p:spPr bwMode="auto">
            <a:xfrm>
              <a:off x="4950" y="3368"/>
              <a:ext cx="450" cy="540"/>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27" name="Rectangle 18"/>
            <p:cNvSpPr>
              <a:spLocks noChangeArrowheads="1"/>
            </p:cNvSpPr>
            <p:nvPr/>
          </p:nvSpPr>
          <p:spPr bwMode="auto">
            <a:xfrm>
              <a:off x="4950" y="1157"/>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28" name="Rectangle 22"/>
            <p:cNvSpPr>
              <a:spLocks noChangeArrowheads="1"/>
            </p:cNvSpPr>
            <p:nvPr/>
          </p:nvSpPr>
          <p:spPr bwMode="auto">
            <a:xfrm>
              <a:off x="4950" y="1202"/>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29" name="Rectangle 23"/>
            <p:cNvSpPr>
              <a:spLocks noChangeArrowheads="1"/>
            </p:cNvSpPr>
            <p:nvPr/>
          </p:nvSpPr>
          <p:spPr bwMode="auto">
            <a:xfrm>
              <a:off x="4950" y="1249"/>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30" name="Rectangle 24"/>
            <p:cNvSpPr>
              <a:spLocks noChangeArrowheads="1"/>
            </p:cNvSpPr>
            <p:nvPr/>
          </p:nvSpPr>
          <p:spPr bwMode="auto">
            <a:xfrm>
              <a:off x="4950" y="1294"/>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cxnSp>
          <p:nvCxnSpPr>
            <p:cNvPr id="31" name="Straight Connector 26"/>
            <p:cNvCxnSpPr>
              <a:cxnSpLocks noChangeShapeType="1"/>
            </p:cNvCxnSpPr>
            <p:nvPr/>
          </p:nvCxnSpPr>
          <p:spPr bwMode="auto">
            <a:xfrm>
              <a:off x="4950" y="758"/>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4" name="Straight Connector 27"/>
            <p:cNvCxnSpPr>
              <a:cxnSpLocks noChangeShapeType="1"/>
            </p:cNvCxnSpPr>
            <p:nvPr/>
          </p:nvCxnSpPr>
          <p:spPr bwMode="auto">
            <a:xfrm>
              <a:off x="4950" y="791"/>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5" name="Straight Connector 28"/>
            <p:cNvCxnSpPr>
              <a:cxnSpLocks noChangeShapeType="1"/>
            </p:cNvCxnSpPr>
            <p:nvPr/>
          </p:nvCxnSpPr>
          <p:spPr bwMode="auto">
            <a:xfrm>
              <a:off x="4950" y="827"/>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 name="Straight Connector 29"/>
            <p:cNvCxnSpPr>
              <a:cxnSpLocks noChangeShapeType="1"/>
            </p:cNvCxnSpPr>
            <p:nvPr/>
          </p:nvCxnSpPr>
          <p:spPr bwMode="auto">
            <a:xfrm>
              <a:off x="4950" y="861"/>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 name="Straight Connector 30"/>
            <p:cNvCxnSpPr>
              <a:cxnSpLocks noChangeShapeType="1"/>
            </p:cNvCxnSpPr>
            <p:nvPr/>
          </p:nvCxnSpPr>
          <p:spPr bwMode="auto">
            <a:xfrm>
              <a:off x="4950" y="894"/>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8" name="Straight Connector 31"/>
            <p:cNvCxnSpPr>
              <a:cxnSpLocks noChangeShapeType="1"/>
            </p:cNvCxnSpPr>
            <p:nvPr/>
          </p:nvCxnSpPr>
          <p:spPr bwMode="auto">
            <a:xfrm>
              <a:off x="4950" y="928"/>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32"/>
            <p:cNvCxnSpPr>
              <a:cxnSpLocks noChangeShapeType="1"/>
            </p:cNvCxnSpPr>
            <p:nvPr/>
          </p:nvCxnSpPr>
          <p:spPr bwMode="auto">
            <a:xfrm>
              <a:off x="4950" y="963"/>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0" name="Straight Connector 33"/>
            <p:cNvCxnSpPr>
              <a:cxnSpLocks noChangeShapeType="1"/>
            </p:cNvCxnSpPr>
            <p:nvPr/>
          </p:nvCxnSpPr>
          <p:spPr bwMode="auto">
            <a:xfrm>
              <a:off x="4950" y="996"/>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 name="Straight Connector 34"/>
            <p:cNvCxnSpPr>
              <a:cxnSpLocks noChangeShapeType="1"/>
            </p:cNvCxnSpPr>
            <p:nvPr/>
          </p:nvCxnSpPr>
          <p:spPr bwMode="auto">
            <a:xfrm>
              <a:off x="4950" y="1032"/>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35"/>
            <p:cNvCxnSpPr>
              <a:cxnSpLocks noChangeShapeType="1"/>
            </p:cNvCxnSpPr>
            <p:nvPr/>
          </p:nvCxnSpPr>
          <p:spPr bwMode="auto">
            <a:xfrm>
              <a:off x="4950" y="1065"/>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3" name="Straight Connector 36"/>
            <p:cNvCxnSpPr>
              <a:cxnSpLocks noChangeShapeType="1"/>
            </p:cNvCxnSpPr>
            <p:nvPr/>
          </p:nvCxnSpPr>
          <p:spPr bwMode="auto">
            <a:xfrm>
              <a:off x="4950" y="1099"/>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4" name="Straight Connector 37"/>
            <p:cNvCxnSpPr>
              <a:cxnSpLocks noChangeShapeType="1"/>
            </p:cNvCxnSpPr>
            <p:nvPr/>
          </p:nvCxnSpPr>
          <p:spPr bwMode="auto">
            <a:xfrm>
              <a:off x="4950" y="1133"/>
              <a:ext cx="450" cy="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5" name="Rectangle 38"/>
            <p:cNvSpPr>
              <a:spLocks noChangeArrowheads="1"/>
            </p:cNvSpPr>
            <p:nvPr/>
          </p:nvSpPr>
          <p:spPr bwMode="auto">
            <a:xfrm>
              <a:off x="4950" y="1348"/>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46" name="Rectangle 39"/>
            <p:cNvSpPr>
              <a:spLocks noChangeArrowheads="1"/>
            </p:cNvSpPr>
            <p:nvPr/>
          </p:nvSpPr>
          <p:spPr bwMode="auto">
            <a:xfrm>
              <a:off x="4950" y="1393"/>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47" name="Rectangle 40"/>
            <p:cNvSpPr>
              <a:spLocks noChangeArrowheads="1"/>
            </p:cNvSpPr>
            <p:nvPr/>
          </p:nvSpPr>
          <p:spPr bwMode="auto">
            <a:xfrm>
              <a:off x="4950" y="1440"/>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48" name="Rectangle 41"/>
            <p:cNvSpPr>
              <a:spLocks noChangeArrowheads="1"/>
            </p:cNvSpPr>
            <p:nvPr/>
          </p:nvSpPr>
          <p:spPr bwMode="auto">
            <a:xfrm>
              <a:off x="4950" y="1485"/>
              <a:ext cx="450" cy="29"/>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49" name="Rectangle 42"/>
            <p:cNvSpPr>
              <a:spLocks noChangeArrowheads="1"/>
            </p:cNvSpPr>
            <p:nvPr/>
          </p:nvSpPr>
          <p:spPr bwMode="auto">
            <a:xfrm>
              <a:off x="4950" y="1611"/>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0" name="Rectangle 43"/>
            <p:cNvSpPr>
              <a:spLocks noChangeArrowheads="1"/>
            </p:cNvSpPr>
            <p:nvPr/>
          </p:nvSpPr>
          <p:spPr bwMode="auto">
            <a:xfrm>
              <a:off x="4950" y="1686"/>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1" name="Rectangle 44"/>
            <p:cNvSpPr>
              <a:spLocks noChangeArrowheads="1"/>
            </p:cNvSpPr>
            <p:nvPr/>
          </p:nvSpPr>
          <p:spPr bwMode="auto">
            <a:xfrm>
              <a:off x="4950" y="1762"/>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2" name="Rectangle 45"/>
            <p:cNvSpPr>
              <a:spLocks noChangeArrowheads="1"/>
            </p:cNvSpPr>
            <p:nvPr/>
          </p:nvSpPr>
          <p:spPr bwMode="auto">
            <a:xfrm>
              <a:off x="4950" y="1903"/>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3" name="Rectangle 46"/>
            <p:cNvSpPr>
              <a:spLocks noChangeArrowheads="1"/>
            </p:cNvSpPr>
            <p:nvPr/>
          </p:nvSpPr>
          <p:spPr bwMode="auto">
            <a:xfrm>
              <a:off x="4950" y="2196"/>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4" name="Rectangle 47"/>
            <p:cNvSpPr>
              <a:spLocks noChangeArrowheads="1"/>
            </p:cNvSpPr>
            <p:nvPr/>
          </p:nvSpPr>
          <p:spPr bwMode="auto">
            <a:xfrm>
              <a:off x="4950" y="1975"/>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5" name="Rectangle 48"/>
            <p:cNvSpPr>
              <a:spLocks noChangeArrowheads="1"/>
            </p:cNvSpPr>
            <p:nvPr/>
          </p:nvSpPr>
          <p:spPr bwMode="auto">
            <a:xfrm>
              <a:off x="4950" y="2050"/>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6" name="Rectangle 49"/>
            <p:cNvSpPr>
              <a:spLocks noChangeArrowheads="1"/>
            </p:cNvSpPr>
            <p:nvPr/>
          </p:nvSpPr>
          <p:spPr bwMode="auto">
            <a:xfrm>
              <a:off x="4950" y="2126"/>
              <a:ext cx="450" cy="4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7" name="Rectangle 50"/>
            <p:cNvSpPr>
              <a:spLocks noChangeArrowheads="1"/>
            </p:cNvSpPr>
            <p:nvPr/>
          </p:nvSpPr>
          <p:spPr bwMode="auto">
            <a:xfrm>
              <a:off x="4950" y="3143"/>
              <a:ext cx="450" cy="180"/>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8" name="Rectangle 51"/>
            <p:cNvSpPr>
              <a:spLocks noChangeArrowheads="1"/>
            </p:cNvSpPr>
            <p:nvPr/>
          </p:nvSpPr>
          <p:spPr bwMode="auto">
            <a:xfrm>
              <a:off x="4950" y="2423"/>
              <a:ext cx="450" cy="11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sp>
          <p:nvSpPr>
            <p:cNvPr id="59" name="Rectangle 52"/>
            <p:cNvSpPr>
              <a:spLocks noChangeArrowheads="1"/>
            </p:cNvSpPr>
            <p:nvPr/>
          </p:nvSpPr>
          <p:spPr bwMode="auto">
            <a:xfrm>
              <a:off x="4950" y="2558"/>
              <a:ext cx="450" cy="115"/>
            </a:xfrm>
            <a:prstGeom prst="rect">
              <a:avLst/>
            </a:prstGeom>
            <a:solidFill>
              <a:srgbClr val="6666FF"/>
            </a:solidFill>
            <a:ln w="9525" algn="ctr">
              <a:solidFill>
                <a:schemeClr val="tx1"/>
              </a:solidFill>
              <a:round/>
              <a:headEnd/>
              <a:tailEnd/>
            </a:ln>
          </p:spPr>
          <p:txBody>
            <a:bodyPr wrap="none" anchor="ctr"/>
            <a:lstStyle/>
            <a:p>
              <a:pPr algn="ctr"/>
              <a:endParaRPr lang="sv-SE" sz="1200">
                <a:solidFill>
                  <a:srgbClr val="215773"/>
                </a:solidFill>
                <a:latin typeface="Tahoma" pitchFamily="34" charset="0"/>
              </a:endParaRPr>
            </a:p>
          </p:txBody>
        </p:sp>
      </p:grpSp>
      <p:pic>
        <p:nvPicPr>
          <p:cNvPr id="3" name="Image 2"/>
          <p:cNvPicPr>
            <a:picLocks noChangeAspect="1"/>
          </p:cNvPicPr>
          <p:nvPr/>
        </p:nvPicPr>
        <p:blipFill>
          <a:blip r:embed="rId3"/>
          <a:stretch>
            <a:fillRect/>
          </a:stretch>
        </p:blipFill>
        <p:spPr>
          <a:xfrm>
            <a:off x="838200" y="1657572"/>
            <a:ext cx="8370615" cy="4571727"/>
          </a:xfrm>
          <a:prstGeom prst="rect">
            <a:avLst/>
          </a:prstGeom>
        </p:spPr>
      </p:pic>
    </p:spTree>
    <p:extLst>
      <p:ext uri="{BB962C8B-B14F-4D97-AF65-F5344CB8AC3E}">
        <p14:creationId xmlns:p14="http://schemas.microsoft.com/office/powerpoint/2010/main" val="2076402008"/>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smtClean="0">
                <a:solidFill>
                  <a:srgbClr val="C00000"/>
                </a:solidFill>
              </a:rPr>
              <a:t>User Story</a:t>
            </a:r>
            <a:r>
              <a:rPr lang="en-US" noProof="0" dirty="0" smtClean="0"/>
              <a:t/>
            </a:r>
            <a:br>
              <a:rPr lang="en-US" noProof="0" dirty="0" smtClean="0"/>
            </a:br>
            <a:endParaRPr lang="en-US" noProof="0" dirty="0">
              <a:solidFill>
                <a:schemeClr val="accent1"/>
              </a:solidFill>
            </a:endParaRPr>
          </a:p>
        </p:txBody>
      </p:sp>
      <p:sp>
        <p:nvSpPr>
          <p:cNvPr id="5" name="Platshållare för innehåll 4"/>
          <p:cNvSpPr>
            <a:spLocks noGrp="1"/>
          </p:cNvSpPr>
          <p:nvPr>
            <p:ph idx="1"/>
          </p:nvPr>
        </p:nvSpPr>
        <p:spPr>
          <a:xfrm>
            <a:off x="2370069" y="839449"/>
            <a:ext cx="7451868" cy="5021707"/>
          </a:xfrm>
        </p:spPr>
        <p:txBody>
          <a:bodyPr/>
          <a:lstStyle/>
          <a:p>
            <a:pPr marL="0" indent="0">
              <a:buNone/>
            </a:pPr>
            <a:r>
              <a:rPr lang="en-US" sz="2100" dirty="0">
                <a:solidFill>
                  <a:schemeClr val="tx2"/>
                </a:solidFill>
              </a:rPr>
              <a:t/>
            </a:r>
            <a:br>
              <a:rPr lang="en-US" sz="2100" dirty="0">
                <a:solidFill>
                  <a:schemeClr val="tx2"/>
                </a:solidFill>
              </a:rPr>
            </a:br>
            <a:r>
              <a:rPr lang="en-US" sz="2100" b="1" dirty="0">
                <a:solidFill>
                  <a:schemeClr val="tx2"/>
                </a:solidFill>
              </a:rPr>
              <a:t>	As a &lt;Role&gt;, I want &lt;goal/desire&gt;</a:t>
            </a:r>
            <a:r>
              <a:rPr lang="en-US" sz="2100" dirty="0">
                <a:solidFill>
                  <a:schemeClr val="tx2"/>
                </a:solidFill>
              </a:rPr>
              <a:t> so that &lt;benefit&gt; </a:t>
            </a:r>
          </a:p>
          <a:p>
            <a:pPr marL="0" indent="0">
              <a:buNone/>
            </a:pPr>
            <a:endParaRPr lang="en-US" sz="2400" dirty="0">
              <a:solidFill>
                <a:schemeClr val="tx2"/>
              </a:solidFill>
            </a:endParaRPr>
          </a:p>
          <a:p>
            <a:pPr marL="0" indent="0">
              <a:buNone/>
            </a:pPr>
            <a:endParaRPr lang="en-US" sz="2400" dirty="0">
              <a:solidFill>
                <a:schemeClr val="tx2"/>
              </a:solidFill>
            </a:endParaRPr>
          </a:p>
          <a:p>
            <a:pPr lvl="1" eaLnBrk="1" hangingPunct="1">
              <a:lnSpc>
                <a:spcPct val="90000"/>
              </a:lnSpc>
            </a:pPr>
            <a:r>
              <a:rPr lang="en-US" dirty="0"/>
              <a:t>As a retail user, I want to pay with a credit card, so that I can pay immediately</a:t>
            </a:r>
          </a:p>
          <a:p>
            <a:pPr lvl="1" eaLnBrk="1" hangingPunct="1">
              <a:lnSpc>
                <a:spcPct val="90000"/>
              </a:lnSpc>
            </a:pPr>
            <a:r>
              <a:rPr lang="en-US" dirty="0"/>
              <a:t>As a trader, I want to modify quantity of quote in market, so that I can stay in the spread</a:t>
            </a:r>
          </a:p>
          <a:p>
            <a:pPr lvl="1" eaLnBrk="1" hangingPunct="1">
              <a:lnSpc>
                <a:spcPct val="90000"/>
              </a:lnSpc>
            </a:pPr>
            <a:r>
              <a:rPr lang="en-US" dirty="0"/>
              <a:t>Bad: A user must find the software easy to use</a:t>
            </a:r>
          </a:p>
          <a:p>
            <a:pPr lvl="1" eaLnBrk="1" hangingPunct="1">
              <a:lnSpc>
                <a:spcPct val="90000"/>
              </a:lnSpc>
            </a:pPr>
            <a:r>
              <a:rPr lang="en-US" dirty="0"/>
              <a:t>Bad: All error handling and logging is done through a set of common classes</a:t>
            </a:r>
          </a:p>
          <a:p>
            <a:pPr marL="0" indent="0">
              <a:buNone/>
            </a:pPr>
            <a:endParaRPr lang="en-US" sz="2100" dirty="0">
              <a:solidFill>
                <a:schemeClr val="tx2"/>
              </a:solidFill>
            </a:endParaRPr>
          </a:p>
          <a:p>
            <a:pPr marL="0" indent="0">
              <a:buNone/>
            </a:pPr>
            <a:endParaRPr lang="en-US" sz="2100" dirty="0">
              <a:solidFill>
                <a:schemeClr val="tx2"/>
              </a:solidFill>
            </a:endParaRPr>
          </a:p>
        </p:txBody>
      </p:sp>
    </p:spTree>
    <p:extLst>
      <p:ext uri="{BB962C8B-B14F-4D97-AF65-F5344CB8AC3E}">
        <p14:creationId xmlns:p14="http://schemas.microsoft.com/office/powerpoint/2010/main" val="2916431579"/>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smtClean="0">
                <a:solidFill>
                  <a:srgbClr val="C00000"/>
                </a:solidFill>
              </a:rPr>
              <a:t>User Story, a Requirement</a:t>
            </a:r>
            <a:r>
              <a:rPr lang="en-US" noProof="0" dirty="0" smtClean="0"/>
              <a:t/>
            </a:r>
            <a:br>
              <a:rPr lang="en-US" noProof="0" dirty="0" smtClean="0"/>
            </a:br>
            <a:endParaRPr lang="en-US" noProof="0" dirty="0">
              <a:solidFill>
                <a:schemeClr val="accent1"/>
              </a:solidFill>
            </a:endParaRPr>
          </a:p>
        </p:txBody>
      </p:sp>
      <p:sp>
        <p:nvSpPr>
          <p:cNvPr id="5" name="Platshållare för innehåll 4"/>
          <p:cNvSpPr>
            <a:spLocks noGrp="1"/>
          </p:cNvSpPr>
          <p:nvPr>
            <p:ph idx="1"/>
          </p:nvPr>
        </p:nvSpPr>
        <p:spPr>
          <a:xfrm>
            <a:off x="2370069" y="839449"/>
            <a:ext cx="7451868" cy="4155423"/>
          </a:xfrm>
        </p:spPr>
        <p:txBody>
          <a:bodyPr/>
          <a:lstStyle/>
          <a:p>
            <a:pPr marL="0" indent="0">
              <a:buNone/>
            </a:pPr>
            <a:r>
              <a:rPr lang="en-US" sz="2100" dirty="0">
                <a:solidFill>
                  <a:schemeClr val="tx2"/>
                </a:solidFill>
              </a:rPr>
              <a:t/>
            </a:r>
            <a:br>
              <a:rPr lang="en-US" sz="2100" dirty="0">
                <a:solidFill>
                  <a:schemeClr val="tx2"/>
                </a:solidFill>
              </a:rPr>
            </a:br>
            <a:endParaRPr lang="en-US" sz="2400" dirty="0">
              <a:solidFill>
                <a:schemeClr val="tx2"/>
              </a:solidFill>
            </a:endParaRPr>
          </a:p>
          <a:p>
            <a:pPr marL="0" indent="0">
              <a:buNone/>
            </a:pPr>
            <a:r>
              <a:rPr lang="en-US" sz="2400" dirty="0">
                <a:solidFill>
                  <a:schemeClr val="tx2"/>
                </a:solidFill>
              </a:rPr>
              <a:t> INVEST</a:t>
            </a:r>
          </a:p>
          <a:p>
            <a:pPr marL="0" indent="0">
              <a:buNone/>
            </a:pPr>
            <a:endParaRPr lang="en-US" sz="2100" dirty="0">
              <a:solidFill>
                <a:schemeClr val="tx2"/>
              </a:solidFill>
            </a:endParaRPr>
          </a:p>
          <a:p>
            <a:pPr marL="0" indent="0">
              <a:buNone/>
            </a:pPr>
            <a:endParaRPr lang="en-US" sz="2100" dirty="0">
              <a:solidFill>
                <a:schemeClr val="tx2"/>
              </a:solidFill>
            </a:endParaRPr>
          </a:p>
        </p:txBody>
      </p:sp>
      <p:graphicFrame>
        <p:nvGraphicFramePr>
          <p:cNvPr id="2" name="Table 1"/>
          <p:cNvGraphicFramePr>
            <a:graphicFrameLocks noGrp="1"/>
          </p:cNvGraphicFramePr>
          <p:nvPr>
            <p:extLst/>
          </p:nvPr>
        </p:nvGraphicFramePr>
        <p:xfrm>
          <a:off x="2465467" y="2063166"/>
          <a:ext cx="7555043" cy="3775067"/>
        </p:xfrm>
        <a:graphic>
          <a:graphicData uri="http://schemas.openxmlformats.org/drawingml/2006/table">
            <a:tbl>
              <a:tblPr/>
              <a:tblGrid>
                <a:gridCol w="795436">
                  <a:extLst>
                    <a:ext uri="{9D8B030D-6E8A-4147-A177-3AD203B41FA5}">
                      <a16:colId xmlns:a16="http://schemas.microsoft.com/office/drawing/2014/main" val="20000"/>
                    </a:ext>
                  </a:extLst>
                </a:gridCol>
                <a:gridCol w="2166272">
                  <a:extLst>
                    <a:ext uri="{9D8B030D-6E8A-4147-A177-3AD203B41FA5}">
                      <a16:colId xmlns:a16="http://schemas.microsoft.com/office/drawing/2014/main" val="20001"/>
                    </a:ext>
                  </a:extLst>
                </a:gridCol>
                <a:gridCol w="4593335">
                  <a:extLst>
                    <a:ext uri="{9D8B030D-6E8A-4147-A177-3AD203B41FA5}">
                      <a16:colId xmlns:a16="http://schemas.microsoft.com/office/drawing/2014/main" val="20002"/>
                    </a:ext>
                  </a:extLst>
                </a:gridCol>
              </a:tblGrid>
              <a:tr h="140391">
                <a:tc>
                  <a:txBody>
                    <a:bodyPr/>
                    <a:lstStyle/>
                    <a:p>
                      <a:endParaRPr lang="sv-SE" sz="1600" dirty="0"/>
                    </a:p>
                  </a:txBody>
                  <a:tcPr marL="57684" marR="57684" marT="33783" marB="33783" anchor="ctr">
                    <a:lnL>
                      <a:noFill/>
                    </a:lnL>
                    <a:lnR>
                      <a:noFill/>
                    </a:lnR>
                    <a:lnT>
                      <a:noFill/>
                    </a:lnT>
                    <a:lnB>
                      <a:noFill/>
                    </a:lnB>
                  </a:tcPr>
                </a:tc>
                <a:tc>
                  <a:txBody>
                    <a:bodyPr/>
                    <a:lstStyle/>
                    <a:p>
                      <a:endParaRPr lang="sv-SE" sz="1600" dirty="0"/>
                    </a:p>
                  </a:txBody>
                  <a:tcPr marL="57684" marR="57684" marT="33783" marB="33783" anchor="ctr">
                    <a:lnL>
                      <a:noFill/>
                    </a:lnL>
                    <a:lnR>
                      <a:noFill/>
                    </a:lnR>
                    <a:lnT>
                      <a:noFill/>
                    </a:lnT>
                    <a:lnB>
                      <a:noFill/>
                    </a:lnB>
                  </a:tcPr>
                </a:tc>
                <a:tc>
                  <a:txBody>
                    <a:bodyPr/>
                    <a:lstStyle/>
                    <a:p>
                      <a:endParaRPr lang="sv-SE" sz="1600" dirty="0"/>
                    </a:p>
                  </a:txBody>
                  <a:tcPr marL="57684" marR="57684" marT="33783" marB="33783" anchor="ctr">
                    <a:lnL>
                      <a:noFill/>
                    </a:lnL>
                    <a:lnR>
                      <a:noFill/>
                    </a:lnR>
                    <a:lnT>
                      <a:noFill/>
                    </a:lnT>
                    <a:lnB>
                      <a:noFill/>
                    </a:lnB>
                  </a:tcPr>
                </a:tc>
                <a:extLst>
                  <a:ext uri="{0D108BD9-81ED-4DB2-BD59-A6C34878D82A}">
                    <a16:rowId xmlns:a16="http://schemas.microsoft.com/office/drawing/2014/main" val="10000"/>
                  </a:ext>
                </a:extLst>
              </a:tr>
              <a:tr h="813983">
                <a:tc>
                  <a:txBody>
                    <a:bodyPr/>
                    <a:lstStyle/>
                    <a:p>
                      <a:r>
                        <a:rPr lang="sv-SE" sz="1600" b="1"/>
                        <a:t>I</a:t>
                      </a:r>
                      <a:endParaRPr lang="sv-SE" sz="1600"/>
                    </a:p>
                  </a:txBody>
                  <a:tcPr marL="57684" marR="57684" marT="33783" marB="33783" anchor="ctr">
                    <a:lnL>
                      <a:noFill/>
                    </a:lnL>
                    <a:lnR>
                      <a:noFill/>
                    </a:lnR>
                    <a:lnT>
                      <a:noFill/>
                    </a:lnT>
                    <a:lnB>
                      <a:noFill/>
                    </a:lnB>
                  </a:tcPr>
                </a:tc>
                <a:tc>
                  <a:txBody>
                    <a:bodyPr/>
                    <a:lstStyle/>
                    <a:p>
                      <a:r>
                        <a:rPr lang="sv-SE" sz="1600" dirty="0"/>
                        <a:t>Independent</a:t>
                      </a:r>
                    </a:p>
                  </a:txBody>
                  <a:tcPr marL="57684" marR="57684" marT="33783" marB="33783" anchor="ctr">
                    <a:lnL>
                      <a:noFill/>
                    </a:lnL>
                    <a:lnR>
                      <a:noFill/>
                    </a:lnR>
                    <a:lnT>
                      <a:noFill/>
                    </a:lnT>
                    <a:lnB>
                      <a:noFill/>
                    </a:lnB>
                  </a:tcPr>
                </a:tc>
                <a:tc>
                  <a:txBody>
                    <a:bodyPr/>
                    <a:lstStyle/>
                    <a:p>
                      <a:r>
                        <a:rPr lang="en-US" sz="1600" dirty="0" smtClean="0"/>
                        <a:t>Self-contained</a:t>
                      </a:r>
                    </a:p>
                    <a:p>
                      <a:r>
                        <a:rPr lang="en-US" sz="1600" dirty="0" smtClean="0"/>
                        <a:t>No </a:t>
                      </a:r>
                      <a:r>
                        <a:rPr lang="en-US" sz="1600" dirty="0"/>
                        <a:t>inherent dependency on another user story.</a:t>
                      </a:r>
                    </a:p>
                  </a:txBody>
                  <a:tcPr marL="57684" marR="57684" marT="33783" marB="33783" anchor="ctr">
                    <a:lnL>
                      <a:noFill/>
                    </a:lnL>
                    <a:lnR>
                      <a:noFill/>
                    </a:lnR>
                    <a:lnT>
                      <a:noFill/>
                    </a:lnT>
                    <a:lnB>
                      <a:noFill/>
                    </a:lnB>
                  </a:tcPr>
                </a:tc>
                <a:extLst>
                  <a:ext uri="{0D108BD9-81ED-4DB2-BD59-A6C34878D82A}">
                    <a16:rowId xmlns:a16="http://schemas.microsoft.com/office/drawing/2014/main" val="10001"/>
                  </a:ext>
                </a:extLst>
              </a:tr>
              <a:tr h="565177">
                <a:tc>
                  <a:txBody>
                    <a:bodyPr/>
                    <a:lstStyle/>
                    <a:p>
                      <a:r>
                        <a:rPr lang="sv-SE" sz="1600" b="1"/>
                        <a:t>N</a:t>
                      </a:r>
                      <a:endParaRPr lang="sv-SE" sz="1600"/>
                    </a:p>
                  </a:txBody>
                  <a:tcPr marL="57684" marR="57684" marT="33783" marB="33783" anchor="ctr">
                    <a:lnL>
                      <a:noFill/>
                    </a:lnL>
                    <a:lnR>
                      <a:noFill/>
                    </a:lnR>
                    <a:lnT>
                      <a:noFill/>
                    </a:lnT>
                    <a:lnB>
                      <a:noFill/>
                    </a:lnB>
                  </a:tcPr>
                </a:tc>
                <a:tc>
                  <a:txBody>
                    <a:bodyPr/>
                    <a:lstStyle/>
                    <a:p>
                      <a:r>
                        <a:rPr lang="sv-SE" sz="1600"/>
                        <a:t>Negotiable</a:t>
                      </a:r>
                    </a:p>
                  </a:txBody>
                  <a:tcPr marL="57684" marR="57684" marT="33783" marB="33783" anchor="ctr">
                    <a:lnL>
                      <a:noFill/>
                    </a:lnL>
                    <a:lnR>
                      <a:noFill/>
                    </a:lnR>
                    <a:lnT>
                      <a:noFill/>
                    </a:lnT>
                    <a:lnB>
                      <a:noFill/>
                    </a:lnB>
                  </a:tcPr>
                </a:tc>
                <a:tc>
                  <a:txBody>
                    <a:bodyPr/>
                    <a:lstStyle/>
                    <a:p>
                      <a:r>
                        <a:rPr lang="en-US" sz="1600" dirty="0"/>
                        <a:t>User stories, up until they are part of an iteration, can always be changed and rewritten.</a:t>
                      </a:r>
                    </a:p>
                  </a:txBody>
                  <a:tcPr marL="57684" marR="57684" marT="33783" marB="33783" anchor="ctr">
                    <a:lnL>
                      <a:noFill/>
                    </a:lnL>
                    <a:lnR>
                      <a:noFill/>
                    </a:lnR>
                    <a:lnT>
                      <a:noFill/>
                    </a:lnT>
                    <a:lnB>
                      <a:noFill/>
                    </a:lnB>
                  </a:tcPr>
                </a:tc>
                <a:extLst>
                  <a:ext uri="{0D108BD9-81ED-4DB2-BD59-A6C34878D82A}">
                    <a16:rowId xmlns:a16="http://schemas.microsoft.com/office/drawing/2014/main" val="10002"/>
                  </a:ext>
                </a:extLst>
              </a:tr>
              <a:tr h="316371">
                <a:tc>
                  <a:txBody>
                    <a:bodyPr/>
                    <a:lstStyle/>
                    <a:p>
                      <a:r>
                        <a:rPr lang="sv-SE" sz="1600" b="1" dirty="0"/>
                        <a:t>V</a:t>
                      </a:r>
                      <a:endParaRPr lang="sv-SE" sz="1600" dirty="0"/>
                    </a:p>
                  </a:txBody>
                  <a:tcPr marL="57684" marR="57684" marT="33783" marB="33783" anchor="ctr">
                    <a:lnL>
                      <a:noFill/>
                    </a:lnL>
                    <a:lnR>
                      <a:noFill/>
                    </a:lnR>
                    <a:lnT>
                      <a:noFill/>
                    </a:lnT>
                    <a:lnB>
                      <a:noFill/>
                    </a:lnB>
                  </a:tcPr>
                </a:tc>
                <a:tc>
                  <a:txBody>
                    <a:bodyPr/>
                    <a:lstStyle/>
                    <a:p>
                      <a:r>
                        <a:rPr lang="sv-SE" sz="1600"/>
                        <a:t>Valuable</a:t>
                      </a:r>
                    </a:p>
                  </a:txBody>
                  <a:tcPr marL="57684" marR="57684" marT="33783" marB="33783" anchor="ctr">
                    <a:lnL>
                      <a:noFill/>
                    </a:lnL>
                    <a:lnR>
                      <a:noFill/>
                    </a:lnR>
                    <a:lnT>
                      <a:noFill/>
                    </a:lnT>
                    <a:lnB>
                      <a:noFill/>
                    </a:lnB>
                  </a:tcPr>
                </a:tc>
                <a:tc>
                  <a:txBody>
                    <a:bodyPr/>
                    <a:lstStyle/>
                    <a:p>
                      <a:r>
                        <a:rPr lang="en-US" sz="1600" dirty="0" smtClean="0"/>
                        <a:t>Deliver </a:t>
                      </a:r>
                      <a:r>
                        <a:rPr lang="en-US" sz="1600" dirty="0"/>
                        <a:t>value to the end user.</a:t>
                      </a:r>
                    </a:p>
                  </a:txBody>
                  <a:tcPr marL="57684" marR="57684" marT="33783" marB="33783" anchor="ctr">
                    <a:lnL>
                      <a:noFill/>
                    </a:lnL>
                    <a:lnR>
                      <a:noFill/>
                    </a:lnR>
                    <a:lnT>
                      <a:noFill/>
                    </a:lnT>
                    <a:lnB>
                      <a:noFill/>
                    </a:lnB>
                  </a:tcPr>
                </a:tc>
                <a:extLst>
                  <a:ext uri="{0D108BD9-81ED-4DB2-BD59-A6C34878D82A}">
                    <a16:rowId xmlns:a16="http://schemas.microsoft.com/office/drawing/2014/main" val="10003"/>
                  </a:ext>
                </a:extLst>
              </a:tr>
              <a:tr h="432135">
                <a:tc>
                  <a:txBody>
                    <a:bodyPr/>
                    <a:lstStyle/>
                    <a:p>
                      <a:r>
                        <a:rPr lang="sv-SE" sz="1600" b="1"/>
                        <a:t>E</a:t>
                      </a:r>
                      <a:endParaRPr lang="sv-SE" sz="1600"/>
                    </a:p>
                  </a:txBody>
                  <a:tcPr marL="57684" marR="57684" marT="33783" marB="33783" anchor="ctr">
                    <a:lnL>
                      <a:noFill/>
                    </a:lnL>
                    <a:lnR>
                      <a:noFill/>
                    </a:lnR>
                    <a:lnT>
                      <a:noFill/>
                    </a:lnT>
                    <a:lnB>
                      <a:noFill/>
                    </a:lnB>
                  </a:tcPr>
                </a:tc>
                <a:tc>
                  <a:txBody>
                    <a:bodyPr/>
                    <a:lstStyle/>
                    <a:p>
                      <a:r>
                        <a:rPr lang="sv-SE" sz="1600"/>
                        <a:t>Estimable</a:t>
                      </a:r>
                    </a:p>
                  </a:txBody>
                  <a:tcPr marL="57684" marR="57684" marT="33783" marB="33783" anchor="ctr">
                    <a:lnL>
                      <a:noFill/>
                    </a:lnL>
                    <a:lnR>
                      <a:noFill/>
                    </a:lnR>
                    <a:lnT>
                      <a:noFill/>
                    </a:lnT>
                    <a:lnB>
                      <a:noFill/>
                    </a:lnB>
                  </a:tcPr>
                </a:tc>
                <a:tc>
                  <a:txBody>
                    <a:bodyPr/>
                    <a:lstStyle/>
                    <a:p>
                      <a:r>
                        <a:rPr lang="en-US" sz="1600" dirty="0" smtClean="0"/>
                        <a:t>Possible to </a:t>
                      </a:r>
                      <a:r>
                        <a:rPr lang="en-US" sz="1600" dirty="0"/>
                        <a:t>estimate the size of a user story.</a:t>
                      </a:r>
                    </a:p>
                  </a:txBody>
                  <a:tcPr marL="57684" marR="57684" marT="33783" marB="33783" anchor="ctr">
                    <a:lnL>
                      <a:noFill/>
                    </a:lnL>
                    <a:lnR>
                      <a:noFill/>
                    </a:lnR>
                    <a:lnT>
                      <a:noFill/>
                    </a:lnT>
                    <a:lnB>
                      <a:noFill/>
                    </a:lnB>
                  </a:tcPr>
                </a:tc>
                <a:extLst>
                  <a:ext uri="{0D108BD9-81ED-4DB2-BD59-A6C34878D82A}">
                    <a16:rowId xmlns:a16="http://schemas.microsoft.com/office/drawing/2014/main" val="10004"/>
                  </a:ext>
                </a:extLst>
              </a:tr>
              <a:tr h="807795">
                <a:tc>
                  <a:txBody>
                    <a:bodyPr/>
                    <a:lstStyle/>
                    <a:p>
                      <a:r>
                        <a:rPr lang="sv-SE" sz="1600" b="1" dirty="0"/>
                        <a:t>S</a:t>
                      </a:r>
                      <a:endParaRPr lang="sv-SE" sz="1600" dirty="0"/>
                    </a:p>
                  </a:txBody>
                  <a:tcPr marL="57684" marR="57684" marT="33783" marB="33783" anchor="ctr">
                    <a:lnL>
                      <a:noFill/>
                    </a:lnL>
                    <a:lnR>
                      <a:noFill/>
                    </a:lnR>
                    <a:lnT>
                      <a:noFill/>
                    </a:lnT>
                    <a:lnB>
                      <a:noFill/>
                    </a:lnB>
                  </a:tcPr>
                </a:tc>
                <a:tc>
                  <a:txBody>
                    <a:bodyPr/>
                    <a:lstStyle/>
                    <a:p>
                      <a:r>
                        <a:rPr lang="sv-SE" sz="1600"/>
                        <a:t>Sized appropriately or Small</a:t>
                      </a:r>
                    </a:p>
                  </a:txBody>
                  <a:tcPr marL="57684" marR="57684" marT="33783" marB="33783" anchor="ctr">
                    <a:lnL>
                      <a:noFill/>
                    </a:lnL>
                    <a:lnR>
                      <a:noFill/>
                    </a:lnR>
                    <a:lnT>
                      <a:noFill/>
                    </a:lnT>
                    <a:lnB>
                      <a:noFill/>
                    </a:lnB>
                  </a:tcPr>
                </a:tc>
                <a:tc>
                  <a:txBody>
                    <a:bodyPr/>
                    <a:lstStyle/>
                    <a:p>
                      <a:r>
                        <a:rPr lang="en-US" sz="1600" dirty="0" smtClean="0"/>
                        <a:t>Possible </a:t>
                      </a:r>
                      <a:r>
                        <a:rPr lang="en-US" sz="1600" dirty="0"/>
                        <a:t>to </a:t>
                      </a:r>
                      <a:r>
                        <a:rPr lang="en-US" sz="1600" dirty="0" smtClean="0"/>
                        <a:t>plan </a:t>
                      </a:r>
                      <a:r>
                        <a:rPr lang="en-US" sz="1600" dirty="0"/>
                        <a:t>with a certain level of certainty.</a:t>
                      </a:r>
                    </a:p>
                  </a:txBody>
                  <a:tcPr marL="57684" marR="57684" marT="33783" marB="33783" anchor="ctr">
                    <a:lnL>
                      <a:noFill/>
                    </a:lnL>
                    <a:lnR>
                      <a:noFill/>
                    </a:lnR>
                    <a:lnT>
                      <a:noFill/>
                    </a:lnT>
                    <a:lnB>
                      <a:noFill/>
                    </a:lnB>
                  </a:tcPr>
                </a:tc>
                <a:extLst>
                  <a:ext uri="{0D108BD9-81ED-4DB2-BD59-A6C34878D82A}">
                    <a16:rowId xmlns:a16="http://schemas.microsoft.com/office/drawing/2014/main" val="10005"/>
                  </a:ext>
                </a:extLst>
              </a:tr>
              <a:tr h="528200">
                <a:tc>
                  <a:txBody>
                    <a:bodyPr/>
                    <a:lstStyle/>
                    <a:p>
                      <a:r>
                        <a:rPr lang="sv-SE" sz="1600" b="1" dirty="0"/>
                        <a:t>T</a:t>
                      </a:r>
                      <a:endParaRPr lang="sv-SE" sz="1600" dirty="0"/>
                    </a:p>
                  </a:txBody>
                  <a:tcPr marL="57684" marR="57684" marT="33783" marB="33783" anchor="ctr">
                    <a:lnL>
                      <a:noFill/>
                    </a:lnL>
                    <a:lnR>
                      <a:noFill/>
                    </a:lnR>
                    <a:lnT>
                      <a:noFill/>
                    </a:lnT>
                    <a:lnB>
                      <a:noFill/>
                    </a:lnB>
                  </a:tcPr>
                </a:tc>
                <a:tc>
                  <a:txBody>
                    <a:bodyPr/>
                    <a:lstStyle/>
                    <a:p>
                      <a:r>
                        <a:rPr lang="sv-SE" sz="1600" dirty="0"/>
                        <a:t>Testable</a:t>
                      </a:r>
                    </a:p>
                  </a:txBody>
                  <a:tcPr marL="57684" marR="57684" marT="33783" marB="33783" anchor="ctr">
                    <a:lnL>
                      <a:noFill/>
                    </a:lnL>
                    <a:lnR>
                      <a:noFill/>
                    </a:lnR>
                    <a:lnT>
                      <a:noFill/>
                    </a:lnT>
                    <a:lnB>
                      <a:noFill/>
                    </a:lnB>
                  </a:tcPr>
                </a:tc>
                <a:tc>
                  <a:txBody>
                    <a:bodyPr/>
                    <a:lstStyle/>
                    <a:p>
                      <a:r>
                        <a:rPr lang="en-US" sz="1600" dirty="0" smtClean="0"/>
                        <a:t>Make </a:t>
                      </a:r>
                      <a:r>
                        <a:rPr lang="en-US" sz="1600" dirty="0"/>
                        <a:t>test development possible.</a:t>
                      </a:r>
                    </a:p>
                  </a:txBody>
                  <a:tcPr marL="57684" marR="57684" marT="33783" marB="33783"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21636624"/>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p:txBody>
          <a:bodyPr vert="horz" wrap="square" lIns="91419" tIns="45709" rIns="91419" bIns="45709" numCol="1" rtlCol="0" anchor="t" anchorCtr="0" compatLnSpc="1">
            <a:prstTxWarp prst="textNoShape">
              <a:avLst/>
            </a:prstTxWarp>
            <a:normAutofit/>
          </a:bodyPr>
          <a:lstStyle/>
          <a:p>
            <a:pPr eaLnBrk="1" hangingPunct="1"/>
            <a:r>
              <a:rPr lang="en-US" dirty="0" smtClean="0">
                <a:solidFill>
                  <a:srgbClr val="C00000"/>
                </a:solidFill>
              </a:rPr>
              <a:t>User Stories: Further reading</a:t>
            </a:r>
          </a:p>
        </p:txBody>
      </p:sp>
      <p:pic>
        <p:nvPicPr>
          <p:cNvPr id="819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978" y="1211263"/>
            <a:ext cx="36140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6"/>
          <p:cNvSpPr>
            <a:spLocks noChangeArrowheads="1"/>
          </p:cNvSpPr>
          <p:nvPr/>
        </p:nvSpPr>
        <p:spPr bwMode="auto">
          <a:xfrm>
            <a:off x="4079090" y="4772030"/>
            <a:ext cx="902794" cy="2085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nchor="ctr"/>
          <a:lstStyle/>
          <a:p>
            <a:pPr eaLnBrk="0" hangingPunct="0"/>
            <a:endParaRPr lang="sv-SE"/>
          </a:p>
        </p:txBody>
      </p:sp>
      <p:sp>
        <p:nvSpPr>
          <p:cNvPr id="81925" name="Rectangle 7"/>
          <p:cNvSpPr>
            <a:spLocks noChangeArrowheads="1"/>
          </p:cNvSpPr>
          <p:nvPr/>
        </p:nvSpPr>
        <p:spPr bwMode="auto">
          <a:xfrm>
            <a:off x="7451630" y="1211267"/>
            <a:ext cx="1263623" cy="1681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nchor="ctr"/>
          <a:lstStyle/>
          <a:p>
            <a:pPr eaLnBrk="0" hangingPunct="0"/>
            <a:endParaRPr lang="sv-SE"/>
          </a:p>
        </p:txBody>
      </p:sp>
    </p:spTree>
    <p:extLst>
      <p:ext uri="{BB962C8B-B14F-4D97-AF65-F5344CB8AC3E}">
        <p14:creationId xmlns:p14="http://schemas.microsoft.com/office/powerpoint/2010/main" val="18460405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noProof="0" dirty="0" smtClean="0">
                <a:solidFill>
                  <a:srgbClr val="C00000"/>
                </a:solidFill>
              </a:rPr>
              <a:t>Sprint Planning Meeting</a:t>
            </a:r>
            <a:r>
              <a:rPr lang="en-US" noProof="0" dirty="0" smtClean="0"/>
              <a:t/>
            </a:r>
            <a:br>
              <a:rPr lang="en-US" noProof="0" dirty="0" smtClean="0"/>
            </a:br>
            <a:endParaRPr lang="en-US" noProof="0" dirty="0">
              <a:solidFill>
                <a:schemeClr val="accent1"/>
              </a:solidFill>
            </a:endParaRPr>
          </a:p>
        </p:txBody>
      </p:sp>
      <p:sp>
        <p:nvSpPr>
          <p:cNvPr id="5" name="Platshållare för innehåll 4"/>
          <p:cNvSpPr>
            <a:spLocks noGrp="1"/>
          </p:cNvSpPr>
          <p:nvPr>
            <p:ph idx="1"/>
          </p:nvPr>
        </p:nvSpPr>
        <p:spPr>
          <a:xfrm>
            <a:off x="2370069" y="1971138"/>
            <a:ext cx="7451868" cy="4155423"/>
          </a:xfrm>
        </p:spPr>
        <p:txBody>
          <a:bodyPr/>
          <a:lstStyle/>
          <a:p>
            <a:pPr marL="0" indent="0">
              <a:buNone/>
            </a:pPr>
            <a:r>
              <a:rPr lang="en-US" sz="2100" dirty="0">
                <a:solidFill>
                  <a:schemeClr val="tx2"/>
                </a:solidFill>
              </a:rPr>
              <a:t>Two parts - what and how?</a:t>
            </a:r>
          </a:p>
          <a:p>
            <a:pPr marL="0" indent="0">
              <a:buNone/>
            </a:pPr>
            <a:r>
              <a:rPr lang="en-US" sz="2100" dirty="0">
                <a:solidFill>
                  <a:schemeClr val="tx2"/>
                </a:solidFill>
              </a:rPr>
              <a:t>As much as needed to get started</a:t>
            </a:r>
          </a:p>
          <a:p>
            <a:pPr marL="0" indent="0">
              <a:buNone/>
            </a:pPr>
            <a:r>
              <a:rPr lang="en-US" sz="2100" dirty="0">
                <a:solidFill>
                  <a:schemeClr val="tx2"/>
                </a:solidFill>
              </a:rPr>
              <a:t>Sustainable pace</a:t>
            </a:r>
          </a:p>
          <a:p>
            <a:pPr marL="0" indent="0">
              <a:buNone/>
            </a:pPr>
            <a:r>
              <a:rPr lang="en-US" sz="2100" dirty="0">
                <a:solidFill>
                  <a:schemeClr val="tx2"/>
                </a:solidFill>
              </a:rPr>
              <a:t>Review the Definition of Done</a:t>
            </a:r>
          </a:p>
          <a:p>
            <a:pPr marL="0" indent="0">
              <a:buNone/>
            </a:pPr>
            <a:r>
              <a:rPr lang="en-US" sz="2100" dirty="0">
                <a:solidFill>
                  <a:schemeClr val="tx2"/>
                </a:solidFill>
              </a:rPr>
              <a:t>Result:</a:t>
            </a:r>
          </a:p>
          <a:p>
            <a:pPr marL="0" indent="0">
              <a:buNone/>
            </a:pPr>
            <a:r>
              <a:rPr lang="en-US" sz="2100" dirty="0">
                <a:solidFill>
                  <a:schemeClr val="tx2"/>
                </a:solidFill>
              </a:rPr>
              <a:t>	Sprint length</a:t>
            </a:r>
          </a:p>
          <a:p>
            <a:pPr marL="0" indent="0">
              <a:buNone/>
            </a:pPr>
            <a:r>
              <a:rPr lang="en-US" sz="2100" dirty="0">
                <a:solidFill>
                  <a:schemeClr val="tx2"/>
                </a:solidFill>
              </a:rPr>
              <a:t>	     Scope</a:t>
            </a:r>
          </a:p>
          <a:p>
            <a:pPr marL="0" indent="0">
              <a:buNone/>
            </a:pPr>
            <a:r>
              <a:rPr lang="en-US" sz="2100" dirty="0">
                <a:solidFill>
                  <a:schemeClr val="tx2"/>
                </a:solidFill>
              </a:rPr>
              <a:t>	           Sprint goals</a:t>
            </a:r>
          </a:p>
          <a:p>
            <a:pPr marL="0" indent="0">
              <a:buNone/>
            </a:pPr>
            <a:r>
              <a:rPr lang="en-US" sz="2100" dirty="0">
                <a:solidFill>
                  <a:schemeClr val="tx2"/>
                </a:solidFill>
              </a:rPr>
              <a:t>	                 Time of daily meetings</a:t>
            </a:r>
          </a:p>
          <a:p>
            <a:pPr marL="0" indent="0">
              <a:buNone/>
            </a:pPr>
            <a:r>
              <a:rPr lang="en-US" sz="2100" dirty="0">
                <a:solidFill>
                  <a:schemeClr val="tx2"/>
                </a:solidFill>
              </a:rPr>
              <a:t>	</a:t>
            </a:r>
          </a:p>
        </p:txBody>
      </p:sp>
      <p:grpSp>
        <p:nvGrpSpPr>
          <p:cNvPr id="6" name="Group 5"/>
          <p:cNvGrpSpPr>
            <a:grpSpLocks/>
          </p:cNvGrpSpPr>
          <p:nvPr/>
        </p:nvGrpSpPr>
        <p:grpSpPr bwMode="auto">
          <a:xfrm rot="-1077303">
            <a:off x="7107079" y="1740241"/>
            <a:ext cx="2638989" cy="3283815"/>
            <a:chOff x="1734" y="968"/>
            <a:chExt cx="2568" cy="2718"/>
          </a:xfrm>
        </p:grpSpPr>
        <p:sp>
          <p:nvSpPr>
            <p:cNvPr id="7" name="Freeform 6"/>
            <p:cNvSpPr>
              <a:spLocks/>
            </p:cNvSpPr>
            <p:nvPr/>
          </p:nvSpPr>
          <p:spPr bwMode="auto">
            <a:xfrm>
              <a:off x="2028" y="1099"/>
              <a:ext cx="2256" cy="2587"/>
            </a:xfrm>
            <a:custGeom>
              <a:avLst/>
              <a:gdLst>
                <a:gd name="T0" fmla="*/ 2256 w 2256"/>
                <a:gd name="T1" fmla="*/ 724 h 2587"/>
                <a:gd name="T2" fmla="*/ 227 w 2256"/>
                <a:gd name="T3" fmla="*/ 0 h 2587"/>
                <a:gd name="T4" fmla="*/ 7 w 2256"/>
                <a:gd name="T5" fmla="*/ 2020 h 2587"/>
                <a:gd name="T6" fmla="*/ 0 w 2256"/>
                <a:gd name="T7" fmla="*/ 2051 h 2587"/>
                <a:gd name="T8" fmla="*/ 0 w 2256"/>
                <a:gd name="T9" fmla="*/ 2083 h 2587"/>
                <a:gd name="T10" fmla="*/ 7 w 2256"/>
                <a:gd name="T11" fmla="*/ 2118 h 2587"/>
                <a:gd name="T12" fmla="*/ 18 w 2256"/>
                <a:gd name="T13" fmla="*/ 2151 h 2587"/>
                <a:gd name="T14" fmla="*/ 35 w 2256"/>
                <a:gd name="T15" fmla="*/ 2186 h 2587"/>
                <a:gd name="T16" fmla="*/ 57 w 2256"/>
                <a:gd name="T17" fmla="*/ 2221 h 2587"/>
                <a:gd name="T18" fmla="*/ 85 w 2256"/>
                <a:gd name="T19" fmla="*/ 2256 h 2587"/>
                <a:gd name="T20" fmla="*/ 118 w 2256"/>
                <a:gd name="T21" fmla="*/ 2291 h 2587"/>
                <a:gd name="T22" fmla="*/ 155 w 2256"/>
                <a:gd name="T23" fmla="*/ 2323 h 2587"/>
                <a:gd name="T24" fmla="*/ 196 w 2256"/>
                <a:gd name="T25" fmla="*/ 2356 h 2587"/>
                <a:gd name="T26" fmla="*/ 240 w 2256"/>
                <a:gd name="T27" fmla="*/ 2389 h 2587"/>
                <a:gd name="T28" fmla="*/ 290 w 2256"/>
                <a:gd name="T29" fmla="*/ 2419 h 2587"/>
                <a:gd name="T30" fmla="*/ 343 w 2256"/>
                <a:gd name="T31" fmla="*/ 2448 h 2587"/>
                <a:gd name="T32" fmla="*/ 399 w 2256"/>
                <a:gd name="T33" fmla="*/ 2474 h 2587"/>
                <a:gd name="T34" fmla="*/ 458 w 2256"/>
                <a:gd name="T35" fmla="*/ 2500 h 2587"/>
                <a:gd name="T36" fmla="*/ 519 w 2256"/>
                <a:gd name="T37" fmla="*/ 2522 h 2587"/>
                <a:gd name="T38" fmla="*/ 574 w 2256"/>
                <a:gd name="T39" fmla="*/ 2539 h 2587"/>
                <a:gd name="T40" fmla="*/ 631 w 2256"/>
                <a:gd name="T41" fmla="*/ 2555 h 2587"/>
                <a:gd name="T42" fmla="*/ 683 w 2256"/>
                <a:gd name="T43" fmla="*/ 2565 h 2587"/>
                <a:gd name="T44" fmla="*/ 735 w 2256"/>
                <a:gd name="T45" fmla="*/ 2576 h 2587"/>
                <a:gd name="T46" fmla="*/ 788 w 2256"/>
                <a:gd name="T47" fmla="*/ 2583 h 2587"/>
                <a:gd name="T48" fmla="*/ 838 w 2256"/>
                <a:gd name="T49" fmla="*/ 2585 h 2587"/>
                <a:gd name="T50" fmla="*/ 886 w 2256"/>
                <a:gd name="T51" fmla="*/ 2587 h 2587"/>
                <a:gd name="T52" fmla="*/ 932 w 2256"/>
                <a:gd name="T53" fmla="*/ 2585 h 2587"/>
                <a:gd name="T54" fmla="*/ 975 w 2256"/>
                <a:gd name="T55" fmla="*/ 2581 h 2587"/>
                <a:gd name="T56" fmla="*/ 1017 w 2256"/>
                <a:gd name="T57" fmla="*/ 2574 h 2587"/>
                <a:gd name="T58" fmla="*/ 1054 w 2256"/>
                <a:gd name="T59" fmla="*/ 2565 h 2587"/>
                <a:gd name="T60" fmla="*/ 1089 w 2256"/>
                <a:gd name="T61" fmla="*/ 2552 h 2587"/>
                <a:gd name="T62" fmla="*/ 1119 w 2256"/>
                <a:gd name="T63" fmla="*/ 2539 h 2587"/>
                <a:gd name="T64" fmla="*/ 1148 w 2256"/>
                <a:gd name="T65" fmla="*/ 2522 h 2587"/>
                <a:gd name="T66" fmla="*/ 1172 w 2256"/>
                <a:gd name="T67" fmla="*/ 2502 h 2587"/>
                <a:gd name="T68" fmla="*/ 1191 w 2256"/>
                <a:gd name="T69" fmla="*/ 2480 h 2587"/>
                <a:gd name="T70" fmla="*/ 1200 w 2256"/>
                <a:gd name="T71" fmla="*/ 2483 h 2587"/>
                <a:gd name="T72" fmla="*/ 2256 w 2256"/>
                <a:gd name="T73" fmla="*/ 724 h 25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56"/>
                <a:gd name="T112" fmla="*/ 0 h 2587"/>
                <a:gd name="T113" fmla="*/ 2256 w 2256"/>
                <a:gd name="T114" fmla="*/ 2587 h 25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56" h="2587">
                  <a:moveTo>
                    <a:pt x="2256" y="724"/>
                  </a:moveTo>
                  <a:lnTo>
                    <a:pt x="227" y="0"/>
                  </a:lnTo>
                  <a:lnTo>
                    <a:pt x="7" y="2020"/>
                  </a:lnTo>
                  <a:lnTo>
                    <a:pt x="0" y="2051"/>
                  </a:lnTo>
                  <a:lnTo>
                    <a:pt x="0" y="2083"/>
                  </a:lnTo>
                  <a:lnTo>
                    <a:pt x="7" y="2118"/>
                  </a:lnTo>
                  <a:lnTo>
                    <a:pt x="18" y="2151"/>
                  </a:lnTo>
                  <a:lnTo>
                    <a:pt x="35" y="2186"/>
                  </a:lnTo>
                  <a:lnTo>
                    <a:pt x="57" y="2221"/>
                  </a:lnTo>
                  <a:lnTo>
                    <a:pt x="85" y="2256"/>
                  </a:lnTo>
                  <a:lnTo>
                    <a:pt x="118" y="2291"/>
                  </a:lnTo>
                  <a:lnTo>
                    <a:pt x="155" y="2323"/>
                  </a:lnTo>
                  <a:lnTo>
                    <a:pt x="196" y="2356"/>
                  </a:lnTo>
                  <a:lnTo>
                    <a:pt x="240" y="2389"/>
                  </a:lnTo>
                  <a:lnTo>
                    <a:pt x="290" y="2419"/>
                  </a:lnTo>
                  <a:lnTo>
                    <a:pt x="343" y="2448"/>
                  </a:lnTo>
                  <a:lnTo>
                    <a:pt x="399" y="2474"/>
                  </a:lnTo>
                  <a:lnTo>
                    <a:pt x="458" y="2500"/>
                  </a:lnTo>
                  <a:lnTo>
                    <a:pt x="519" y="2522"/>
                  </a:lnTo>
                  <a:lnTo>
                    <a:pt x="574" y="2539"/>
                  </a:lnTo>
                  <a:lnTo>
                    <a:pt x="631" y="2555"/>
                  </a:lnTo>
                  <a:lnTo>
                    <a:pt x="683" y="2565"/>
                  </a:lnTo>
                  <a:lnTo>
                    <a:pt x="735" y="2576"/>
                  </a:lnTo>
                  <a:lnTo>
                    <a:pt x="788" y="2583"/>
                  </a:lnTo>
                  <a:lnTo>
                    <a:pt x="838" y="2585"/>
                  </a:lnTo>
                  <a:lnTo>
                    <a:pt x="886" y="2587"/>
                  </a:lnTo>
                  <a:lnTo>
                    <a:pt x="932" y="2585"/>
                  </a:lnTo>
                  <a:lnTo>
                    <a:pt x="975" y="2581"/>
                  </a:lnTo>
                  <a:lnTo>
                    <a:pt x="1017" y="2574"/>
                  </a:lnTo>
                  <a:lnTo>
                    <a:pt x="1054" y="2565"/>
                  </a:lnTo>
                  <a:lnTo>
                    <a:pt x="1089" y="2552"/>
                  </a:lnTo>
                  <a:lnTo>
                    <a:pt x="1119" y="2539"/>
                  </a:lnTo>
                  <a:lnTo>
                    <a:pt x="1148" y="2522"/>
                  </a:lnTo>
                  <a:lnTo>
                    <a:pt x="1172" y="2502"/>
                  </a:lnTo>
                  <a:lnTo>
                    <a:pt x="1191" y="2480"/>
                  </a:lnTo>
                  <a:lnTo>
                    <a:pt x="1200" y="2483"/>
                  </a:lnTo>
                  <a:lnTo>
                    <a:pt x="2256" y="724"/>
                  </a:lnTo>
                  <a:close/>
                </a:path>
              </a:pathLst>
            </a:custGeom>
            <a:solidFill>
              <a:srgbClr val="759EAA"/>
            </a:solidFill>
            <a:ln w="9525">
              <a:noFill/>
              <a:round/>
              <a:headEnd/>
              <a:tailEnd/>
            </a:ln>
          </p:spPr>
          <p:txBody>
            <a:bodyPr/>
            <a:lstStyle/>
            <a:p>
              <a:endParaRPr lang="sv-SE"/>
            </a:p>
          </p:txBody>
        </p:sp>
        <p:sp>
          <p:nvSpPr>
            <p:cNvPr id="8" name="Freeform 7"/>
            <p:cNvSpPr>
              <a:spLocks/>
            </p:cNvSpPr>
            <p:nvPr/>
          </p:nvSpPr>
          <p:spPr bwMode="auto">
            <a:xfrm>
              <a:off x="2035" y="1099"/>
              <a:ext cx="982" cy="2428"/>
            </a:xfrm>
            <a:custGeom>
              <a:avLst/>
              <a:gdLst>
                <a:gd name="T0" fmla="*/ 982 w 982"/>
                <a:gd name="T1" fmla="*/ 624 h 2428"/>
                <a:gd name="T2" fmla="*/ 375 w 982"/>
                <a:gd name="T3" fmla="*/ 2428 h 2428"/>
                <a:gd name="T4" fmla="*/ 373 w 982"/>
                <a:gd name="T5" fmla="*/ 2428 h 2428"/>
                <a:gd name="T6" fmla="*/ 364 w 982"/>
                <a:gd name="T7" fmla="*/ 2426 h 2428"/>
                <a:gd name="T8" fmla="*/ 351 w 982"/>
                <a:gd name="T9" fmla="*/ 2421 h 2428"/>
                <a:gd name="T10" fmla="*/ 331 w 982"/>
                <a:gd name="T11" fmla="*/ 2415 h 2428"/>
                <a:gd name="T12" fmla="*/ 312 w 982"/>
                <a:gd name="T13" fmla="*/ 2406 h 2428"/>
                <a:gd name="T14" fmla="*/ 285 w 982"/>
                <a:gd name="T15" fmla="*/ 2395 h 2428"/>
                <a:gd name="T16" fmla="*/ 259 w 982"/>
                <a:gd name="T17" fmla="*/ 2380 h 2428"/>
                <a:gd name="T18" fmla="*/ 231 w 982"/>
                <a:gd name="T19" fmla="*/ 2365 h 2428"/>
                <a:gd name="T20" fmla="*/ 200 w 982"/>
                <a:gd name="T21" fmla="*/ 2345 h 2428"/>
                <a:gd name="T22" fmla="*/ 168 w 982"/>
                <a:gd name="T23" fmla="*/ 2321 h 2428"/>
                <a:gd name="T24" fmla="*/ 137 w 982"/>
                <a:gd name="T25" fmla="*/ 2293 h 2428"/>
                <a:gd name="T26" fmla="*/ 107 w 982"/>
                <a:gd name="T27" fmla="*/ 2262 h 2428"/>
                <a:gd name="T28" fmla="*/ 76 w 982"/>
                <a:gd name="T29" fmla="*/ 2227 h 2428"/>
                <a:gd name="T30" fmla="*/ 48 w 982"/>
                <a:gd name="T31" fmla="*/ 2188 h 2428"/>
                <a:gd name="T32" fmla="*/ 24 w 982"/>
                <a:gd name="T33" fmla="*/ 2142 h 2428"/>
                <a:gd name="T34" fmla="*/ 0 w 982"/>
                <a:gd name="T35" fmla="*/ 2094 h 2428"/>
                <a:gd name="T36" fmla="*/ 220 w 982"/>
                <a:gd name="T37" fmla="*/ 0 h 2428"/>
                <a:gd name="T38" fmla="*/ 222 w 982"/>
                <a:gd name="T39" fmla="*/ 5 h 2428"/>
                <a:gd name="T40" fmla="*/ 231 w 982"/>
                <a:gd name="T41" fmla="*/ 20 h 2428"/>
                <a:gd name="T42" fmla="*/ 244 w 982"/>
                <a:gd name="T43" fmla="*/ 42 h 2428"/>
                <a:gd name="T44" fmla="*/ 264 w 982"/>
                <a:gd name="T45" fmla="*/ 70 h 2428"/>
                <a:gd name="T46" fmla="*/ 288 w 982"/>
                <a:gd name="T47" fmla="*/ 105 h 2428"/>
                <a:gd name="T48" fmla="*/ 318 w 982"/>
                <a:gd name="T49" fmla="*/ 144 h 2428"/>
                <a:gd name="T50" fmla="*/ 355 w 982"/>
                <a:gd name="T51" fmla="*/ 190 h 2428"/>
                <a:gd name="T52" fmla="*/ 399 w 982"/>
                <a:gd name="T53" fmla="*/ 236 h 2428"/>
                <a:gd name="T54" fmla="*/ 447 w 982"/>
                <a:gd name="T55" fmla="*/ 286 h 2428"/>
                <a:gd name="T56" fmla="*/ 504 w 982"/>
                <a:gd name="T57" fmla="*/ 338 h 2428"/>
                <a:gd name="T58" fmla="*/ 565 w 982"/>
                <a:gd name="T59" fmla="*/ 391 h 2428"/>
                <a:gd name="T60" fmla="*/ 635 w 982"/>
                <a:gd name="T61" fmla="*/ 441 h 2428"/>
                <a:gd name="T62" fmla="*/ 711 w 982"/>
                <a:gd name="T63" fmla="*/ 491 h 2428"/>
                <a:gd name="T64" fmla="*/ 794 w 982"/>
                <a:gd name="T65" fmla="*/ 539 h 2428"/>
                <a:gd name="T66" fmla="*/ 883 w 982"/>
                <a:gd name="T67" fmla="*/ 585 h 2428"/>
                <a:gd name="T68" fmla="*/ 982 w 982"/>
                <a:gd name="T69" fmla="*/ 624 h 24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82"/>
                <a:gd name="T106" fmla="*/ 0 h 2428"/>
                <a:gd name="T107" fmla="*/ 982 w 982"/>
                <a:gd name="T108" fmla="*/ 2428 h 24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82" h="2428">
                  <a:moveTo>
                    <a:pt x="982" y="624"/>
                  </a:moveTo>
                  <a:lnTo>
                    <a:pt x="375" y="2428"/>
                  </a:lnTo>
                  <a:lnTo>
                    <a:pt x="373" y="2428"/>
                  </a:lnTo>
                  <a:lnTo>
                    <a:pt x="364" y="2426"/>
                  </a:lnTo>
                  <a:lnTo>
                    <a:pt x="351" y="2421"/>
                  </a:lnTo>
                  <a:lnTo>
                    <a:pt x="331" y="2415"/>
                  </a:lnTo>
                  <a:lnTo>
                    <a:pt x="312" y="2406"/>
                  </a:lnTo>
                  <a:lnTo>
                    <a:pt x="285" y="2395"/>
                  </a:lnTo>
                  <a:lnTo>
                    <a:pt x="259" y="2380"/>
                  </a:lnTo>
                  <a:lnTo>
                    <a:pt x="231" y="2365"/>
                  </a:lnTo>
                  <a:lnTo>
                    <a:pt x="200" y="2345"/>
                  </a:lnTo>
                  <a:lnTo>
                    <a:pt x="168" y="2321"/>
                  </a:lnTo>
                  <a:lnTo>
                    <a:pt x="137" y="2293"/>
                  </a:lnTo>
                  <a:lnTo>
                    <a:pt x="107" y="2262"/>
                  </a:lnTo>
                  <a:lnTo>
                    <a:pt x="76" y="2227"/>
                  </a:lnTo>
                  <a:lnTo>
                    <a:pt x="48" y="2188"/>
                  </a:lnTo>
                  <a:lnTo>
                    <a:pt x="24" y="2142"/>
                  </a:lnTo>
                  <a:lnTo>
                    <a:pt x="0" y="2094"/>
                  </a:lnTo>
                  <a:lnTo>
                    <a:pt x="220" y="0"/>
                  </a:lnTo>
                  <a:lnTo>
                    <a:pt x="222" y="5"/>
                  </a:lnTo>
                  <a:lnTo>
                    <a:pt x="231" y="20"/>
                  </a:lnTo>
                  <a:lnTo>
                    <a:pt x="244" y="42"/>
                  </a:lnTo>
                  <a:lnTo>
                    <a:pt x="264" y="70"/>
                  </a:lnTo>
                  <a:lnTo>
                    <a:pt x="288" y="105"/>
                  </a:lnTo>
                  <a:lnTo>
                    <a:pt x="318" y="144"/>
                  </a:lnTo>
                  <a:lnTo>
                    <a:pt x="355" y="190"/>
                  </a:lnTo>
                  <a:lnTo>
                    <a:pt x="399" y="236"/>
                  </a:lnTo>
                  <a:lnTo>
                    <a:pt x="447" y="286"/>
                  </a:lnTo>
                  <a:lnTo>
                    <a:pt x="504" y="338"/>
                  </a:lnTo>
                  <a:lnTo>
                    <a:pt x="565" y="391"/>
                  </a:lnTo>
                  <a:lnTo>
                    <a:pt x="635" y="441"/>
                  </a:lnTo>
                  <a:lnTo>
                    <a:pt x="711" y="491"/>
                  </a:lnTo>
                  <a:lnTo>
                    <a:pt x="794" y="539"/>
                  </a:lnTo>
                  <a:lnTo>
                    <a:pt x="883" y="585"/>
                  </a:lnTo>
                  <a:lnTo>
                    <a:pt x="982" y="624"/>
                  </a:lnTo>
                  <a:close/>
                </a:path>
              </a:pathLst>
            </a:custGeom>
            <a:solidFill>
              <a:srgbClr val="608996"/>
            </a:solidFill>
            <a:ln w="9525">
              <a:noFill/>
              <a:round/>
              <a:headEnd/>
              <a:tailEnd/>
            </a:ln>
          </p:spPr>
          <p:txBody>
            <a:bodyPr/>
            <a:lstStyle/>
            <a:p>
              <a:endParaRPr lang="sv-SE"/>
            </a:p>
          </p:txBody>
        </p:sp>
        <p:sp>
          <p:nvSpPr>
            <p:cNvPr id="9" name="Freeform 8"/>
            <p:cNvSpPr>
              <a:spLocks/>
            </p:cNvSpPr>
            <p:nvPr/>
          </p:nvSpPr>
          <p:spPr bwMode="auto">
            <a:xfrm>
              <a:off x="2248" y="968"/>
              <a:ext cx="2054" cy="958"/>
            </a:xfrm>
            <a:custGeom>
              <a:avLst/>
              <a:gdLst>
                <a:gd name="T0" fmla="*/ 2034 w 2054"/>
                <a:gd name="T1" fmla="*/ 860 h 958"/>
                <a:gd name="T2" fmla="*/ 1971 w 2054"/>
                <a:gd name="T3" fmla="*/ 910 h 958"/>
                <a:gd name="T4" fmla="*/ 1875 w 2054"/>
                <a:gd name="T5" fmla="*/ 940 h 958"/>
                <a:gd name="T6" fmla="*/ 1748 w 2054"/>
                <a:gd name="T7" fmla="*/ 956 h 958"/>
                <a:gd name="T8" fmla="*/ 1595 w 2054"/>
                <a:gd name="T9" fmla="*/ 954 h 958"/>
                <a:gd name="T10" fmla="*/ 1421 w 2054"/>
                <a:gd name="T11" fmla="*/ 934 h 958"/>
                <a:gd name="T12" fmla="*/ 1231 w 2054"/>
                <a:gd name="T13" fmla="*/ 897 h 958"/>
                <a:gd name="T14" fmla="*/ 1026 w 2054"/>
                <a:gd name="T15" fmla="*/ 842 h 958"/>
                <a:gd name="T16" fmla="*/ 817 w 2054"/>
                <a:gd name="T17" fmla="*/ 770 h 958"/>
                <a:gd name="T18" fmla="*/ 622 w 2054"/>
                <a:gd name="T19" fmla="*/ 690 h 958"/>
                <a:gd name="T20" fmla="*/ 448 w 2054"/>
                <a:gd name="T21" fmla="*/ 602 h 958"/>
                <a:gd name="T22" fmla="*/ 297 w 2054"/>
                <a:gd name="T23" fmla="*/ 511 h 958"/>
                <a:gd name="T24" fmla="*/ 173 w 2054"/>
                <a:gd name="T25" fmla="*/ 419 h 958"/>
                <a:gd name="T26" fmla="*/ 79 w 2054"/>
                <a:gd name="T27" fmla="*/ 330 h 958"/>
                <a:gd name="T28" fmla="*/ 22 w 2054"/>
                <a:gd name="T29" fmla="*/ 245 h 958"/>
                <a:gd name="T30" fmla="*/ 0 w 2054"/>
                <a:gd name="T31" fmla="*/ 166 h 958"/>
                <a:gd name="T32" fmla="*/ 22 w 2054"/>
                <a:gd name="T33" fmla="*/ 98 h 958"/>
                <a:gd name="T34" fmla="*/ 83 w 2054"/>
                <a:gd name="T35" fmla="*/ 48 h 958"/>
                <a:gd name="T36" fmla="*/ 179 w 2054"/>
                <a:gd name="T37" fmla="*/ 18 h 958"/>
                <a:gd name="T38" fmla="*/ 306 w 2054"/>
                <a:gd name="T39" fmla="*/ 2 h 958"/>
                <a:gd name="T40" fmla="*/ 459 w 2054"/>
                <a:gd name="T41" fmla="*/ 5 h 958"/>
                <a:gd name="T42" fmla="*/ 633 w 2054"/>
                <a:gd name="T43" fmla="*/ 24 h 958"/>
                <a:gd name="T44" fmla="*/ 823 w 2054"/>
                <a:gd name="T45" fmla="*/ 61 h 958"/>
                <a:gd name="T46" fmla="*/ 1026 w 2054"/>
                <a:gd name="T47" fmla="*/ 116 h 958"/>
                <a:gd name="T48" fmla="*/ 1235 w 2054"/>
                <a:gd name="T49" fmla="*/ 188 h 958"/>
                <a:gd name="T50" fmla="*/ 1430 w 2054"/>
                <a:gd name="T51" fmla="*/ 269 h 958"/>
                <a:gd name="T52" fmla="*/ 1606 w 2054"/>
                <a:gd name="T53" fmla="*/ 356 h 958"/>
                <a:gd name="T54" fmla="*/ 1757 w 2054"/>
                <a:gd name="T55" fmla="*/ 447 h 958"/>
                <a:gd name="T56" fmla="*/ 1881 w 2054"/>
                <a:gd name="T57" fmla="*/ 539 h 958"/>
                <a:gd name="T58" fmla="*/ 1975 w 2054"/>
                <a:gd name="T59" fmla="*/ 628 h 958"/>
                <a:gd name="T60" fmla="*/ 2034 w 2054"/>
                <a:gd name="T61" fmla="*/ 714 h 958"/>
                <a:gd name="T62" fmla="*/ 2054 w 2054"/>
                <a:gd name="T63" fmla="*/ 792 h 9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4"/>
                <a:gd name="T97" fmla="*/ 0 h 958"/>
                <a:gd name="T98" fmla="*/ 2054 w 2054"/>
                <a:gd name="T99" fmla="*/ 958 h 9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4" h="958">
                  <a:moveTo>
                    <a:pt x="2049" y="827"/>
                  </a:moveTo>
                  <a:lnTo>
                    <a:pt x="2034" y="860"/>
                  </a:lnTo>
                  <a:lnTo>
                    <a:pt x="2008" y="886"/>
                  </a:lnTo>
                  <a:lnTo>
                    <a:pt x="1971" y="910"/>
                  </a:lnTo>
                  <a:lnTo>
                    <a:pt x="1927" y="927"/>
                  </a:lnTo>
                  <a:lnTo>
                    <a:pt x="1875" y="940"/>
                  </a:lnTo>
                  <a:lnTo>
                    <a:pt x="1816" y="951"/>
                  </a:lnTo>
                  <a:lnTo>
                    <a:pt x="1748" y="956"/>
                  </a:lnTo>
                  <a:lnTo>
                    <a:pt x="1676" y="958"/>
                  </a:lnTo>
                  <a:lnTo>
                    <a:pt x="1595" y="954"/>
                  </a:lnTo>
                  <a:lnTo>
                    <a:pt x="1510" y="945"/>
                  </a:lnTo>
                  <a:lnTo>
                    <a:pt x="1421" y="934"/>
                  </a:lnTo>
                  <a:lnTo>
                    <a:pt x="1327" y="916"/>
                  </a:lnTo>
                  <a:lnTo>
                    <a:pt x="1231" y="897"/>
                  </a:lnTo>
                  <a:lnTo>
                    <a:pt x="1129" y="871"/>
                  </a:lnTo>
                  <a:lnTo>
                    <a:pt x="1026" y="842"/>
                  </a:lnTo>
                  <a:lnTo>
                    <a:pt x="921" y="807"/>
                  </a:lnTo>
                  <a:lnTo>
                    <a:pt x="817" y="770"/>
                  </a:lnTo>
                  <a:lnTo>
                    <a:pt x="718" y="731"/>
                  </a:lnTo>
                  <a:lnTo>
                    <a:pt x="622" y="690"/>
                  </a:lnTo>
                  <a:lnTo>
                    <a:pt x="533" y="646"/>
                  </a:lnTo>
                  <a:lnTo>
                    <a:pt x="448" y="602"/>
                  </a:lnTo>
                  <a:lnTo>
                    <a:pt x="369" y="557"/>
                  </a:lnTo>
                  <a:lnTo>
                    <a:pt x="297" y="511"/>
                  </a:lnTo>
                  <a:lnTo>
                    <a:pt x="232" y="465"/>
                  </a:lnTo>
                  <a:lnTo>
                    <a:pt x="173" y="419"/>
                  </a:lnTo>
                  <a:lnTo>
                    <a:pt x="123" y="373"/>
                  </a:lnTo>
                  <a:lnTo>
                    <a:pt x="79" y="330"/>
                  </a:lnTo>
                  <a:lnTo>
                    <a:pt x="46" y="286"/>
                  </a:lnTo>
                  <a:lnTo>
                    <a:pt x="22" y="245"/>
                  </a:lnTo>
                  <a:lnTo>
                    <a:pt x="7" y="205"/>
                  </a:lnTo>
                  <a:lnTo>
                    <a:pt x="0" y="166"/>
                  </a:lnTo>
                  <a:lnTo>
                    <a:pt x="7" y="131"/>
                  </a:lnTo>
                  <a:lnTo>
                    <a:pt x="22" y="98"/>
                  </a:lnTo>
                  <a:lnTo>
                    <a:pt x="48" y="72"/>
                  </a:lnTo>
                  <a:lnTo>
                    <a:pt x="83" y="48"/>
                  </a:lnTo>
                  <a:lnTo>
                    <a:pt x="129" y="31"/>
                  </a:lnTo>
                  <a:lnTo>
                    <a:pt x="179" y="18"/>
                  </a:lnTo>
                  <a:lnTo>
                    <a:pt x="240" y="7"/>
                  </a:lnTo>
                  <a:lnTo>
                    <a:pt x="306" y="2"/>
                  </a:lnTo>
                  <a:lnTo>
                    <a:pt x="380" y="0"/>
                  </a:lnTo>
                  <a:lnTo>
                    <a:pt x="459" y="5"/>
                  </a:lnTo>
                  <a:lnTo>
                    <a:pt x="544" y="13"/>
                  </a:lnTo>
                  <a:lnTo>
                    <a:pt x="633" y="24"/>
                  </a:lnTo>
                  <a:lnTo>
                    <a:pt x="725" y="42"/>
                  </a:lnTo>
                  <a:lnTo>
                    <a:pt x="823" y="61"/>
                  </a:lnTo>
                  <a:lnTo>
                    <a:pt x="923" y="88"/>
                  </a:lnTo>
                  <a:lnTo>
                    <a:pt x="1026" y="116"/>
                  </a:lnTo>
                  <a:lnTo>
                    <a:pt x="1131" y="151"/>
                  </a:lnTo>
                  <a:lnTo>
                    <a:pt x="1235" y="188"/>
                  </a:lnTo>
                  <a:lnTo>
                    <a:pt x="1336" y="227"/>
                  </a:lnTo>
                  <a:lnTo>
                    <a:pt x="1430" y="269"/>
                  </a:lnTo>
                  <a:lnTo>
                    <a:pt x="1521" y="312"/>
                  </a:lnTo>
                  <a:lnTo>
                    <a:pt x="1606" y="356"/>
                  </a:lnTo>
                  <a:lnTo>
                    <a:pt x="1685" y="402"/>
                  </a:lnTo>
                  <a:lnTo>
                    <a:pt x="1757" y="447"/>
                  </a:lnTo>
                  <a:lnTo>
                    <a:pt x="1822" y="493"/>
                  </a:lnTo>
                  <a:lnTo>
                    <a:pt x="1881" y="539"/>
                  </a:lnTo>
                  <a:lnTo>
                    <a:pt x="1934" y="585"/>
                  </a:lnTo>
                  <a:lnTo>
                    <a:pt x="1975" y="628"/>
                  </a:lnTo>
                  <a:lnTo>
                    <a:pt x="2010" y="672"/>
                  </a:lnTo>
                  <a:lnTo>
                    <a:pt x="2034" y="714"/>
                  </a:lnTo>
                  <a:lnTo>
                    <a:pt x="2049" y="753"/>
                  </a:lnTo>
                  <a:lnTo>
                    <a:pt x="2054" y="792"/>
                  </a:lnTo>
                  <a:lnTo>
                    <a:pt x="2049" y="827"/>
                  </a:lnTo>
                  <a:close/>
                </a:path>
              </a:pathLst>
            </a:custGeom>
            <a:solidFill>
              <a:srgbClr val="BAD3E0"/>
            </a:solidFill>
            <a:ln w="9525">
              <a:noFill/>
              <a:round/>
              <a:headEnd/>
              <a:tailEnd/>
            </a:ln>
          </p:spPr>
          <p:txBody>
            <a:bodyPr/>
            <a:lstStyle/>
            <a:p>
              <a:endParaRPr lang="sv-SE"/>
            </a:p>
          </p:txBody>
        </p:sp>
        <p:sp>
          <p:nvSpPr>
            <p:cNvPr id="10" name="Freeform 9"/>
            <p:cNvSpPr>
              <a:spLocks/>
            </p:cNvSpPr>
            <p:nvPr/>
          </p:nvSpPr>
          <p:spPr bwMode="auto">
            <a:xfrm>
              <a:off x="2281" y="999"/>
              <a:ext cx="1990" cy="899"/>
            </a:xfrm>
            <a:custGeom>
              <a:avLst/>
              <a:gdLst>
                <a:gd name="T0" fmla="*/ 1971 w 1990"/>
                <a:gd name="T1" fmla="*/ 813 h 899"/>
                <a:gd name="T2" fmla="*/ 1912 w 1990"/>
                <a:gd name="T3" fmla="*/ 859 h 899"/>
                <a:gd name="T4" fmla="*/ 1820 w 1990"/>
                <a:gd name="T5" fmla="*/ 888 h 899"/>
                <a:gd name="T6" fmla="*/ 1698 w 1990"/>
                <a:gd name="T7" fmla="*/ 899 h 899"/>
                <a:gd name="T8" fmla="*/ 1552 w 1990"/>
                <a:gd name="T9" fmla="*/ 892 h 899"/>
                <a:gd name="T10" fmla="*/ 1384 w 1990"/>
                <a:gd name="T11" fmla="*/ 870 h 899"/>
                <a:gd name="T12" fmla="*/ 1198 w 1990"/>
                <a:gd name="T13" fmla="*/ 833 h 899"/>
                <a:gd name="T14" fmla="*/ 1002 w 1990"/>
                <a:gd name="T15" fmla="*/ 779 h 899"/>
                <a:gd name="T16" fmla="*/ 799 w 1990"/>
                <a:gd name="T17" fmla="*/ 711 h 899"/>
                <a:gd name="T18" fmla="*/ 609 w 1990"/>
                <a:gd name="T19" fmla="*/ 632 h 899"/>
                <a:gd name="T20" fmla="*/ 439 w 1990"/>
                <a:gd name="T21" fmla="*/ 550 h 899"/>
                <a:gd name="T22" fmla="*/ 290 w 1990"/>
                <a:gd name="T23" fmla="*/ 464 h 899"/>
                <a:gd name="T24" fmla="*/ 170 w 1990"/>
                <a:gd name="T25" fmla="*/ 377 h 899"/>
                <a:gd name="T26" fmla="*/ 79 w 1990"/>
                <a:gd name="T27" fmla="*/ 294 h 899"/>
                <a:gd name="T28" fmla="*/ 20 w 1990"/>
                <a:gd name="T29" fmla="*/ 214 h 899"/>
                <a:gd name="T30" fmla="*/ 0 w 1990"/>
                <a:gd name="T31" fmla="*/ 144 h 899"/>
                <a:gd name="T32" fmla="*/ 20 w 1990"/>
                <a:gd name="T33" fmla="*/ 83 h 899"/>
                <a:gd name="T34" fmla="*/ 77 w 1990"/>
                <a:gd name="T35" fmla="*/ 39 h 899"/>
                <a:gd name="T36" fmla="*/ 168 w 1990"/>
                <a:gd name="T37" fmla="*/ 11 h 899"/>
                <a:gd name="T38" fmla="*/ 290 w 1990"/>
                <a:gd name="T39" fmla="*/ 0 h 899"/>
                <a:gd name="T40" fmla="*/ 437 w 1990"/>
                <a:gd name="T41" fmla="*/ 4 h 899"/>
                <a:gd name="T42" fmla="*/ 605 w 1990"/>
                <a:gd name="T43" fmla="*/ 26 h 899"/>
                <a:gd name="T44" fmla="*/ 790 w 1990"/>
                <a:gd name="T45" fmla="*/ 63 h 899"/>
                <a:gd name="T46" fmla="*/ 986 w 1990"/>
                <a:gd name="T47" fmla="*/ 118 h 899"/>
                <a:gd name="T48" fmla="*/ 1189 w 1990"/>
                <a:gd name="T49" fmla="*/ 187 h 899"/>
                <a:gd name="T50" fmla="*/ 1379 w 1990"/>
                <a:gd name="T51" fmla="*/ 264 h 899"/>
                <a:gd name="T52" fmla="*/ 1549 w 1990"/>
                <a:gd name="T53" fmla="*/ 347 h 899"/>
                <a:gd name="T54" fmla="*/ 1698 w 1990"/>
                <a:gd name="T55" fmla="*/ 434 h 899"/>
                <a:gd name="T56" fmla="*/ 1820 w 1990"/>
                <a:gd name="T57" fmla="*/ 519 h 899"/>
                <a:gd name="T58" fmla="*/ 1912 w 1990"/>
                <a:gd name="T59" fmla="*/ 604 h 899"/>
                <a:gd name="T60" fmla="*/ 1968 w 1990"/>
                <a:gd name="T61" fmla="*/ 683 h 899"/>
                <a:gd name="T62" fmla="*/ 1990 w 1990"/>
                <a:gd name="T63" fmla="*/ 752 h 8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90"/>
                <a:gd name="T97" fmla="*/ 0 h 899"/>
                <a:gd name="T98" fmla="*/ 1990 w 1990"/>
                <a:gd name="T99" fmla="*/ 899 h 8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90" h="899">
                  <a:moveTo>
                    <a:pt x="1986" y="785"/>
                  </a:moveTo>
                  <a:lnTo>
                    <a:pt x="1971" y="813"/>
                  </a:lnTo>
                  <a:lnTo>
                    <a:pt x="1947" y="840"/>
                  </a:lnTo>
                  <a:lnTo>
                    <a:pt x="1912" y="859"/>
                  </a:lnTo>
                  <a:lnTo>
                    <a:pt x="1870" y="875"/>
                  </a:lnTo>
                  <a:lnTo>
                    <a:pt x="1820" y="888"/>
                  </a:lnTo>
                  <a:lnTo>
                    <a:pt x="1763" y="894"/>
                  </a:lnTo>
                  <a:lnTo>
                    <a:pt x="1698" y="899"/>
                  </a:lnTo>
                  <a:lnTo>
                    <a:pt x="1628" y="896"/>
                  </a:lnTo>
                  <a:lnTo>
                    <a:pt x="1552" y="892"/>
                  </a:lnTo>
                  <a:lnTo>
                    <a:pt x="1469" y="883"/>
                  </a:lnTo>
                  <a:lnTo>
                    <a:pt x="1384" y="870"/>
                  </a:lnTo>
                  <a:lnTo>
                    <a:pt x="1292" y="853"/>
                  </a:lnTo>
                  <a:lnTo>
                    <a:pt x="1198" y="833"/>
                  </a:lnTo>
                  <a:lnTo>
                    <a:pt x="1100" y="807"/>
                  </a:lnTo>
                  <a:lnTo>
                    <a:pt x="1002" y="779"/>
                  </a:lnTo>
                  <a:lnTo>
                    <a:pt x="899" y="746"/>
                  </a:lnTo>
                  <a:lnTo>
                    <a:pt x="799" y="711"/>
                  </a:lnTo>
                  <a:lnTo>
                    <a:pt x="701" y="672"/>
                  </a:lnTo>
                  <a:lnTo>
                    <a:pt x="609" y="632"/>
                  </a:lnTo>
                  <a:lnTo>
                    <a:pt x="522" y="591"/>
                  </a:lnTo>
                  <a:lnTo>
                    <a:pt x="439" y="550"/>
                  </a:lnTo>
                  <a:lnTo>
                    <a:pt x="362" y="506"/>
                  </a:lnTo>
                  <a:lnTo>
                    <a:pt x="290" y="464"/>
                  </a:lnTo>
                  <a:lnTo>
                    <a:pt x="227" y="421"/>
                  </a:lnTo>
                  <a:lnTo>
                    <a:pt x="170" y="377"/>
                  </a:lnTo>
                  <a:lnTo>
                    <a:pt x="120" y="336"/>
                  </a:lnTo>
                  <a:lnTo>
                    <a:pt x="79" y="294"/>
                  </a:lnTo>
                  <a:lnTo>
                    <a:pt x="46" y="253"/>
                  </a:lnTo>
                  <a:lnTo>
                    <a:pt x="20" y="214"/>
                  </a:lnTo>
                  <a:lnTo>
                    <a:pt x="5" y="179"/>
                  </a:lnTo>
                  <a:lnTo>
                    <a:pt x="0" y="144"/>
                  </a:lnTo>
                  <a:lnTo>
                    <a:pt x="5" y="111"/>
                  </a:lnTo>
                  <a:lnTo>
                    <a:pt x="20" y="83"/>
                  </a:lnTo>
                  <a:lnTo>
                    <a:pt x="44" y="59"/>
                  </a:lnTo>
                  <a:lnTo>
                    <a:pt x="77" y="39"/>
                  </a:lnTo>
                  <a:lnTo>
                    <a:pt x="118" y="22"/>
                  </a:lnTo>
                  <a:lnTo>
                    <a:pt x="168" y="11"/>
                  </a:lnTo>
                  <a:lnTo>
                    <a:pt x="227" y="2"/>
                  </a:lnTo>
                  <a:lnTo>
                    <a:pt x="290" y="0"/>
                  </a:lnTo>
                  <a:lnTo>
                    <a:pt x="360" y="0"/>
                  </a:lnTo>
                  <a:lnTo>
                    <a:pt x="437" y="4"/>
                  </a:lnTo>
                  <a:lnTo>
                    <a:pt x="520" y="13"/>
                  </a:lnTo>
                  <a:lnTo>
                    <a:pt x="605" y="26"/>
                  </a:lnTo>
                  <a:lnTo>
                    <a:pt x="696" y="43"/>
                  </a:lnTo>
                  <a:lnTo>
                    <a:pt x="790" y="63"/>
                  </a:lnTo>
                  <a:lnTo>
                    <a:pt x="888" y="89"/>
                  </a:lnTo>
                  <a:lnTo>
                    <a:pt x="986" y="118"/>
                  </a:lnTo>
                  <a:lnTo>
                    <a:pt x="1089" y="150"/>
                  </a:lnTo>
                  <a:lnTo>
                    <a:pt x="1189" y="187"/>
                  </a:lnTo>
                  <a:lnTo>
                    <a:pt x="1288" y="224"/>
                  </a:lnTo>
                  <a:lnTo>
                    <a:pt x="1379" y="264"/>
                  </a:lnTo>
                  <a:lnTo>
                    <a:pt x="1466" y="305"/>
                  </a:lnTo>
                  <a:lnTo>
                    <a:pt x="1549" y="347"/>
                  </a:lnTo>
                  <a:lnTo>
                    <a:pt x="1628" y="390"/>
                  </a:lnTo>
                  <a:lnTo>
                    <a:pt x="1698" y="434"/>
                  </a:lnTo>
                  <a:lnTo>
                    <a:pt x="1763" y="478"/>
                  </a:lnTo>
                  <a:lnTo>
                    <a:pt x="1820" y="519"/>
                  </a:lnTo>
                  <a:lnTo>
                    <a:pt x="1870" y="563"/>
                  </a:lnTo>
                  <a:lnTo>
                    <a:pt x="1912" y="604"/>
                  </a:lnTo>
                  <a:lnTo>
                    <a:pt x="1944" y="643"/>
                  </a:lnTo>
                  <a:lnTo>
                    <a:pt x="1968" y="683"/>
                  </a:lnTo>
                  <a:lnTo>
                    <a:pt x="1986" y="717"/>
                  </a:lnTo>
                  <a:lnTo>
                    <a:pt x="1990" y="752"/>
                  </a:lnTo>
                  <a:lnTo>
                    <a:pt x="1986" y="785"/>
                  </a:lnTo>
                  <a:close/>
                </a:path>
              </a:pathLst>
            </a:custGeom>
            <a:solidFill>
              <a:srgbClr val="3F707C"/>
            </a:solidFill>
            <a:ln w="9525">
              <a:noFill/>
              <a:round/>
              <a:headEnd/>
              <a:tailEnd/>
            </a:ln>
          </p:spPr>
          <p:txBody>
            <a:bodyPr/>
            <a:lstStyle/>
            <a:p>
              <a:endParaRPr lang="sv-SE"/>
            </a:p>
          </p:txBody>
        </p:sp>
        <p:sp>
          <p:nvSpPr>
            <p:cNvPr id="11" name="Freeform 10"/>
            <p:cNvSpPr>
              <a:spLocks/>
            </p:cNvSpPr>
            <p:nvPr/>
          </p:nvSpPr>
          <p:spPr bwMode="auto">
            <a:xfrm>
              <a:off x="2268" y="997"/>
              <a:ext cx="1165" cy="824"/>
            </a:xfrm>
            <a:custGeom>
              <a:avLst/>
              <a:gdLst>
                <a:gd name="T0" fmla="*/ 1165 w 1165"/>
                <a:gd name="T1" fmla="*/ 824 h 824"/>
                <a:gd name="T2" fmla="*/ 1163 w 1165"/>
                <a:gd name="T3" fmla="*/ 815 h 824"/>
                <a:gd name="T4" fmla="*/ 1154 w 1165"/>
                <a:gd name="T5" fmla="*/ 791 h 824"/>
                <a:gd name="T6" fmla="*/ 1139 w 1165"/>
                <a:gd name="T7" fmla="*/ 757 h 824"/>
                <a:gd name="T8" fmla="*/ 1122 w 1165"/>
                <a:gd name="T9" fmla="*/ 709 h 824"/>
                <a:gd name="T10" fmla="*/ 1098 w 1165"/>
                <a:gd name="T11" fmla="*/ 652 h 824"/>
                <a:gd name="T12" fmla="*/ 1071 w 1165"/>
                <a:gd name="T13" fmla="*/ 589 h 824"/>
                <a:gd name="T14" fmla="*/ 1041 w 1165"/>
                <a:gd name="T15" fmla="*/ 519 h 824"/>
                <a:gd name="T16" fmla="*/ 1008 w 1165"/>
                <a:gd name="T17" fmla="*/ 449 h 824"/>
                <a:gd name="T18" fmla="*/ 971 w 1165"/>
                <a:gd name="T19" fmla="*/ 377 h 824"/>
                <a:gd name="T20" fmla="*/ 934 w 1165"/>
                <a:gd name="T21" fmla="*/ 307 h 824"/>
                <a:gd name="T22" fmla="*/ 897 w 1165"/>
                <a:gd name="T23" fmla="*/ 242 h 824"/>
                <a:gd name="T24" fmla="*/ 855 w 1165"/>
                <a:gd name="T25" fmla="*/ 181 h 824"/>
                <a:gd name="T26" fmla="*/ 816 w 1165"/>
                <a:gd name="T27" fmla="*/ 128 h 824"/>
                <a:gd name="T28" fmla="*/ 775 w 1165"/>
                <a:gd name="T29" fmla="*/ 85 h 824"/>
                <a:gd name="T30" fmla="*/ 735 w 1165"/>
                <a:gd name="T31" fmla="*/ 56 h 824"/>
                <a:gd name="T32" fmla="*/ 696 w 1165"/>
                <a:gd name="T33" fmla="*/ 39 h 824"/>
                <a:gd name="T34" fmla="*/ 653 w 1165"/>
                <a:gd name="T35" fmla="*/ 30 h 824"/>
                <a:gd name="T36" fmla="*/ 600 w 1165"/>
                <a:gd name="T37" fmla="*/ 21 h 824"/>
                <a:gd name="T38" fmla="*/ 543 w 1165"/>
                <a:gd name="T39" fmla="*/ 15 h 824"/>
                <a:gd name="T40" fmla="*/ 480 w 1165"/>
                <a:gd name="T41" fmla="*/ 6 h 824"/>
                <a:gd name="T42" fmla="*/ 415 w 1165"/>
                <a:gd name="T43" fmla="*/ 2 h 824"/>
                <a:gd name="T44" fmla="*/ 347 w 1165"/>
                <a:gd name="T45" fmla="*/ 0 h 824"/>
                <a:gd name="T46" fmla="*/ 282 w 1165"/>
                <a:gd name="T47" fmla="*/ 0 h 824"/>
                <a:gd name="T48" fmla="*/ 218 w 1165"/>
                <a:gd name="T49" fmla="*/ 2 h 824"/>
                <a:gd name="T50" fmla="*/ 159 w 1165"/>
                <a:gd name="T51" fmla="*/ 11 h 824"/>
                <a:gd name="T52" fmla="*/ 107 w 1165"/>
                <a:gd name="T53" fmla="*/ 21 h 824"/>
                <a:gd name="T54" fmla="*/ 63 w 1165"/>
                <a:gd name="T55" fmla="*/ 39 h 824"/>
                <a:gd name="T56" fmla="*/ 28 w 1165"/>
                <a:gd name="T57" fmla="*/ 63 h 824"/>
                <a:gd name="T58" fmla="*/ 7 w 1165"/>
                <a:gd name="T59" fmla="*/ 91 h 824"/>
                <a:gd name="T60" fmla="*/ 0 w 1165"/>
                <a:gd name="T61" fmla="*/ 128 h 824"/>
                <a:gd name="T62" fmla="*/ 7 w 1165"/>
                <a:gd name="T63" fmla="*/ 172 h 824"/>
                <a:gd name="T64" fmla="*/ 33 w 1165"/>
                <a:gd name="T65" fmla="*/ 224 h 824"/>
                <a:gd name="T66" fmla="*/ 74 w 1165"/>
                <a:gd name="T67" fmla="*/ 281 h 824"/>
                <a:gd name="T68" fmla="*/ 124 w 1165"/>
                <a:gd name="T69" fmla="*/ 336 h 824"/>
                <a:gd name="T70" fmla="*/ 183 w 1165"/>
                <a:gd name="T71" fmla="*/ 388 h 824"/>
                <a:gd name="T72" fmla="*/ 251 w 1165"/>
                <a:gd name="T73" fmla="*/ 438 h 824"/>
                <a:gd name="T74" fmla="*/ 325 w 1165"/>
                <a:gd name="T75" fmla="*/ 488 h 824"/>
                <a:gd name="T76" fmla="*/ 404 w 1165"/>
                <a:gd name="T77" fmla="*/ 534 h 824"/>
                <a:gd name="T78" fmla="*/ 484 w 1165"/>
                <a:gd name="T79" fmla="*/ 578 h 824"/>
                <a:gd name="T80" fmla="*/ 570 w 1165"/>
                <a:gd name="T81" fmla="*/ 619 h 824"/>
                <a:gd name="T82" fmla="*/ 655 w 1165"/>
                <a:gd name="T83" fmla="*/ 658 h 824"/>
                <a:gd name="T84" fmla="*/ 740 w 1165"/>
                <a:gd name="T85" fmla="*/ 693 h 824"/>
                <a:gd name="T86" fmla="*/ 823 w 1165"/>
                <a:gd name="T87" fmla="*/ 726 h 824"/>
                <a:gd name="T88" fmla="*/ 903 w 1165"/>
                <a:gd name="T89" fmla="*/ 754 h 824"/>
                <a:gd name="T90" fmla="*/ 978 w 1165"/>
                <a:gd name="T91" fmla="*/ 778 h 824"/>
                <a:gd name="T92" fmla="*/ 1047 w 1165"/>
                <a:gd name="T93" fmla="*/ 798 h 824"/>
                <a:gd name="T94" fmla="*/ 1111 w 1165"/>
                <a:gd name="T95" fmla="*/ 813 h 824"/>
                <a:gd name="T96" fmla="*/ 1165 w 1165"/>
                <a:gd name="T97" fmla="*/ 824 h 8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65"/>
                <a:gd name="T148" fmla="*/ 0 h 824"/>
                <a:gd name="T149" fmla="*/ 1165 w 1165"/>
                <a:gd name="T150" fmla="*/ 824 h 8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65" h="824">
                  <a:moveTo>
                    <a:pt x="1165" y="824"/>
                  </a:moveTo>
                  <a:lnTo>
                    <a:pt x="1163" y="815"/>
                  </a:lnTo>
                  <a:lnTo>
                    <a:pt x="1154" y="791"/>
                  </a:lnTo>
                  <a:lnTo>
                    <a:pt x="1139" y="757"/>
                  </a:lnTo>
                  <a:lnTo>
                    <a:pt x="1122" y="709"/>
                  </a:lnTo>
                  <a:lnTo>
                    <a:pt x="1098" y="652"/>
                  </a:lnTo>
                  <a:lnTo>
                    <a:pt x="1071" y="589"/>
                  </a:lnTo>
                  <a:lnTo>
                    <a:pt x="1041" y="519"/>
                  </a:lnTo>
                  <a:lnTo>
                    <a:pt x="1008" y="449"/>
                  </a:lnTo>
                  <a:lnTo>
                    <a:pt x="971" y="377"/>
                  </a:lnTo>
                  <a:lnTo>
                    <a:pt x="934" y="307"/>
                  </a:lnTo>
                  <a:lnTo>
                    <a:pt x="897" y="242"/>
                  </a:lnTo>
                  <a:lnTo>
                    <a:pt x="855" y="181"/>
                  </a:lnTo>
                  <a:lnTo>
                    <a:pt x="816" y="128"/>
                  </a:lnTo>
                  <a:lnTo>
                    <a:pt x="775" y="85"/>
                  </a:lnTo>
                  <a:lnTo>
                    <a:pt x="735" y="56"/>
                  </a:lnTo>
                  <a:lnTo>
                    <a:pt x="696" y="39"/>
                  </a:lnTo>
                  <a:lnTo>
                    <a:pt x="653" y="30"/>
                  </a:lnTo>
                  <a:lnTo>
                    <a:pt x="600" y="21"/>
                  </a:lnTo>
                  <a:lnTo>
                    <a:pt x="543" y="15"/>
                  </a:lnTo>
                  <a:lnTo>
                    <a:pt x="480" y="6"/>
                  </a:lnTo>
                  <a:lnTo>
                    <a:pt x="415" y="2"/>
                  </a:lnTo>
                  <a:lnTo>
                    <a:pt x="347" y="0"/>
                  </a:lnTo>
                  <a:lnTo>
                    <a:pt x="282" y="0"/>
                  </a:lnTo>
                  <a:lnTo>
                    <a:pt x="218" y="2"/>
                  </a:lnTo>
                  <a:lnTo>
                    <a:pt x="159" y="11"/>
                  </a:lnTo>
                  <a:lnTo>
                    <a:pt x="107" y="21"/>
                  </a:lnTo>
                  <a:lnTo>
                    <a:pt x="63" y="39"/>
                  </a:lnTo>
                  <a:lnTo>
                    <a:pt x="28" y="63"/>
                  </a:lnTo>
                  <a:lnTo>
                    <a:pt x="7" y="91"/>
                  </a:lnTo>
                  <a:lnTo>
                    <a:pt x="0" y="128"/>
                  </a:lnTo>
                  <a:lnTo>
                    <a:pt x="7" y="172"/>
                  </a:lnTo>
                  <a:lnTo>
                    <a:pt x="33" y="224"/>
                  </a:lnTo>
                  <a:lnTo>
                    <a:pt x="74" y="281"/>
                  </a:lnTo>
                  <a:lnTo>
                    <a:pt x="124" y="336"/>
                  </a:lnTo>
                  <a:lnTo>
                    <a:pt x="183" y="388"/>
                  </a:lnTo>
                  <a:lnTo>
                    <a:pt x="251" y="438"/>
                  </a:lnTo>
                  <a:lnTo>
                    <a:pt x="325" y="488"/>
                  </a:lnTo>
                  <a:lnTo>
                    <a:pt x="404" y="534"/>
                  </a:lnTo>
                  <a:lnTo>
                    <a:pt x="484" y="578"/>
                  </a:lnTo>
                  <a:lnTo>
                    <a:pt x="570" y="619"/>
                  </a:lnTo>
                  <a:lnTo>
                    <a:pt x="655" y="658"/>
                  </a:lnTo>
                  <a:lnTo>
                    <a:pt x="740" y="693"/>
                  </a:lnTo>
                  <a:lnTo>
                    <a:pt x="823" y="726"/>
                  </a:lnTo>
                  <a:lnTo>
                    <a:pt x="903" y="754"/>
                  </a:lnTo>
                  <a:lnTo>
                    <a:pt x="978" y="778"/>
                  </a:lnTo>
                  <a:lnTo>
                    <a:pt x="1047" y="798"/>
                  </a:lnTo>
                  <a:lnTo>
                    <a:pt x="1111" y="813"/>
                  </a:lnTo>
                  <a:lnTo>
                    <a:pt x="1165" y="824"/>
                  </a:lnTo>
                  <a:close/>
                </a:path>
              </a:pathLst>
            </a:custGeom>
            <a:solidFill>
              <a:srgbClr val="759EAA"/>
            </a:solidFill>
            <a:ln w="9525">
              <a:noFill/>
              <a:round/>
              <a:headEnd/>
              <a:tailEnd/>
            </a:ln>
          </p:spPr>
          <p:txBody>
            <a:bodyPr/>
            <a:lstStyle/>
            <a:p>
              <a:endParaRPr lang="sv-SE"/>
            </a:p>
          </p:txBody>
        </p:sp>
        <p:sp>
          <p:nvSpPr>
            <p:cNvPr id="12" name="Freeform 11"/>
            <p:cNvSpPr>
              <a:spLocks/>
            </p:cNvSpPr>
            <p:nvPr/>
          </p:nvSpPr>
          <p:spPr bwMode="auto">
            <a:xfrm>
              <a:off x="2089" y="1348"/>
              <a:ext cx="533" cy="2070"/>
            </a:xfrm>
            <a:custGeom>
              <a:avLst/>
              <a:gdLst>
                <a:gd name="T0" fmla="*/ 284 w 533"/>
                <a:gd name="T1" fmla="*/ 0 h 2070"/>
                <a:gd name="T2" fmla="*/ 290 w 533"/>
                <a:gd name="T3" fmla="*/ 6 h 2070"/>
                <a:gd name="T4" fmla="*/ 312 w 533"/>
                <a:gd name="T5" fmla="*/ 24 h 2070"/>
                <a:gd name="T6" fmla="*/ 341 w 533"/>
                <a:gd name="T7" fmla="*/ 50 h 2070"/>
                <a:gd name="T8" fmla="*/ 378 w 533"/>
                <a:gd name="T9" fmla="*/ 81 h 2070"/>
                <a:gd name="T10" fmla="*/ 419 w 533"/>
                <a:gd name="T11" fmla="*/ 113 h 2070"/>
                <a:gd name="T12" fmla="*/ 461 w 533"/>
                <a:gd name="T13" fmla="*/ 144 h 2070"/>
                <a:gd name="T14" fmla="*/ 498 w 533"/>
                <a:gd name="T15" fmla="*/ 170 h 2070"/>
                <a:gd name="T16" fmla="*/ 533 w 533"/>
                <a:gd name="T17" fmla="*/ 190 h 2070"/>
                <a:gd name="T18" fmla="*/ 118 w 533"/>
                <a:gd name="T19" fmla="*/ 2070 h 2070"/>
                <a:gd name="T20" fmla="*/ 114 w 533"/>
                <a:gd name="T21" fmla="*/ 2068 h 2070"/>
                <a:gd name="T22" fmla="*/ 103 w 533"/>
                <a:gd name="T23" fmla="*/ 2059 h 2070"/>
                <a:gd name="T24" fmla="*/ 87 w 533"/>
                <a:gd name="T25" fmla="*/ 2048 h 2070"/>
                <a:gd name="T26" fmla="*/ 68 w 533"/>
                <a:gd name="T27" fmla="*/ 2033 h 2070"/>
                <a:gd name="T28" fmla="*/ 48 w 533"/>
                <a:gd name="T29" fmla="*/ 2015 h 2070"/>
                <a:gd name="T30" fmla="*/ 29 w 533"/>
                <a:gd name="T31" fmla="*/ 1996 h 2070"/>
                <a:gd name="T32" fmla="*/ 11 w 533"/>
                <a:gd name="T33" fmla="*/ 1978 h 2070"/>
                <a:gd name="T34" fmla="*/ 0 w 533"/>
                <a:gd name="T35" fmla="*/ 1959 h 2070"/>
                <a:gd name="T36" fmla="*/ 5 w 533"/>
                <a:gd name="T37" fmla="*/ 1861 h 2070"/>
                <a:gd name="T38" fmla="*/ 35 w 533"/>
                <a:gd name="T39" fmla="*/ 1634 h 2070"/>
                <a:gd name="T40" fmla="*/ 79 w 533"/>
                <a:gd name="T41" fmla="*/ 1320 h 2070"/>
                <a:gd name="T42" fmla="*/ 133 w 533"/>
                <a:gd name="T43" fmla="*/ 962 h 2070"/>
                <a:gd name="T44" fmla="*/ 188 w 533"/>
                <a:gd name="T45" fmla="*/ 608 h 2070"/>
                <a:gd name="T46" fmla="*/ 236 w 533"/>
                <a:gd name="T47" fmla="*/ 299 h 2070"/>
                <a:gd name="T48" fmla="*/ 271 w 533"/>
                <a:gd name="T49" fmla="*/ 83 h 2070"/>
                <a:gd name="T50" fmla="*/ 284 w 533"/>
                <a:gd name="T51" fmla="*/ 0 h 20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3"/>
                <a:gd name="T79" fmla="*/ 0 h 2070"/>
                <a:gd name="T80" fmla="*/ 533 w 533"/>
                <a:gd name="T81" fmla="*/ 2070 h 20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3" h="2070">
                  <a:moveTo>
                    <a:pt x="284" y="0"/>
                  </a:moveTo>
                  <a:lnTo>
                    <a:pt x="290" y="6"/>
                  </a:lnTo>
                  <a:lnTo>
                    <a:pt x="312" y="24"/>
                  </a:lnTo>
                  <a:lnTo>
                    <a:pt x="341" y="50"/>
                  </a:lnTo>
                  <a:lnTo>
                    <a:pt x="378" y="81"/>
                  </a:lnTo>
                  <a:lnTo>
                    <a:pt x="419" y="113"/>
                  </a:lnTo>
                  <a:lnTo>
                    <a:pt x="461" y="144"/>
                  </a:lnTo>
                  <a:lnTo>
                    <a:pt x="498" y="170"/>
                  </a:lnTo>
                  <a:lnTo>
                    <a:pt x="533" y="190"/>
                  </a:lnTo>
                  <a:lnTo>
                    <a:pt x="118" y="2070"/>
                  </a:lnTo>
                  <a:lnTo>
                    <a:pt x="114" y="2068"/>
                  </a:lnTo>
                  <a:lnTo>
                    <a:pt x="103" y="2059"/>
                  </a:lnTo>
                  <a:lnTo>
                    <a:pt x="87" y="2048"/>
                  </a:lnTo>
                  <a:lnTo>
                    <a:pt x="68" y="2033"/>
                  </a:lnTo>
                  <a:lnTo>
                    <a:pt x="48" y="2015"/>
                  </a:lnTo>
                  <a:lnTo>
                    <a:pt x="29" y="1996"/>
                  </a:lnTo>
                  <a:lnTo>
                    <a:pt x="11" y="1978"/>
                  </a:lnTo>
                  <a:lnTo>
                    <a:pt x="0" y="1959"/>
                  </a:lnTo>
                  <a:lnTo>
                    <a:pt x="5" y="1861"/>
                  </a:lnTo>
                  <a:lnTo>
                    <a:pt x="35" y="1634"/>
                  </a:lnTo>
                  <a:lnTo>
                    <a:pt x="79" y="1320"/>
                  </a:lnTo>
                  <a:lnTo>
                    <a:pt x="133" y="962"/>
                  </a:lnTo>
                  <a:lnTo>
                    <a:pt x="188" y="608"/>
                  </a:lnTo>
                  <a:lnTo>
                    <a:pt x="236" y="299"/>
                  </a:lnTo>
                  <a:lnTo>
                    <a:pt x="271" y="83"/>
                  </a:lnTo>
                  <a:lnTo>
                    <a:pt x="284" y="0"/>
                  </a:lnTo>
                  <a:close/>
                </a:path>
              </a:pathLst>
            </a:custGeom>
            <a:solidFill>
              <a:srgbClr val="3F707C"/>
            </a:solidFill>
            <a:ln w="9525">
              <a:noFill/>
              <a:round/>
              <a:headEnd/>
              <a:tailEnd/>
            </a:ln>
          </p:spPr>
          <p:txBody>
            <a:bodyPr/>
            <a:lstStyle/>
            <a:p>
              <a:endParaRPr lang="sv-SE"/>
            </a:p>
          </p:txBody>
        </p:sp>
        <p:sp>
          <p:nvSpPr>
            <p:cNvPr id="13" name="Freeform 12"/>
            <p:cNvSpPr>
              <a:spLocks/>
            </p:cNvSpPr>
            <p:nvPr/>
          </p:nvSpPr>
          <p:spPr bwMode="auto">
            <a:xfrm>
              <a:off x="2360" y="1522"/>
              <a:ext cx="214" cy="218"/>
            </a:xfrm>
            <a:custGeom>
              <a:avLst/>
              <a:gdLst>
                <a:gd name="T0" fmla="*/ 139 w 214"/>
                <a:gd name="T1" fmla="*/ 7 h 218"/>
                <a:gd name="T2" fmla="*/ 128 w 214"/>
                <a:gd name="T3" fmla="*/ 3 h 218"/>
                <a:gd name="T4" fmla="*/ 120 w 214"/>
                <a:gd name="T5" fmla="*/ 0 h 218"/>
                <a:gd name="T6" fmla="*/ 109 w 214"/>
                <a:gd name="T7" fmla="*/ 0 h 218"/>
                <a:gd name="T8" fmla="*/ 100 w 214"/>
                <a:gd name="T9" fmla="*/ 0 h 218"/>
                <a:gd name="T10" fmla="*/ 89 w 214"/>
                <a:gd name="T11" fmla="*/ 0 h 218"/>
                <a:gd name="T12" fmla="*/ 78 w 214"/>
                <a:gd name="T13" fmla="*/ 3 h 218"/>
                <a:gd name="T14" fmla="*/ 70 w 214"/>
                <a:gd name="T15" fmla="*/ 7 h 218"/>
                <a:gd name="T16" fmla="*/ 59 w 214"/>
                <a:gd name="T17" fmla="*/ 11 h 218"/>
                <a:gd name="T18" fmla="*/ 41 w 214"/>
                <a:gd name="T19" fmla="*/ 22 h 218"/>
                <a:gd name="T20" fmla="*/ 26 w 214"/>
                <a:gd name="T21" fmla="*/ 37 h 218"/>
                <a:gd name="T22" fmla="*/ 13 w 214"/>
                <a:gd name="T23" fmla="*/ 55 h 218"/>
                <a:gd name="T24" fmla="*/ 4 w 214"/>
                <a:gd name="T25" fmla="*/ 74 h 218"/>
                <a:gd name="T26" fmla="*/ 0 w 214"/>
                <a:gd name="T27" fmla="*/ 96 h 218"/>
                <a:gd name="T28" fmla="*/ 0 w 214"/>
                <a:gd name="T29" fmla="*/ 118 h 218"/>
                <a:gd name="T30" fmla="*/ 4 w 214"/>
                <a:gd name="T31" fmla="*/ 138 h 218"/>
                <a:gd name="T32" fmla="*/ 11 w 214"/>
                <a:gd name="T33" fmla="*/ 157 h 218"/>
                <a:gd name="T34" fmla="*/ 22 w 214"/>
                <a:gd name="T35" fmla="*/ 175 h 218"/>
                <a:gd name="T36" fmla="*/ 37 w 214"/>
                <a:gd name="T37" fmla="*/ 190 h 218"/>
                <a:gd name="T38" fmla="*/ 54 w 214"/>
                <a:gd name="T39" fmla="*/ 203 h 218"/>
                <a:gd name="T40" fmla="*/ 74 w 214"/>
                <a:gd name="T41" fmla="*/ 212 h 218"/>
                <a:gd name="T42" fmla="*/ 85 w 214"/>
                <a:gd name="T43" fmla="*/ 216 h 218"/>
                <a:gd name="T44" fmla="*/ 94 w 214"/>
                <a:gd name="T45" fmla="*/ 218 h 218"/>
                <a:gd name="T46" fmla="*/ 104 w 214"/>
                <a:gd name="T47" fmla="*/ 218 h 218"/>
                <a:gd name="T48" fmla="*/ 115 w 214"/>
                <a:gd name="T49" fmla="*/ 218 h 218"/>
                <a:gd name="T50" fmla="*/ 124 w 214"/>
                <a:gd name="T51" fmla="*/ 218 h 218"/>
                <a:gd name="T52" fmla="*/ 135 w 214"/>
                <a:gd name="T53" fmla="*/ 216 h 218"/>
                <a:gd name="T54" fmla="*/ 144 w 214"/>
                <a:gd name="T55" fmla="*/ 212 h 218"/>
                <a:gd name="T56" fmla="*/ 155 w 214"/>
                <a:gd name="T57" fmla="*/ 208 h 218"/>
                <a:gd name="T58" fmla="*/ 172 w 214"/>
                <a:gd name="T59" fmla="*/ 197 h 218"/>
                <a:gd name="T60" fmla="*/ 187 w 214"/>
                <a:gd name="T61" fmla="*/ 181 h 218"/>
                <a:gd name="T62" fmla="*/ 198 w 214"/>
                <a:gd name="T63" fmla="*/ 164 h 218"/>
                <a:gd name="T64" fmla="*/ 207 w 214"/>
                <a:gd name="T65" fmla="*/ 144 h 218"/>
                <a:gd name="T66" fmla="*/ 211 w 214"/>
                <a:gd name="T67" fmla="*/ 122 h 218"/>
                <a:gd name="T68" fmla="*/ 214 w 214"/>
                <a:gd name="T69" fmla="*/ 101 h 218"/>
                <a:gd name="T70" fmla="*/ 209 w 214"/>
                <a:gd name="T71" fmla="*/ 81 h 218"/>
                <a:gd name="T72" fmla="*/ 203 w 214"/>
                <a:gd name="T73" fmla="*/ 61 h 218"/>
                <a:gd name="T74" fmla="*/ 192 w 214"/>
                <a:gd name="T75" fmla="*/ 44 h 218"/>
                <a:gd name="T76" fmla="*/ 176 w 214"/>
                <a:gd name="T77" fmla="*/ 29 h 218"/>
                <a:gd name="T78" fmla="*/ 159 w 214"/>
                <a:gd name="T79" fmla="*/ 16 h 218"/>
                <a:gd name="T80" fmla="*/ 139 w 214"/>
                <a:gd name="T81" fmla="*/ 7 h 2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4"/>
                <a:gd name="T124" fmla="*/ 0 h 218"/>
                <a:gd name="T125" fmla="*/ 214 w 214"/>
                <a:gd name="T126" fmla="*/ 218 h 2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4" h="218">
                  <a:moveTo>
                    <a:pt x="139" y="7"/>
                  </a:moveTo>
                  <a:lnTo>
                    <a:pt x="128" y="3"/>
                  </a:lnTo>
                  <a:lnTo>
                    <a:pt x="120" y="0"/>
                  </a:lnTo>
                  <a:lnTo>
                    <a:pt x="109" y="0"/>
                  </a:lnTo>
                  <a:lnTo>
                    <a:pt x="100" y="0"/>
                  </a:lnTo>
                  <a:lnTo>
                    <a:pt x="89" y="0"/>
                  </a:lnTo>
                  <a:lnTo>
                    <a:pt x="78" y="3"/>
                  </a:lnTo>
                  <a:lnTo>
                    <a:pt x="70" y="7"/>
                  </a:lnTo>
                  <a:lnTo>
                    <a:pt x="59" y="11"/>
                  </a:lnTo>
                  <a:lnTo>
                    <a:pt x="41" y="22"/>
                  </a:lnTo>
                  <a:lnTo>
                    <a:pt x="26" y="37"/>
                  </a:lnTo>
                  <a:lnTo>
                    <a:pt x="13" y="55"/>
                  </a:lnTo>
                  <a:lnTo>
                    <a:pt x="4" y="74"/>
                  </a:lnTo>
                  <a:lnTo>
                    <a:pt x="0" y="96"/>
                  </a:lnTo>
                  <a:lnTo>
                    <a:pt x="0" y="118"/>
                  </a:lnTo>
                  <a:lnTo>
                    <a:pt x="4" y="138"/>
                  </a:lnTo>
                  <a:lnTo>
                    <a:pt x="11" y="157"/>
                  </a:lnTo>
                  <a:lnTo>
                    <a:pt x="22" y="175"/>
                  </a:lnTo>
                  <a:lnTo>
                    <a:pt x="37" y="190"/>
                  </a:lnTo>
                  <a:lnTo>
                    <a:pt x="54" y="203"/>
                  </a:lnTo>
                  <a:lnTo>
                    <a:pt x="74" y="212"/>
                  </a:lnTo>
                  <a:lnTo>
                    <a:pt x="85" y="216"/>
                  </a:lnTo>
                  <a:lnTo>
                    <a:pt x="94" y="218"/>
                  </a:lnTo>
                  <a:lnTo>
                    <a:pt x="104" y="218"/>
                  </a:lnTo>
                  <a:lnTo>
                    <a:pt x="115" y="218"/>
                  </a:lnTo>
                  <a:lnTo>
                    <a:pt x="124" y="218"/>
                  </a:lnTo>
                  <a:lnTo>
                    <a:pt x="135" y="216"/>
                  </a:lnTo>
                  <a:lnTo>
                    <a:pt x="144" y="212"/>
                  </a:lnTo>
                  <a:lnTo>
                    <a:pt x="155" y="208"/>
                  </a:lnTo>
                  <a:lnTo>
                    <a:pt x="172" y="197"/>
                  </a:lnTo>
                  <a:lnTo>
                    <a:pt x="187" y="181"/>
                  </a:lnTo>
                  <a:lnTo>
                    <a:pt x="198" y="164"/>
                  </a:lnTo>
                  <a:lnTo>
                    <a:pt x="207" y="144"/>
                  </a:lnTo>
                  <a:lnTo>
                    <a:pt x="211" y="122"/>
                  </a:lnTo>
                  <a:lnTo>
                    <a:pt x="214" y="101"/>
                  </a:lnTo>
                  <a:lnTo>
                    <a:pt x="209" y="81"/>
                  </a:lnTo>
                  <a:lnTo>
                    <a:pt x="203" y="61"/>
                  </a:lnTo>
                  <a:lnTo>
                    <a:pt x="192" y="44"/>
                  </a:lnTo>
                  <a:lnTo>
                    <a:pt x="176" y="29"/>
                  </a:lnTo>
                  <a:lnTo>
                    <a:pt x="159" y="16"/>
                  </a:lnTo>
                  <a:lnTo>
                    <a:pt x="139" y="7"/>
                  </a:lnTo>
                  <a:close/>
                </a:path>
              </a:pathLst>
            </a:custGeom>
            <a:solidFill>
              <a:srgbClr val="91C1CE"/>
            </a:solidFill>
            <a:ln w="9525">
              <a:noFill/>
              <a:round/>
              <a:headEnd/>
              <a:tailEnd/>
            </a:ln>
          </p:spPr>
          <p:txBody>
            <a:bodyPr/>
            <a:lstStyle/>
            <a:p>
              <a:endParaRPr lang="sv-SE"/>
            </a:p>
          </p:txBody>
        </p:sp>
        <p:sp>
          <p:nvSpPr>
            <p:cNvPr id="14" name="Freeform 13"/>
            <p:cNvSpPr>
              <a:spLocks/>
            </p:cNvSpPr>
            <p:nvPr/>
          </p:nvSpPr>
          <p:spPr bwMode="auto">
            <a:xfrm>
              <a:off x="2390" y="1553"/>
              <a:ext cx="153" cy="157"/>
            </a:xfrm>
            <a:custGeom>
              <a:avLst/>
              <a:gdLst>
                <a:gd name="T0" fmla="*/ 149 w 153"/>
                <a:gd name="T1" fmla="*/ 102 h 157"/>
                <a:gd name="T2" fmla="*/ 142 w 153"/>
                <a:gd name="T3" fmla="*/ 118 h 157"/>
                <a:gd name="T4" fmla="*/ 133 w 153"/>
                <a:gd name="T5" fmla="*/ 131 h 157"/>
                <a:gd name="T6" fmla="*/ 125 w 153"/>
                <a:gd name="T7" fmla="*/ 139 h 157"/>
                <a:gd name="T8" fmla="*/ 112 w 153"/>
                <a:gd name="T9" fmla="*/ 148 h 157"/>
                <a:gd name="T10" fmla="*/ 96 w 153"/>
                <a:gd name="T11" fmla="*/ 155 h 157"/>
                <a:gd name="T12" fmla="*/ 83 w 153"/>
                <a:gd name="T13" fmla="*/ 157 h 157"/>
                <a:gd name="T14" fmla="*/ 68 w 153"/>
                <a:gd name="T15" fmla="*/ 157 h 157"/>
                <a:gd name="T16" fmla="*/ 53 w 153"/>
                <a:gd name="T17" fmla="*/ 153 h 157"/>
                <a:gd name="T18" fmla="*/ 26 w 153"/>
                <a:gd name="T19" fmla="*/ 137 h 157"/>
                <a:gd name="T20" fmla="*/ 9 w 153"/>
                <a:gd name="T21" fmla="*/ 113 h 157"/>
                <a:gd name="T22" fmla="*/ 0 w 153"/>
                <a:gd name="T23" fmla="*/ 85 h 157"/>
                <a:gd name="T24" fmla="*/ 5 w 153"/>
                <a:gd name="T25" fmla="*/ 54 h 157"/>
                <a:gd name="T26" fmla="*/ 11 w 153"/>
                <a:gd name="T27" fmla="*/ 39 h 157"/>
                <a:gd name="T28" fmla="*/ 20 w 153"/>
                <a:gd name="T29" fmla="*/ 26 h 157"/>
                <a:gd name="T30" fmla="*/ 29 w 153"/>
                <a:gd name="T31" fmla="*/ 17 h 157"/>
                <a:gd name="T32" fmla="*/ 42 w 153"/>
                <a:gd name="T33" fmla="*/ 9 h 157"/>
                <a:gd name="T34" fmla="*/ 57 w 153"/>
                <a:gd name="T35" fmla="*/ 2 h 157"/>
                <a:gd name="T36" fmla="*/ 72 w 153"/>
                <a:gd name="T37" fmla="*/ 0 h 157"/>
                <a:gd name="T38" fmla="*/ 85 w 153"/>
                <a:gd name="T39" fmla="*/ 0 h 157"/>
                <a:gd name="T40" fmla="*/ 101 w 153"/>
                <a:gd name="T41" fmla="*/ 4 h 157"/>
                <a:gd name="T42" fmla="*/ 127 w 153"/>
                <a:gd name="T43" fmla="*/ 19 h 157"/>
                <a:gd name="T44" fmla="*/ 144 w 153"/>
                <a:gd name="T45" fmla="*/ 43 h 157"/>
                <a:gd name="T46" fmla="*/ 153 w 153"/>
                <a:gd name="T47" fmla="*/ 72 h 157"/>
                <a:gd name="T48" fmla="*/ 149 w 153"/>
                <a:gd name="T49" fmla="*/ 102 h 1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3"/>
                <a:gd name="T76" fmla="*/ 0 h 157"/>
                <a:gd name="T77" fmla="*/ 153 w 153"/>
                <a:gd name="T78" fmla="*/ 157 h 1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3" h="157">
                  <a:moveTo>
                    <a:pt x="149" y="102"/>
                  </a:moveTo>
                  <a:lnTo>
                    <a:pt x="142" y="118"/>
                  </a:lnTo>
                  <a:lnTo>
                    <a:pt x="133" y="131"/>
                  </a:lnTo>
                  <a:lnTo>
                    <a:pt x="125" y="139"/>
                  </a:lnTo>
                  <a:lnTo>
                    <a:pt x="112" y="148"/>
                  </a:lnTo>
                  <a:lnTo>
                    <a:pt x="96" y="155"/>
                  </a:lnTo>
                  <a:lnTo>
                    <a:pt x="83" y="157"/>
                  </a:lnTo>
                  <a:lnTo>
                    <a:pt x="68" y="157"/>
                  </a:lnTo>
                  <a:lnTo>
                    <a:pt x="53" y="153"/>
                  </a:lnTo>
                  <a:lnTo>
                    <a:pt x="26" y="137"/>
                  </a:lnTo>
                  <a:lnTo>
                    <a:pt x="9" y="113"/>
                  </a:lnTo>
                  <a:lnTo>
                    <a:pt x="0" y="85"/>
                  </a:lnTo>
                  <a:lnTo>
                    <a:pt x="5" y="54"/>
                  </a:lnTo>
                  <a:lnTo>
                    <a:pt x="11" y="39"/>
                  </a:lnTo>
                  <a:lnTo>
                    <a:pt x="20" y="26"/>
                  </a:lnTo>
                  <a:lnTo>
                    <a:pt x="29" y="17"/>
                  </a:lnTo>
                  <a:lnTo>
                    <a:pt x="42" y="9"/>
                  </a:lnTo>
                  <a:lnTo>
                    <a:pt x="57" y="2"/>
                  </a:lnTo>
                  <a:lnTo>
                    <a:pt x="72" y="0"/>
                  </a:lnTo>
                  <a:lnTo>
                    <a:pt x="85" y="0"/>
                  </a:lnTo>
                  <a:lnTo>
                    <a:pt x="101" y="4"/>
                  </a:lnTo>
                  <a:lnTo>
                    <a:pt x="127" y="19"/>
                  </a:lnTo>
                  <a:lnTo>
                    <a:pt x="144" y="43"/>
                  </a:lnTo>
                  <a:lnTo>
                    <a:pt x="153" y="72"/>
                  </a:lnTo>
                  <a:lnTo>
                    <a:pt x="149" y="102"/>
                  </a:lnTo>
                  <a:close/>
                </a:path>
              </a:pathLst>
            </a:custGeom>
            <a:solidFill>
              <a:srgbClr val="3F707C"/>
            </a:solidFill>
            <a:ln w="9525">
              <a:noFill/>
              <a:round/>
              <a:headEnd/>
              <a:tailEnd/>
            </a:ln>
          </p:spPr>
          <p:txBody>
            <a:bodyPr/>
            <a:lstStyle/>
            <a:p>
              <a:endParaRPr lang="sv-SE"/>
            </a:p>
          </p:txBody>
        </p:sp>
        <p:sp>
          <p:nvSpPr>
            <p:cNvPr id="15" name="Freeform 14"/>
            <p:cNvSpPr>
              <a:spLocks/>
            </p:cNvSpPr>
            <p:nvPr/>
          </p:nvSpPr>
          <p:spPr bwMode="auto">
            <a:xfrm>
              <a:off x="1734" y="1655"/>
              <a:ext cx="706" cy="1076"/>
            </a:xfrm>
            <a:custGeom>
              <a:avLst/>
              <a:gdLst>
                <a:gd name="T0" fmla="*/ 689 w 706"/>
                <a:gd name="T1" fmla="*/ 0 h 1076"/>
                <a:gd name="T2" fmla="*/ 678 w 706"/>
                <a:gd name="T3" fmla="*/ 9 h 1076"/>
                <a:gd name="T4" fmla="*/ 654 w 706"/>
                <a:gd name="T5" fmla="*/ 29 h 1076"/>
                <a:gd name="T6" fmla="*/ 619 w 706"/>
                <a:gd name="T7" fmla="*/ 55 h 1076"/>
                <a:gd name="T8" fmla="*/ 576 w 706"/>
                <a:gd name="T9" fmla="*/ 90 h 1076"/>
                <a:gd name="T10" fmla="*/ 523 w 706"/>
                <a:gd name="T11" fmla="*/ 133 h 1076"/>
                <a:gd name="T12" fmla="*/ 466 w 706"/>
                <a:gd name="T13" fmla="*/ 181 h 1076"/>
                <a:gd name="T14" fmla="*/ 408 w 706"/>
                <a:gd name="T15" fmla="*/ 236 h 1076"/>
                <a:gd name="T16" fmla="*/ 346 w 706"/>
                <a:gd name="T17" fmla="*/ 295 h 1076"/>
                <a:gd name="T18" fmla="*/ 285 w 706"/>
                <a:gd name="T19" fmla="*/ 358 h 1076"/>
                <a:gd name="T20" fmla="*/ 224 w 706"/>
                <a:gd name="T21" fmla="*/ 424 h 1076"/>
                <a:gd name="T22" fmla="*/ 168 w 706"/>
                <a:gd name="T23" fmla="*/ 491 h 1076"/>
                <a:gd name="T24" fmla="*/ 117 w 706"/>
                <a:gd name="T25" fmla="*/ 561 h 1076"/>
                <a:gd name="T26" fmla="*/ 74 w 706"/>
                <a:gd name="T27" fmla="*/ 631 h 1076"/>
                <a:gd name="T28" fmla="*/ 39 w 706"/>
                <a:gd name="T29" fmla="*/ 698 h 1076"/>
                <a:gd name="T30" fmla="*/ 15 w 706"/>
                <a:gd name="T31" fmla="*/ 766 h 1076"/>
                <a:gd name="T32" fmla="*/ 2 w 706"/>
                <a:gd name="T33" fmla="*/ 831 h 1076"/>
                <a:gd name="T34" fmla="*/ 0 w 706"/>
                <a:gd name="T35" fmla="*/ 858 h 1076"/>
                <a:gd name="T36" fmla="*/ 2 w 706"/>
                <a:gd name="T37" fmla="*/ 884 h 1076"/>
                <a:gd name="T38" fmla="*/ 6 w 706"/>
                <a:gd name="T39" fmla="*/ 908 h 1076"/>
                <a:gd name="T40" fmla="*/ 13 w 706"/>
                <a:gd name="T41" fmla="*/ 932 h 1076"/>
                <a:gd name="T42" fmla="*/ 21 w 706"/>
                <a:gd name="T43" fmla="*/ 954 h 1076"/>
                <a:gd name="T44" fmla="*/ 32 w 706"/>
                <a:gd name="T45" fmla="*/ 975 h 1076"/>
                <a:gd name="T46" fmla="*/ 45 w 706"/>
                <a:gd name="T47" fmla="*/ 995 h 1076"/>
                <a:gd name="T48" fmla="*/ 63 w 706"/>
                <a:gd name="T49" fmla="*/ 1015 h 1076"/>
                <a:gd name="T50" fmla="*/ 85 w 706"/>
                <a:gd name="T51" fmla="*/ 1034 h 1076"/>
                <a:gd name="T52" fmla="*/ 113 w 706"/>
                <a:gd name="T53" fmla="*/ 1050 h 1076"/>
                <a:gd name="T54" fmla="*/ 144 w 706"/>
                <a:gd name="T55" fmla="*/ 1063 h 1076"/>
                <a:gd name="T56" fmla="*/ 178 w 706"/>
                <a:gd name="T57" fmla="*/ 1069 h 1076"/>
                <a:gd name="T58" fmla="*/ 218 w 706"/>
                <a:gd name="T59" fmla="*/ 1076 h 1076"/>
                <a:gd name="T60" fmla="*/ 261 w 706"/>
                <a:gd name="T61" fmla="*/ 1076 h 1076"/>
                <a:gd name="T62" fmla="*/ 309 w 706"/>
                <a:gd name="T63" fmla="*/ 1074 h 1076"/>
                <a:gd name="T64" fmla="*/ 362 w 706"/>
                <a:gd name="T65" fmla="*/ 1067 h 1076"/>
                <a:gd name="T66" fmla="*/ 357 w 706"/>
                <a:gd name="T67" fmla="*/ 1037 h 1076"/>
                <a:gd name="T68" fmla="*/ 309 w 706"/>
                <a:gd name="T69" fmla="*/ 1043 h 1076"/>
                <a:gd name="T70" fmla="*/ 266 w 706"/>
                <a:gd name="T71" fmla="*/ 1045 h 1076"/>
                <a:gd name="T72" fmla="*/ 224 w 706"/>
                <a:gd name="T73" fmla="*/ 1045 h 1076"/>
                <a:gd name="T74" fmla="*/ 189 w 706"/>
                <a:gd name="T75" fmla="*/ 1041 h 1076"/>
                <a:gd name="T76" fmla="*/ 157 w 706"/>
                <a:gd name="T77" fmla="*/ 1034 h 1076"/>
                <a:gd name="T78" fmla="*/ 128 w 706"/>
                <a:gd name="T79" fmla="*/ 1023 h 1076"/>
                <a:gd name="T80" fmla="*/ 104 w 706"/>
                <a:gd name="T81" fmla="*/ 1010 h 1076"/>
                <a:gd name="T82" fmla="*/ 85 w 706"/>
                <a:gd name="T83" fmla="*/ 993 h 1076"/>
                <a:gd name="T84" fmla="*/ 58 w 706"/>
                <a:gd name="T85" fmla="*/ 958 h 1076"/>
                <a:gd name="T86" fmla="*/ 41 w 706"/>
                <a:gd name="T87" fmla="*/ 921 h 1076"/>
                <a:gd name="T88" fmla="*/ 30 w 706"/>
                <a:gd name="T89" fmla="*/ 879 h 1076"/>
                <a:gd name="T90" fmla="*/ 30 w 706"/>
                <a:gd name="T91" fmla="*/ 834 h 1076"/>
                <a:gd name="T92" fmla="*/ 43 w 706"/>
                <a:gd name="T93" fmla="*/ 770 h 1076"/>
                <a:gd name="T94" fmla="*/ 67 w 706"/>
                <a:gd name="T95" fmla="*/ 705 h 1076"/>
                <a:gd name="T96" fmla="*/ 102 w 706"/>
                <a:gd name="T97" fmla="*/ 637 h 1076"/>
                <a:gd name="T98" fmla="*/ 148 w 706"/>
                <a:gd name="T99" fmla="*/ 570 h 1076"/>
                <a:gd name="T100" fmla="*/ 198 w 706"/>
                <a:gd name="T101" fmla="*/ 502 h 1076"/>
                <a:gd name="T102" fmla="*/ 255 w 706"/>
                <a:gd name="T103" fmla="*/ 437 h 1076"/>
                <a:gd name="T104" fmla="*/ 316 w 706"/>
                <a:gd name="T105" fmla="*/ 371 h 1076"/>
                <a:gd name="T106" fmla="*/ 377 w 706"/>
                <a:gd name="T107" fmla="*/ 308 h 1076"/>
                <a:gd name="T108" fmla="*/ 438 w 706"/>
                <a:gd name="T109" fmla="*/ 251 h 1076"/>
                <a:gd name="T110" fmla="*/ 497 w 706"/>
                <a:gd name="T111" fmla="*/ 197 h 1076"/>
                <a:gd name="T112" fmla="*/ 552 w 706"/>
                <a:gd name="T113" fmla="*/ 149 h 1076"/>
                <a:gd name="T114" fmla="*/ 602 w 706"/>
                <a:gd name="T115" fmla="*/ 109 h 1076"/>
                <a:gd name="T116" fmla="*/ 643 w 706"/>
                <a:gd name="T117" fmla="*/ 75 h 1076"/>
                <a:gd name="T118" fmla="*/ 676 w 706"/>
                <a:gd name="T119" fmla="*/ 48 h 1076"/>
                <a:gd name="T120" fmla="*/ 698 w 706"/>
                <a:gd name="T121" fmla="*/ 33 h 1076"/>
                <a:gd name="T122" fmla="*/ 706 w 706"/>
                <a:gd name="T123" fmla="*/ 27 h 1076"/>
                <a:gd name="T124" fmla="*/ 689 w 706"/>
                <a:gd name="T125" fmla="*/ 0 h 10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06"/>
                <a:gd name="T190" fmla="*/ 0 h 1076"/>
                <a:gd name="T191" fmla="*/ 706 w 706"/>
                <a:gd name="T192" fmla="*/ 1076 h 107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06" h="1076">
                  <a:moveTo>
                    <a:pt x="689" y="0"/>
                  </a:moveTo>
                  <a:lnTo>
                    <a:pt x="678" y="9"/>
                  </a:lnTo>
                  <a:lnTo>
                    <a:pt x="654" y="29"/>
                  </a:lnTo>
                  <a:lnTo>
                    <a:pt x="619" y="55"/>
                  </a:lnTo>
                  <a:lnTo>
                    <a:pt x="576" y="90"/>
                  </a:lnTo>
                  <a:lnTo>
                    <a:pt x="523" y="133"/>
                  </a:lnTo>
                  <a:lnTo>
                    <a:pt x="466" y="181"/>
                  </a:lnTo>
                  <a:lnTo>
                    <a:pt x="408" y="236"/>
                  </a:lnTo>
                  <a:lnTo>
                    <a:pt x="346" y="295"/>
                  </a:lnTo>
                  <a:lnTo>
                    <a:pt x="285" y="358"/>
                  </a:lnTo>
                  <a:lnTo>
                    <a:pt x="224" y="424"/>
                  </a:lnTo>
                  <a:lnTo>
                    <a:pt x="168" y="491"/>
                  </a:lnTo>
                  <a:lnTo>
                    <a:pt x="117" y="561"/>
                  </a:lnTo>
                  <a:lnTo>
                    <a:pt x="74" y="631"/>
                  </a:lnTo>
                  <a:lnTo>
                    <a:pt x="39" y="698"/>
                  </a:lnTo>
                  <a:lnTo>
                    <a:pt x="15" y="766"/>
                  </a:lnTo>
                  <a:lnTo>
                    <a:pt x="2" y="831"/>
                  </a:lnTo>
                  <a:lnTo>
                    <a:pt x="0" y="858"/>
                  </a:lnTo>
                  <a:lnTo>
                    <a:pt x="2" y="884"/>
                  </a:lnTo>
                  <a:lnTo>
                    <a:pt x="6" y="908"/>
                  </a:lnTo>
                  <a:lnTo>
                    <a:pt x="13" y="932"/>
                  </a:lnTo>
                  <a:lnTo>
                    <a:pt x="21" y="954"/>
                  </a:lnTo>
                  <a:lnTo>
                    <a:pt x="32" y="975"/>
                  </a:lnTo>
                  <a:lnTo>
                    <a:pt x="45" y="995"/>
                  </a:lnTo>
                  <a:lnTo>
                    <a:pt x="63" y="1015"/>
                  </a:lnTo>
                  <a:lnTo>
                    <a:pt x="85" y="1034"/>
                  </a:lnTo>
                  <a:lnTo>
                    <a:pt x="113" y="1050"/>
                  </a:lnTo>
                  <a:lnTo>
                    <a:pt x="144" y="1063"/>
                  </a:lnTo>
                  <a:lnTo>
                    <a:pt x="178" y="1069"/>
                  </a:lnTo>
                  <a:lnTo>
                    <a:pt x="218" y="1076"/>
                  </a:lnTo>
                  <a:lnTo>
                    <a:pt x="261" y="1076"/>
                  </a:lnTo>
                  <a:lnTo>
                    <a:pt x="309" y="1074"/>
                  </a:lnTo>
                  <a:lnTo>
                    <a:pt x="362" y="1067"/>
                  </a:lnTo>
                  <a:lnTo>
                    <a:pt x="357" y="1037"/>
                  </a:lnTo>
                  <a:lnTo>
                    <a:pt x="309" y="1043"/>
                  </a:lnTo>
                  <a:lnTo>
                    <a:pt x="266" y="1045"/>
                  </a:lnTo>
                  <a:lnTo>
                    <a:pt x="224" y="1045"/>
                  </a:lnTo>
                  <a:lnTo>
                    <a:pt x="189" y="1041"/>
                  </a:lnTo>
                  <a:lnTo>
                    <a:pt x="157" y="1034"/>
                  </a:lnTo>
                  <a:lnTo>
                    <a:pt x="128" y="1023"/>
                  </a:lnTo>
                  <a:lnTo>
                    <a:pt x="104" y="1010"/>
                  </a:lnTo>
                  <a:lnTo>
                    <a:pt x="85" y="993"/>
                  </a:lnTo>
                  <a:lnTo>
                    <a:pt x="58" y="958"/>
                  </a:lnTo>
                  <a:lnTo>
                    <a:pt x="41" y="921"/>
                  </a:lnTo>
                  <a:lnTo>
                    <a:pt x="30" y="879"/>
                  </a:lnTo>
                  <a:lnTo>
                    <a:pt x="30" y="834"/>
                  </a:lnTo>
                  <a:lnTo>
                    <a:pt x="43" y="770"/>
                  </a:lnTo>
                  <a:lnTo>
                    <a:pt x="67" y="705"/>
                  </a:lnTo>
                  <a:lnTo>
                    <a:pt x="102" y="637"/>
                  </a:lnTo>
                  <a:lnTo>
                    <a:pt x="148" y="570"/>
                  </a:lnTo>
                  <a:lnTo>
                    <a:pt x="198" y="502"/>
                  </a:lnTo>
                  <a:lnTo>
                    <a:pt x="255" y="437"/>
                  </a:lnTo>
                  <a:lnTo>
                    <a:pt x="316" y="371"/>
                  </a:lnTo>
                  <a:lnTo>
                    <a:pt x="377" y="308"/>
                  </a:lnTo>
                  <a:lnTo>
                    <a:pt x="438" y="251"/>
                  </a:lnTo>
                  <a:lnTo>
                    <a:pt x="497" y="197"/>
                  </a:lnTo>
                  <a:lnTo>
                    <a:pt x="552" y="149"/>
                  </a:lnTo>
                  <a:lnTo>
                    <a:pt x="602" y="109"/>
                  </a:lnTo>
                  <a:lnTo>
                    <a:pt x="643" y="75"/>
                  </a:lnTo>
                  <a:lnTo>
                    <a:pt x="676" y="48"/>
                  </a:lnTo>
                  <a:lnTo>
                    <a:pt x="698" y="33"/>
                  </a:lnTo>
                  <a:lnTo>
                    <a:pt x="706" y="27"/>
                  </a:lnTo>
                  <a:lnTo>
                    <a:pt x="689" y="0"/>
                  </a:lnTo>
                  <a:close/>
                </a:path>
              </a:pathLst>
            </a:custGeom>
            <a:solidFill>
              <a:srgbClr val="000000"/>
            </a:solidFill>
            <a:ln w="9525">
              <a:noFill/>
              <a:round/>
              <a:headEnd/>
              <a:tailEnd/>
            </a:ln>
          </p:spPr>
          <p:txBody>
            <a:bodyPr/>
            <a:lstStyle/>
            <a:p>
              <a:endParaRPr lang="sv-SE"/>
            </a:p>
          </p:txBody>
        </p:sp>
        <p:sp>
          <p:nvSpPr>
            <p:cNvPr id="16" name="Freeform 15"/>
            <p:cNvSpPr>
              <a:spLocks/>
            </p:cNvSpPr>
            <p:nvPr/>
          </p:nvSpPr>
          <p:spPr bwMode="auto">
            <a:xfrm>
              <a:off x="2925" y="1917"/>
              <a:ext cx="1047" cy="1756"/>
            </a:xfrm>
            <a:custGeom>
              <a:avLst/>
              <a:gdLst>
                <a:gd name="T0" fmla="*/ 1047 w 1047"/>
                <a:gd name="T1" fmla="*/ 13 h 1756"/>
                <a:gd name="T2" fmla="*/ 52 w 1047"/>
                <a:gd name="T3" fmla="*/ 1756 h 1756"/>
                <a:gd name="T4" fmla="*/ 0 w 1047"/>
                <a:gd name="T5" fmla="*/ 1750 h 1756"/>
                <a:gd name="T6" fmla="*/ 860 w 1047"/>
                <a:gd name="T7" fmla="*/ 0 h 1756"/>
                <a:gd name="T8" fmla="*/ 1047 w 1047"/>
                <a:gd name="T9" fmla="*/ 13 h 1756"/>
                <a:gd name="T10" fmla="*/ 0 60000 65536"/>
                <a:gd name="T11" fmla="*/ 0 60000 65536"/>
                <a:gd name="T12" fmla="*/ 0 60000 65536"/>
                <a:gd name="T13" fmla="*/ 0 60000 65536"/>
                <a:gd name="T14" fmla="*/ 0 60000 65536"/>
                <a:gd name="T15" fmla="*/ 0 w 1047"/>
                <a:gd name="T16" fmla="*/ 0 h 1756"/>
                <a:gd name="T17" fmla="*/ 1047 w 1047"/>
                <a:gd name="T18" fmla="*/ 1756 h 1756"/>
              </a:gdLst>
              <a:ahLst/>
              <a:cxnLst>
                <a:cxn ang="T10">
                  <a:pos x="T0" y="T1"/>
                </a:cxn>
                <a:cxn ang="T11">
                  <a:pos x="T2" y="T3"/>
                </a:cxn>
                <a:cxn ang="T12">
                  <a:pos x="T4" y="T5"/>
                </a:cxn>
                <a:cxn ang="T13">
                  <a:pos x="T6" y="T7"/>
                </a:cxn>
                <a:cxn ang="T14">
                  <a:pos x="T8" y="T9"/>
                </a:cxn>
              </a:cxnLst>
              <a:rect l="T15" t="T16" r="T17" b="T18"/>
              <a:pathLst>
                <a:path w="1047" h="1756">
                  <a:moveTo>
                    <a:pt x="1047" y="13"/>
                  </a:moveTo>
                  <a:lnTo>
                    <a:pt x="52" y="1756"/>
                  </a:lnTo>
                  <a:lnTo>
                    <a:pt x="0" y="1750"/>
                  </a:lnTo>
                  <a:lnTo>
                    <a:pt x="860" y="0"/>
                  </a:lnTo>
                  <a:lnTo>
                    <a:pt x="1047" y="13"/>
                  </a:lnTo>
                  <a:close/>
                </a:path>
              </a:pathLst>
            </a:custGeom>
            <a:solidFill>
              <a:srgbClr val="91C1CE"/>
            </a:solidFill>
            <a:ln w="9525">
              <a:noFill/>
              <a:round/>
              <a:headEnd/>
              <a:tailEnd/>
            </a:ln>
          </p:spPr>
          <p:txBody>
            <a:bodyPr/>
            <a:lstStyle/>
            <a:p>
              <a:endParaRPr lang="sv-SE"/>
            </a:p>
          </p:txBody>
        </p:sp>
      </p:grpSp>
      <p:sp>
        <p:nvSpPr>
          <p:cNvPr id="17" name="Rectangle 16"/>
          <p:cNvSpPr/>
          <p:nvPr/>
        </p:nvSpPr>
        <p:spPr>
          <a:xfrm rot="20687204">
            <a:off x="7846207" y="4392650"/>
            <a:ext cx="1118914" cy="430035"/>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dirty="0"/>
              <a:t>Support</a:t>
            </a:r>
          </a:p>
        </p:txBody>
      </p:sp>
      <p:sp>
        <p:nvSpPr>
          <p:cNvPr id="18" name="Rectangle 17"/>
          <p:cNvSpPr/>
          <p:nvPr/>
        </p:nvSpPr>
        <p:spPr>
          <a:xfrm rot="20687204">
            <a:off x="7719457" y="3947256"/>
            <a:ext cx="1368047" cy="430035"/>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dirty="0"/>
              <a:t>Backlog prep.</a:t>
            </a:r>
          </a:p>
        </p:txBody>
      </p:sp>
      <p:sp>
        <p:nvSpPr>
          <p:cNvPr id="19" name="Rectangle 18"/>
          <p:cNvSpPr/>
          <p:nvPr/>
        </p:nvSpPr>
        <p:spPr>
          <a:xfrm rot="20687204">
            <a:off x="7623297" y="3496743"/>
            <a:ext cx="1551619" cy="430035"/>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dirty="0"/>
              <a:t>Request</a:t>
            </a:r>
          </a:p>
        </p:txBody>
      </p:sp>
      <p:sp>
        <p:nvSpPr>
          <p:cNvPr id="20" name="Rectangle 19"/>
          <p:cNvSpPr/>
          <p:nvPr/>
        </p:nvSpPr>
        <p:spPr>
          <a:xfrm rot="20687204">
            <a:off x="7627667" y="3041106"/>
            <a:ext cx="1551619" cy="430035"/>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dirty="0"/>
              <a:t>Request</a:t>
            </a:r>
          </a:p>
        </p:txBody>
      </p:sp>
    </p:spTree>
    <p:extLst>
      <p:ext uri="{BB962C8B-B14F-4D97-AF65-F5344CB8AC3E}">
        <p14:creationId xmlns:p14="http://schemas.microsoft.com/office/powerpoint/2010/main" val="832799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Cycle de vie en </a:t>
            </a:r>
            <a:r>
              <a:rPr lang="fr-FR" dirty="0" smtClean="0">
                <a:solidFill>
                  <a:srgbClr val="C00000"/>
                </a:solidFill>
                <a:latin typeface="Calibri" pitchFamily="34" charset="0"/>
                <a:cs typeface="Calibri" pitchFamily="34" charset="0"/>
              </a:rPr>
              <a:t>V </a:t>
            </a:r>
            <a:endParaRPr lang="fr-FR" dirty="0"/>
          </a:p>
        </p:txBody>
      </p:sp>
      <p:pic>
        <p:nvPicPr>
          <p:cNvPr id="7" name="Espace réservé du contenu 6"/>
          <p:cNvPicPr>
            <a:picLocks noGrp="1" noChangeAspect="1"/>
          </p:cNvPicPr>
          <p:nvPr>
            <p:ph idx="1"/>
          </p:nvPr>
        </p:nvPicPr>
        <p:blipFill>
          <a:blip r:embed="rId2"/>
          <a:stretch>
            <a:fillRect/>
          </a:stretch>
        </p:blipFill>
        <p:spPr>
          <a:xfrm>
            <a:off x="1828800" y="1690688"/>
            <a:ext cx="8437418" cy="4855464"/>
          </a:xfrm>
          <a:prstGeom prst="rect">
            <a:avLst/>
          </a:prstGeom>
        </p:spPr>
      </p:pic>
    </p:spTree>
    <p:extLst>
      <p:ext uri="{BB962C8B-B14F-4D97-AF65-F5344CB8AC3E}">
        <p14:creationId xmlns:p14="http://schemas.microsoft.com/office/powerpoint/2010/main" val="33587558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smtClean="0">
                <a:solidFill>
                  <a:srgbClr val="C00000"/>
                </a:solidFill>
              </a:rPr>
              <a:t>Definition of Done (example)</a:t>
            </a:r>
            <a:endParaRPr lang="en-US" noProof="0" dirty="0">
              <a:solidFill>
                <a:srgbClr val="C00000"/>
              </a:solidFill>
            </a:endParaRPr>
          </a:p>
        </p:txBody>
      </p:sp>
      <p:sp>
        <p:nvSpPr>
          <p:cNvPr id="2" name="Content Placeholder 1"/>
          <p:cNvSpPr>
            <a:spLocks noGrp="1"/>
          </p:cNvSpPr>
          <p:nvPr>
            <p:ph idx="1"/>
          </p:nvPr>
        </p:nvSpPr>
        <p:spPr>
          <a:xfrm>
            <a:off x="2370069" y="1284886"/>
            <a:ext cx="7451868" cy="5251141"/>
          </a:xfrm>
        </p:spPr>
        <p:txBody>
          <a:bodyPr/>
          <a:lstStyle/>
          <a:p>
            <a:pPr eaLnBrk="1" hangingPunct="1">
              <a:lnSpc>
                <a:spcPct val="80000"/>
              </a:lnSpc>
              <a:spcBef>
                <a:spcPct val="40000"/>
              </a:spcBef>
            </a:pPr>
            <a:r>
              <a:rPr lang="en-US" altLang="sv-SE" sz="2400" dirty="0"/>
              <a:t>Development and admin</a:t>
            </a:r>
          </a:p>
          <a:p>
            <a:pPr lvl="1" eaLnBrk="1" hangingPunct="1">
              <a:lnSpc>
                <a:spcPct val="80000"/>
              </a:lnSpc>
              <a:spcBef>
                <a:spcPct val="40000"/>
              </a:spcBef>
            </a:pPr>
            <a:r>
              <a:rPr lang="en-US" altLang="sv-SE" dirty="0"/>
              <a:t>SPR implemented and tested by developer.</a:t>
            </a:r>
          </a:p>
          <a:p>
            <a:pPr lvl="1" eaLnBrk="1" hangingPunct="1">
              <a:lnSpc>
                <a:spcPct val="80000"/>
              </a:lnSpc>
              <a:spcBef>
                <a:spcPct val="40000"/>
              </a:spcBef>
            </a:pPr>
            <a:r>
              <a:rPr lang="en-US" altLang="sv-SE" dirty="0"/>
              <a:t>SPR updated with relevant information .</a:t>
            </a:r>
          </a:p>
          <a:p>
            <a:pPr lvl="2" eaLnBrk="1" hangingPunct="1">
              <a:lnSpc>
                <a:spcPct val="80000"/>
              </a:lnSpc>
              <a:spcBef>
                <a:spcPct val="40000"/>
              </a:spcBef>
            </a:pPr>
            <a:r>
              <a:rPr lang="en-US" altLang="sv-SE" sz="2400" dirty="0"/>
              <a:t>Test</a:t>
            </a:r>
            <a:endParaRPr lang="en-US" altLang="sv-SE" sz="1700" dirty="0"/>
          </a:p>
          <a:p>
            <a:pPr lvl="3" eaLnBrk="1" hangingPunct="1">
              <a:lnSpc>
                <a:spcPct val="80000"/>
              </a:lnSpc>
              <a:spcBef>
                <a:spcPct val="40000"/>
              </a:spcBef>
            </a:pPr>
            <a:r>
              <a:rPr lang="en-US" altLang="sv-SE" dirty="0"/>
              <a:t>SPR tested on by another person than developer</a:t>
            </a:r>
          </a:p>
          <a:p>
            <a:pPr lvl="3" eaLnBrk="1" hangingPunct="1">
              <a:lnSpc>
                <a:spcPct val="80000"/>
              </a:lnSpc>
              <a:spcBef>
                <a:spcPct val="40000"/>
              </a:spcBef>
            </a:pPr>
            <a:r>
              <a:rPr lang="en-US" altLang="sv-SE" dirty="0"/>
              <a:t>Automated unit tests implemented</a:t>
            </a:r>
          </a:p>
          <a:p>
            <a:pPr lvl="4" eaLnBrk="1" hangingPunct="1">
              <a:lnSpc>
                <a:spcPct val="80000"/>
              </a:lnSpc>
              <a:spcBef>
                <a:spcPct val="40000"/>
              </a:spcBef>
              <a:buFont typeface="Arial" panose="020B0604020202020204" pitchFamily="34" charset="0"/>
              <a:buChar char="•"/>
            </a:pPr>
            <a:r>
              <a:rPr lang="en-US" altLang="sv-SE" sz="2400" dirty="0"/>
              <a:t>Documentation</a:t>
            </a:r>
            <a:endParaRPr lang="en-US" altLang="sv-SE" sz="1400" dirty="0"/>
          </a:p>
          <a:p>
            <a:pPr lvl="5">
              <a:lnSpc>
                <a:spcPct val="80000"/>
              </a:lnSpc>
              <a:spcBef>
                <a:spcPct val="40000"/>
              </a:spcBef>
              <a:buFontTx/>
              <a:buChar char="-"/>
            </a:pPr>
            <a:r>
              <a:rPr lang="en-US" altLang="sv-SE" dirty="0"/>
              <a:t>SPR description field complete and clear</a:t>
            </a:r>
          </a:p>
          <a:p>
            <a:pPr lvl="5">
              <a:lnSpc>
                <a:spcPct val="80000"/>
              </a:lnSpc>
              <a:spcBef>
                <a:spcPct val="40000"/>
              </a:spcBef>
              <a:buFontTx/>
              <a:buChar char="-"/>
            </a:pPr>
            <a:r>
              <a:rPr lang="en-US" altLang="sv-SE" dirty="0"/>
              <a:t>Solution description field complete and clear</a:t>
            </a:r>
          </a:p>
        </p:txBody>
      </p:sp>
    </p:spTree>
    <p:extLst>
      <p:ext uri="{BB962C8B-B14F-4D97-AF65-F5344CB8AC3E}">
        <p14:creationId xmlns:p14="http://schemas.microsoft.com/office/powerpoint/2010/main" val="735891868"/>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060" y="4936629"/>
            <a:ext cx="2055705" cy="1910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ubrik 3"/>
          <p:cNvSpPr>
            <a:spLocks noGrp="1"/>
          </p:cNvSpPr>
          <p:nvPr>
            <p:ph type="title"/>
          </p:nvPr>
        </p:nvSpPr>
        <p:spPr/>
        <p:txBody>
          <a:bodyPr/>
          <a:lstStyle/>
          <a:p>
            <a:r>
              <a:rPr lang="en-US" noProof="0" dirty="0" smtClean="0">
                <a:solidFill>
                  <a:srgbClr val="C00000"/>
                </a:solidFill>
              </a:rPr>
              <a:t>The Sprint</a:t>
            </a:r>
            <a:endParaRPr lang="en-US" noProof="0" dirty="0">
              <a:solidFill>
                <a:srgbClr val="C00000"/>
              </a:solidFill>
            </a:endParaRPr>
          </a:p>
        </p:txBody>
      </p:sp>
      <p:sp>
        <p:nvSpPr>
          <p:cNvPr id="5" name="Platshållare för innehåll 4"/>
          <p:cNvSpPr>
            <a:spLocks noGrp="1"/>
          </p:cNvSpPr>
          <p:nvPr>
            <p:ph idx="1"/>
          </p:nvPr>
        </p:nvSpPr>
        <p:spPr>
          <a:xfrm>
            <a:off x="2260600" y="1074390"/>
            <a:ext cx="7975600" cy="4817576"/>
          </a:xfrm>
        </p:spPr>
        <p:txBody>
          <a:bodyPr/>
          <a:lstStyle/>
          <a:p>
            <a:pPr marL="0" indent="0">
              <a:buNone/>
            </a:pPr>
            <a:r>
              <a:rPr lang="en-US" sz="2500" dirty="0">
                <a:solidFill>
                  <a:schemeClr val="tx2"/>
                </a:solidFill>
              </a:rPr>
              <a:t>The team owns the sprint</a:t>
            </a:r>
          </a:p>
          <a:p>
            <a:pPr marL="0" indent="0">
              <a:buNone/>
            </a:pPr>
            <a:r>
              <a:rPr lang="en-US" sz="2500" dirty="0">
                <a:solidFill>
                  <a:schemeClr val="tx2"/>
                </a:solidFill>
              </a:rPr>
              <a:t>Target duration is one month, +/- one week</a:t>
            </a:r>
          </a:p>
          <a:p>
            <a:pPr marL="0" indent="0">
              <a:buNone/>
            </a:pPr>
            <a:r>
              <a:rPr lang="en-US" sz="2500" dirty="0">
                <a:solidFill>
                  <a:schemeClr val="tx2"/>
                </a:solidFill>
              </a:rPr>
              <a:t>All items in the Sprint backlog must be Done</a:t>
            </a:r>
          </a:p>
          <a:p>
            <a:pPr marL="0" indent="0">
              <a:buNone/>
            </a:pPr>
            <a:r>
              <a:rPr lang="en-US" sz="2500" dirty="0">
                <a:solidFill>
                  <a:schemeClr val="tx2"/>
                </a:solidFill>
              </a:rPr>
              <a:t>    Product is designed, coded, documented and tested</a:t>
            </a:r>
          </a:p>
          <a:p>
            <a:pPr marL="0" indent="0">
              <a:buNone/>
            </a:pPr>
            <a:r>
              <a:rPr lang="sv-SE" sz="2500" dirty="0">
                <a:solidFill>
                  <a:schemeClr val="tx2"/>
                </a:solidFill>
              </a:rPr>
              <a:t>No changes during the sprint</a:t>
            </a:r>
          </a:p>
          <a:p>
            <a:pPr marL="0" indent="0">
              <a:buNone/>
            </a:pPr>
            <a:r>
              <a:rPr lang="sv-SE" sz="2500" dirty="0">
                <a:solidFill>
                  <a:schemeClr val="tx2"/>
                </a:solidFill>
              </a:rPr>
              <a:t>   Plan duration to  fit the time you can keep change out</a:t>
            </a:r>
          </a:p>
          <a:p>
            <a:pPr marL="0" indent="0">
              <a:buNone/>
            </a:pPr>
            <a:r>
              <a:rPr lang="sv-SE" sz="2500" dirty="0">
                <a:solidFill>
                  <a:schemeClr val="tx2"/>
                </a:solidFill>
              </a:rPr>
              <a:t>A sprint may be interrupted in exceptional cases</a:t>
            </a:r>
          </a:p>
          <a:p>
            <a:pPr marL="0" indent="0">
              <a:buNone/>
            </a:pPr>
            <a:r>
              <a:rPr lang="sv-SE" sz="2500" dirty="0">
                <a:solidFill>
                  <a:schemeClr val="tx2"/>
                </a:solidFill>
              </a:rPr>
              <a:t>	Inform stakeholders</a:t>
            </a:r>
          </a:p>
          <a:p>
            <a:pPr marL="0" indent="0">
              <a:buNone/>
            </a:pPr>
            <a:r>
              <a:rPr lang="sv-SE" sz="2500" dirty="0">
                <a:solidFill>
                  <a:schemeClr val="tx2"/>
                </a:solidFill>
              </a:rPr>
              <a:t>	Make a new planning and continue sprint</a:t>
            </a:r>
          </a:p>
          <a:p>
            <a:pPr marL="0" indent="0">
              <a:buNone/>
            </a:pPr>
            <a:endParaRPr lang="en-US" sz="2100" dirty="0">
              <a:solidFill>
                <a:schemeClr val="tx2"/>
              </a:solidFill>
            </a:endParaRPr>
          </a:p>
          <a:p>
            <a:endParaRPr lang="en-US" noProof="0" dirty="0"/>
          </a:p>
        </p:txBody>
      </p:sp>
    </p:spTree>
    <p:extLst>
      <p:ext uri="{BB962C8B-B14F-4D97-AF65-F5344CB8AC3E}">
        <p14:creationId xmlns:p14="http://schemas.microsoft.com/office/powerpoint/2010/main" val="2616959114"/>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smtClean="0"/>
              <a:t>Sprint backlog – Scrum board</a:t>
            </a:r>
            <a:endParaRPr lang="en-US" noProof="0" dirty="0"/>
          </a:p>
        </p:txBody>
      </p:sp>
      <p:pic>
        <p:nvPicPr>
          <p:cNvPr id="2050" name="Picture 2" descr="C:\Users\marsod01\AppData\Local\Microsoft\Windows\Temporary Internet Files\Content.Outlook\2HXAA103\IMAG01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421" y="1553396"/>
            <a:ext cx="6372565" cy="446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79338"/>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smtClean="0">
                <a:solidFill>
                  <a:srgbClr val="C00000"/>
                </a:solidFill>
              </a:rPr>
              <a:t>Daily Scrum Meetings</a:t>
            </a:r>
            <a:endParaRPr lang="en-US" noProof="0" dirty="0">
              <a:solidFill>
                <a:srgbClr val="C00000"/>
              </a:solidFill>
            </a:endParaRPr>
          </a:p>
        </p:txBody>
      </p:sp>
      <p:sp>
        <p:nvSpPr>
          <p:cNvPr id="3" name="Platshållare för innehåll 2"/>
          <p:cNvSpPr>
            <a:spLocks noGrp="1"/>
          </p:cNvSpPr>
          <p:nvPr>
            <p:ph idx="1"/>
          </p:nvPr>
        </p:nvSpPr>
        <p:spPr>
          <a:xfrm>
            <a:off x="2370068" y="1599675"/>
            <a:ext cx="7728455" cy="4526884"/>
          </a:xfrm>
        </p:spPr>
        <p:txBody>
          <a:bodyPr/>
          <a:lstStyle/>
          <a:p>
            <a:pPr marL="0" indent="0">
              <a:buNone/>
            </a:pPr>
            <a:r>
              <a:rPr lang="en-US" sz="2100" dirty="0">
                <a:solidFill>
                  <a:schemeClr val="tx2"/>
                </a:solidFill>
              </a:rPr>
              <a:t>Not more than 15 min</a:t>
            </a:r>
          </a:p>
          <a:p>
            <a:pPr marL="0" indent="0">
              <a:buNone/>
            </a:pPr>
            <a:r>
              <a:rPr lang="en-US" sz="2100" dirty="0">
                <a:solidFill>
                  <a:schemeClr val="tx2"/>
                </a:solidFill>
              </a:rPr>
              <a:t>Stand-up</a:t>
            </a:r>
          </a:p>
          <a:p>
            <a:pPr marL="0" indent="0">
              <a:buNone/>
            </a:pPr>
            <a:r>
              <a:rPr lang="en-US" sz="2100" dirty="0">
                <a:solidFill>
                  <a:schemeClr val="tx2"/>
                </a:solidFill>
              </a:rPr>
              <a:t>Three questions</a:t>
            </a:r>
          </a:p>
          <a:p>
            <a:pPr marL="457759" lvl="1" indent="0">
              <a:buNone/>
            </a:pPr>
            <a:r>
              <a:rPr lang="en-US" sz="2100" dirty="0"/>
              <a:t>What have you done since last meeting?</a:t>
            </a:r>
          </a:p>
          <a:p>
            <a:pPr marL="457759" lvl="1" indent="0">
              <a:buNone/>
            </a:pPr>
            <a:r>
              <a:rPr lang="en-US" sz="2100" dirty="0"/>
              <a:t>What will you do until next meeting?</a:t>
            </a:r>
          </a:p>
          <a:p>
            <a:pPr marL="457759" lvl="1" indent="0">
              <a:buNone/>
            </a:pPr>
            <a:r>
              <a:rPr lang="en-US" sz="2100" dirty="0"/>
              <a:t>What impediments are in your way of being as efficient as you could?</a:t>
            </a:r>
          </a:p>
          <a:p>
            <a:pPr marL="0" indent="0">
              <a:buNone/>
            </a:pPr>
            <a:r>
              <a:rPr lang="en-US" sz="2100" dirty="0">
                <a:solidFill>
                  <a:schemeClr val="tx2"/>
                </a:solidFill>
              </a:rPr>
              <a:t>Report to the </a:t>
            </a:r>
            <a:r>
              <a:rPr lang="en-US" sz="2100" b="1" dirty="0">
                <a:solidFill>
                  <a:schemeClr val="tx2"/>
                </a:solidFill>
              </a:rPr>
              <a:t>team</a:t>
            </a:r>
            <a:r>
              <a:rPr lang="en-US" sz="2100" dirty="0">
                <a:solidFill>
                  <a:schemeClr val="tx2"/>
                </a:solidFill>
              </a:rPr>
              <a:t>, not the Scrum master</a:t>
            </a:r>
          </a:p>
          <a:p>
            <a:pPr marL="0" indent="0">
              <a:buNone/>
            </a:pPr>
            <a:r>
              <a:rPr lang="en-US" sz="2100" dirty="0">
                <a:solidFill>
                  <a:schemeClr val="tx2"/>
                </a:solidFill>
              </a:rPr>
              <a:t>Synchronization, not status reporting</a:t>
            </a:r>
          </a:p>
          <a:p>
            <a:pPr marL="0" indent="0">
              <a:buNone/>
            </a:pPr>
            <a:r>
              <a:rPr lang="en-US" sz="2100" dirty="0">
                <a:solidFill>
                  <a:schemeClr val="tx2"/>
                </a:solidFill>
              </a:rPr>
              <a:t>Review time estimates</a:t>
            </a:r>
          </a:p>
          <a:p>
            <a:pPr marL="0" indent="0">
              <a:buNone/>
            </a:pPr>
            <a:r>
              <a:rPr lang="en-US" sz="2100" dirty="0">
                <a:solidFill>
                  <a:schemeClr val="tx2"/>
                </a:solidFill>
              </a:rPr>
              <a:t>If possible solve impediments within the team</a:t>
            </a:r>
          </a:p>
        </p:txBody>
      </p:sp>
      <p:pic>
        <p:nvPicPr>
          <p:cNvPr id="4" name="Picture 67" descr="MCj043158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652" y="969024"/>
            <a:ext cx="2208285" cy="235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latshållare för innehåll 2"/>
          <p:cNvSpPr txBox="1">
            <a:spLocks/>
          </p:cNvSpPr>
          <p:nvPr/>
        </p:nvSpPr>
        <p:spPr>
          <a:xfrm>
            <a:off x="8378460" y="1575199"/>
            <a:ext cx="1113109" cy="504667"/>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2"/>
                </a:solidFill>
              </a:rPr>
              <a:t>24 hours</a:t>
            </a:r>
          </a:p>
        </p:txBody>
      </p:sp>
    </p:spTree>
    <p:extLst>
      <p:ext uri="{BB962C8B-B14F-4D97-AF65-F5344CB8AC3E}">
        <p14:creationId xmlns:p14="http://schemas.microsoft.com/office/powerpoint/2010/main" val="56945917"/>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smtClean="0">
                <a:solidFill>
                  <a:srgbClr val="C00000"/>
                </a:solidFill>
              </a:rPr>
              <a:t>Daily Scrum Meetings</a:t>
            </a:r>
            <a:endParaRPr lang="en-US" noProof="0" dirty="0">
              <a:solidFill>
                <a:srgbClr val="C00000"/>
              </a:solidFill>
            </a:endParaRPr>
          </a:p>
        </p:txBody>
      </p:sp>
      <p:sp>
        <p:nvSpPr>
          <p:cNvPr id="3" name="Platshållare för innehåll 2"/>
          <p:cNvSpPr>
            <a:spLocks noGrp="1"/>
          </p:cNvSpPr>
          <p:nvPr>
            <p:ph idx="1"/>
          </p:nvPr>
        </p:nvSpPr>
        <p:spPr>
          <a:xfrm>
            <a:off x="3714279" y="2912821"/>
            <a:ext cx="5777288" cy="2115137"/>
          </a:xfrm>
        </p:spPr>
        <p:txBody>
          <a:bodyPr/>
          <a:lstStyle/>
          <a:p>
            <a:pPr marL="0" indent="0">
              <a:buNone/>
            </a:pPr>
            <a:r>
              <a:rPr lang="en-US" sz="2100" dirty="0">
                <a:solidFill>
                  <a:schemeClr val="tx2"/>
                </a:solidFill>
              </a:rPr>
              <a:t>Why daily?</a:t>
            </a:r>
          </a:p>
          <a:p>
            <a:pPr marL="0" indent="0">
              <a:buNone/>
            </a:pPr>
            <a:endParaRPr lang="en-US" sz="2100" dirty="0">
              <a:solidFill>
                <a:schemeClr val="tx2"/>
              </a:solidFill>
            </a:endParaRPr>
          </a:p>
          <a:p>
            <a:pPr marL="457759" lvl="1" indent="0">
              <a:buNone/>
            </a:pPr>
            <a:r>
              <a:rPr lang="en-US" sz="2100" i="1" dirty="0">
                <a:solidFill>
                  <a:schemeClr val="tx2"/>
                </a:solidFill>
              </a:rPr>
              <a:t>”How does a project get to be a year late?”</a:t>
            </a:r>
          </a:p>
          <a:p>
            <a:pPr marL="457759" lvl="1" indent="0">
              <a:buNone/>
            </a:pPr>
            <a:r>
              <a:rPr lang="en-US" sz="2100" i="1" dirty="0">
                <a:solidFill>
                  <a:schemeClr val="tx2"/>
                </a:solidFill>
              </a:rPr>
              <a:t>“One day at the time!”</a:t>
            </a:r>
          </a:p>
          <a:p>
            <a:pPr marL="457759" lvl="1" indent="0">
              <a:buNone/>
            </a:pPr>
            <a:r>
              <a:rPr lang="en-US" sz="2100" i="1" dirty="0">
                <a:solidFill>
                  <a:schemeClr val="tx2"/>
                </a:solidFill>
              </a:rPr>
              <a:t>	Fred Brooks, The Mythical man-Month</a:t>
            </a:r>
          </a:p>
        </p:txBody>
      </p:sp>
      <p:pic>
        <p:nvPicPr>
          <p:cNvPr id="4" name="Picture 67" descr="MCj043158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387" y="969024"/>
            <a:ext cx="2243548" cy="235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latshållare för innehåll 2"/>
          <p:cNvSpPr txBox="1">
            <a:spLocks/>
          </p:cNvSpPr>
          <p:nvPr/>
        </p:nvSpPr>
        <p:spPr>
          <a:xfrm>
            <a:off x="8242275" y="1633564"/>
            <a:ext cx="1113109" cy="504667"/>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2"/>
                </a:solidFill>
              </a:rPr>
              <a:t>24 hours</a:t>
            </a:r>
          </a:p>
        </p:txBody>
      </p:sp>
    </p:spTree>
    <p:extLst>
      <p:ext uri="{BB962C8B-B14F-4D97-AF65-F5344CB8AC3E}">
        <p14:creationId xmlns:p14="http://schemas.microsoft.com/office/powerpoint/2010/main" val="2504869723"/>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err="1" smtClean="0"/>
              <a:t>Burndown</a:t>
            </a:r>
            <a:endParaRPr lang="en-US" noProof="0" dirty="0"/>
          </a:p>
        </p:txBody>
      </p:sp>
      <p:graphicFrame>
        <p:nvGraphicFramePr>
          <p:cNvPr id="7" name="Object 6"/>
          <p:cNvGraphicFramePr>
            <a:graphicFrameLocks noChangeAspect="1"/>
          </p:cNvGraphicFramePr>
          <p:nvPr>
            <p:extLst>
              <p:ext uri="{D42A27DB-BD31-4B8C-83A1-F6EECF244321}">
                <p14:modId xmlns:p14="http://schemas.microsoft.com/office/powerpoint/2010/main" val="2895848976"/>
              </p:ext>
            </p:extLst>
          </p:nvPr>
        </p:nvGraphicFramePr>
        <p:xfrm>
          <a:off x="4425910" y="676852"/>
          <a:ext cx="6927890" cy="5742165"/>
        </p:xfrm>
        <a:graphic>
          <a:graphicData uri="http://schemas.openxmlformats.org/presentationml/2006/ole">
            <mc:AlternateContent xmlns:mc="http://schemas.openxmlformats.org/markup-compatibility/2006">
              <mc:Choice xmlns:v="urn:schemas-microsoft-com:vml" Requires="v">
                <p:oleObj spid="_x0000_s5251" name="Acrobat Document" r:id="rId4" imgW="8009524" imgH="5668166" progId="AcroExch.Document.7">
                  <p:embed/>
                </p:oleObj>
              </mc:Choice>
              <mc:Fallback>
                <p:oleObj name="Acrobat Document" r:id="rId4" imgW="8009524" imgH="5668166" progId="AcroExch.Document.7">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910" y="676852"/>
                        <a:ext cx="6927890" cy="5742165"/>
                      </a:xfrm>
                      <a:prstGeom prst="rect">
                        <a:avLst/>
                      </a:prstGeom>
                      <a:noFill/>
                      <a:extLst/>
                    </p:spPr>
                  </p:pic>
                </p:oleObj>
              </mc:Fallback>
            </mc:AlternateContent>
          </a:graphicData>
        </a:graphic>
      </p:graphicFrame>
    </p:spTree>
    <p:extLst>
      <p:ext uri="{BB962C8B-B14F-4D97-AF65-F5344CB8AC3E}">
        <p14:creationId xmlns:p14="http://schemas.microsoft.com/office/powerpoint/2010/main" val="347476645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solidFill>
                  <a:srgbClr val="C00000"/>
                </a:solidFill>
              </a:rPr>
              <a:t>Velocity</a:t>
            </a:r>
            <a:endParaRPr lang="en-US" noProof="0" dirty="0">
              <a:solidFill>
                <a:srgbClr val="C00000"/>
              </a:solidFill>
            </a:endParaRPr>
          </a:p>
        </p:txBody>
      </p:sp>
      <p:sp>
        <p:nvSpPr>
          <p:cNvPr id="18" name="Text Box 11"/>
          <p:cNvSpPr txBox="1">
            <a:spLocks noChangeArrowheads="1"/>
          </p:cNvSpPr>
          <p:nvPr/>
        </p:nvSpPr>
        <p:spPr bwMode="auto">
          <a:xfrm>
            <a:off x="3639186" y="1319511"/>
            <a:ext cx="1655143"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Beginning of sprint</a:t>
            </a:r>
          </a:p>
        </p:txBody>
      </p:sp>
      <p:grpSp>
        <p:nvGrpSpPr>
          <p:cNvPr id="19" name="Group 56"/>
          <p:cNvGrpSpPr>
            <a:grpSpLocks/>
          </p:cNvGrpSpPr>
          <p:nvPr/>
        </p:nvGrpSpPr>
        <p:grpSpPr bwMode="auto">
          <a:xfrm>
            <a:off x="3073370" y="1689556"/>
            <a:ext cx="947772" cy="4048855"/>
            <a:chOff x="68" y="890"/>
            <a:chExt cx="771" cy="2812"/>
          </a:xfrm>
        </p:grpSpPr>
        <p:sp>
          <p:nvSpPr>
            <p:cNvPr id="20" name="AutoShape 26"/>
            <p:cNvSpPr>
              <a:spLocks noChangeArrowheads="1"/>
            </p:cNvSpPr>
            <p:nvPr/>
          </p:nvSpPr>
          <p:spPr bwMode="auto">
            <a:xfrm rot="10800000" flipH="1">
              <a:off x="68" y="890"/>
              <a:ext cx="771" cy="2812"/>
            </a:xfrm>
            <a:prstGeom prst="verticalScroll">
              <a:avLst>
                <a:gd name="adj" fmla="val 12500"/>
              </a:avLst>
            </a:prstGeom>
            <a:solidFill>
              <a:srgbClr val="FFFFD5"/>
            </a:solidFill>
            <a:ln w="12700">
              <a:solidFill>
                <a:srgbClr val="000000"/>
              </a:solidFill>
              <a:round/>
              <a:headEnd/>
              <a:tailEnd/>
            </a:ln>
          </p:spPr>
          <p:txBody>
            <a:bodyPr vert="eaVert"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sp>
          <p:nvSpPr>
            <p:cNvPr id="21" name="Rectangle 13"/>
            <p:cNvSpPr>
              <a:spLocks noChangeArrowheads="1"/>
            </p:cNvSpPr>
            <p:nvPr/>
          </p:nvSpPr>
          <p:spPr bwMode="auto">
            <a:xfrm>
              <a:off x="249" y="1379"/>
              <a:ext cx="453" cy="317"/>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800">
                  <a:solidFill>
                    <a:srgbClr val="215773"/>
                  </a:solidFill>
                  <a:latin typeface="Tahoma" pitchFamily="34" charset="0"/>
                </a:rPr>
                <a:t>8</a:t>
              </a:r>
            </a:p>
          </p:txBody>
        </p:sp>
        <p:sp>
          <p:nvSpPr>
            <p:cNvPr id="22" name="Rectangle 14"/>
            <p:cNvSpPr>
              <a:spLocks noChangeArrowheads="1"/>
            </p:cNvSpPr>
            <p:nvPr/>
          </p:nvSpPr>
          <p:spPr bwMode="auto">
            <a:xfrm>
              <a:off x="249" y="1721"/>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23" name="Rectangle 15"/>
            <p:cNvSpPr>
              <a:spLocks noChangeArrowheads="1"/>
            </p:cNvSpPr>
            <p:nvPr/>
          </p:nvSpPr>
          <p:spPr bwMode="auto">
            <a:xfrm>
              <a:off x="249" y="2134"/>
              <a:ext cx="453" cy="91"/>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a:solidFill>
                    <a:srgbClr val="215773"/>
                  </a:solidFill>
                  <a:latin typeface="Tahoma" pitchFamily="34" charset="0"/>
                </a:rPr>
                <a:t>3</a:t>
              </a:r>
            </a:p>
          </p:txBody>
        </p:sp>
        <p:sp>
          <p:nvSpPr>
            <p:cNvPr id="24" name="Rectangle 16"/>
            <p:cNvSpPr>
              <a:spLocks noChangeArrowheads="1"/>
            </p:cNvSpPr>
            <p:nvPr/>
          </p:nvSpPr>
          <p:spPr bwMode="auto">
            <a:xfrm>
              <a:off x="249" y="1927"/>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25" name="Rectangle 17"/>
            <p:cNvSpPr>
              <a:spLocks noChangeArrowheads="1"/>
            </p:cNvSpPr>
            <p:nvPr/>
          </p:nvSpPr>
          <p:spPr bwMode="auto">
            <a:xfrm>
              <a:off x="249" y="2250"/>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26" name="Rectangle 21"/>
            <p:cNvSpPr>
              <a:spLocks noChangeArrowheads="1"/>
            </p:cNvSpPr>
            <p:nvPr/>
          </p:nvSpPr>
          <p:spPr bwMode="auto">
            <a:xfrm>
              <a:off x="249" y="2457"/>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27" name="Rectangle 22"/>
            <p:cNvSpPr>
              <a:spLocks noChangeArrowheads="1"/>
            </p:cNvSpPr>
            <p:nvPr/>
          </p:nvSpPr>
          <p:spPr bwMode="auto">
            <a:xfrm>
              <a:off x="249" y="3223"/>
              <a:ext cx="453" cy="91"/>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a:solidFill>
                    <a:srgbClr val="215773"/>
                  </a:solidFill>
                  <a:latin typeface="Tahoma" pitchFamily="34" charset="0"/>
                </a:rPr>
                <a:t>3</a:t>
              </a:r>
            </a:p>
          </p:txBody>
        </p:sp>
        <p:sp>
          <p:nvSpPr>
            <p:cNvPr id="28" name="Rectangle 23"/>
            <p:cNvSpPr>
              <a:spLocks noChangeArrowheads="1"/>
            </p:cNvSpPr>
            <p:nvPr/>
          </p:nvSpPr>
          <p:spPr bwMode="auto">
            <a:xfrm>
              <a:off x="249" y="3016"/>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29" name="Rectangle 24"/>
            <p:cNvSpPr>
              <a:spLocks noChangeArrowheads="1"/>
            </p:cNvSpPr>
            <p:nvPr/>
          </p:nvSpPr>
          <p:spPr bwMode="auto">
            <a:xfrm>
              <a:off x="249" y="3339"/>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30" name="Rectangle 25"/>
            <p:cNvSpPr>
              <a:spLocks noChangeArrowheads="1"/>
            </p:cNvSpPr>
            <p:nvPr/>
          </p:nvSpPr>
          <p:spPr bwMode="auto">
            <a:xfrm>
              <a:off x="249" y="2669"/>
              <a:ext cx="453" cy="317"/>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800">
                  <a:solidFill>
                    <a:srgbClr val="215773"/>
                  </a:solidFill>
                  <a:latin typeface="Tahoma" pitchFamily="34" charset="0"/>
                </a:rPr>
                <a:t>8</a:t>
              </a:r>
            </a:p>
          </p:txBody>
        </p:sp>
        <p:sp>
          <p:nvSpPr>
            <p:cNvPr id="31" name="Text Box 27"/>
            <p:cNvSpPr txBox="1">
              <a:spLocks noChangeArrowheads="1"/>
            </p:cNvSpPr>
            <p:nvPr/>
          </p:nvSpPr>
          <p:spPr bwMode="auto">
            <a:xfrm>
              <a:off x="204" y="935"/>
              <a:ext cx="59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eaLnBrk="1" hangingPunct="1">
                <a:spcBef>
                  <a:spcPct val="0"/>
                </a:spcBef>
                <a:buClrTx/>
                <a:buFontTx/>
                <a:buNone/>
              </a:pPr>
              <a:r>
                <a:rPr lang="sv-SE" altLang="sv-SE" sz="1200"/>
                <a:t>Product</a:t>
              </a:r>
            </a:p>
            <a:p>
              <a:pPr eaLnBrk="1" hangingPunct="1">
                <a:spcBef>
                  <a:spcPct val="0"/>
                </a:spcBef>
                <a:buClrTx/>
                <a:buFontTx/>
                <a:buNone/>
              </a:pPr>
              <a:r>
                <a:rPr lang="sv-SE" altLang="sv-SE" sz="1200"/>
                <a:t>Backlog</a:t>
              </a:r>
            </a:p>
          </p:txBody>
        </p:sp>
      </p:grpSp>
      <p:sp>
        <p:nvSpPr>
          <p:cNvPr id="32" name="AutoShape 28"/>
          <p:cNvSpPr>
            <a:spLocks/>
          </p:cNvSpPr>
          <p:nvPr/>
        </p:nvSpPr>
        <p:spPr bwMode="auto">
          <a:xfrm>
            <a:off x="3964592" y="2408043"/>
            <a:ext cx="167182" cy="1436969"/>
          </a:xfrm>
          <a:prstGeom prst="rightBrace">
            <a:avLst>
              <a:gd name="adj1" fmla="val 611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0142" tIns="40072" rIns="80142" bIns="40072"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sp>
        <p:nvSpPr>
          <p:cNvPr id="33" name="Text Box 29"/>
          <p:cNvSpPr txBox="1">
            <a:spLocks noChangeArrowheads="1"/>
          </p:cNvSpPr>
          <p:nvPr/>
        </p:nvSpPr>
        <p:spPr bwMode="auto">
          <a:xfrm>
            <a:off x="4034711" y="2408039"/>
            <a:ext cx="822286" cy="63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215773"/>
                </a:solidFill>
                <a:latin typeface="Tahoma" pitchFamily="34" charset="0"/>
              </a:rPr>
              <a:t>Estimated</a:t>
            </a:r>
          </a:p>
          <a:p>
            <a:pPr algn="ctr" eaLnBrk="1" hangingPunct="1">
              <a:spcBef>
                <a:spcPct val="0"/>
              </a:spcBef>
              <a:buClrTx/>
              <a:buFontTx/>
              <a:buNone/>
            </a:pPr>
            <a:r>
              <a:rPr lang="sv-SE" altLang="sv-SE" sz="1100" dirty="0">
                <a:solidFill>
                  <a:srgbClr val="215773"/>
                </a:solidFill>
                <a:latin typeface="Tahoma" pitchFamily="34" charset="0"/>
              </a:rPr>
              <a:t>velocity = </a:t>
            </a:r>
          </a:p>
          <a:p>
            <a:pPr algn="ctr" eaLnBrk="1" hangingPunct="1">
              <a:spcBef>
                <a:spcPct val="0"/>
              </a:spcBef>
              <a:buClrTx/>
              <a:buFontTx/>
              <a:buNone/>
            </a:pPr>
            <a:r>
              <a:rPr lang="sv-SE" altLang="sv-SE" sz="1400" dirty="0">
                <a:solidFill>
                  <a:srgbClr val="215773"/>
                </a:solidFill>
                <a:latin typeface="Tahoma" pitchFamily="34" charset="0"/>
              </a:rPr>
              <a:t>26</a:t>
            </a:r>
          </a:p>
        </p:txBody>
      </p:sp>
      <p:sp>
        <p:nvSpPr>
          <p:cNvPr id="34" name="AutoShape 38"/>
          <p:cNvSpPr>
            <a:spLocks noChangeArrowheads="1"/>
          </p:cNvSpPr>
          <p:nvPr/>
        </p:nvSpPr>
        <p:spPr bwMode="auto">
          <a:xfrm>
            <a:off x="4188320" y="2995498"/>
            <a:ext cx="668726" cy="262052"/>
          </a:xfrm>
          <a:prstGeom prst="rightArrow">
            <a:avLst>
              <a:gd name="adj1" fmla="val 50000"/>
              <a:gd name="adj2" fmla="val 74725"/>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grpSp>
        <p:nvGrpSpPr>
          <p:cNvPr id="35" name="Group 57"/>
          <p:cNvGrpSpPr>
            <a:grpSpLocks/>
          </p:cNvGrpSpPr>
          <p:nvPr/>
        </p:nvGrpSpPr>
        <p:grpSpPr bwMode="auto">
          <a:xfrm>
            <a:off x="5240048" y="1754348"/>
            <a:ext cx="1003088" cy="2417507"/>
            <a:chOff x="1474" y="935"/>
            <a:chExt cx="816" cy="1679"/>
          </a:xfrm>
        </p:grpSpPr>
        <p:sp>
          <p:nvSpPr>
            <p:cNvPr id="36" name="AutoShape 31"/>
            <p:cNvSpPr>
              <a:spLocks noChangeArrowheads="1"/>
            </p:cNvSpPr>
            <p:nvPr/>
          </p:nvSpPr>
          <p:spPr bwMode="auto">
            <a:xfrm rot="10800000" flipH="1">
              <a:off x="1474" y="935"/>
              <a:ext cx="816" cy="1679"/>
            </a:xfrm>
            <a:prstGeom prst="verticalScroll">
              <a:avLst>
                <a:gd name="adj" fmla="val 12500"/>
              </a:avLst>
            </a:prstGeom>
            <a:solidFill>
              <a:schemeClr val="bg1"/>
            </a:solidFill>
            <a:ln w="12700">
              <a:solidFill>
                <a:srgbClr val="000000"/>
              </a:solidFill>
              <a:round/>
              <a:headEnd/>
              <a:tailEnd/>
            </a:ln>
          </p:spPr>
          <p:txBody>
            <a:bodyPr vert="eaVert"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sp>
          <p:nvSpPr>
            <p:cNvPr id="37" name="Rectangle 6"/>
            <p:cNvSpPr>
              <a:spLocks noChangeArrowheads="1"/>
            </p:cNvSpPr>
            <p:nvPr/>
          </p:nvSpPr>
          <p:spPr bwMode="auto">
            <a:xfrm>
              <a:off x="1655" y="1389"/>
              <a:ext cx="453" cy="317"/>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800">
                  <a:solidFill>
                    <a:srgbClr val="215773"/>
                  </a:solidFill>
                  <a:latin typeface="Tahoma" pitchFamily="34" charset="0"/>
                </a:rPr>
                <a:t>8</a:t>
              </a:r>
            </a:p>
          </p:txBody>
        </p:sp>
        <p:sp>
          <p:nvSpPr>
            <p:cNvPr id="38" name="Rectangle 7"/>
            <p:cNvSpPr>
              <a:spLocks noChangeArrowheads="1"/>
            </p:cNvSpPr>
            <p:nvPr/>
          </p:nvSpPr>
          <p:spPr bwMode="auto">
            <a:xfrm>
              <a:off x="1655" y="1731"/>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39" name="Rectangle 8"/>
            <p:cNvSpPr>
              <a:spLocks noChangeArrowheads="1"/>
            </p:cNvSpPr>
            <p:nvPr/>
          </p:nvSpPr>
          <p:spPr bwMode="auto">
            <a:xfrm>
              <a:off x="1655" y="2144"/>
              <a:ext cx="453" cy="91"/>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a:solidFill>
                    <a:srgbClr val="215773"/>
                  </a:solidFill>
                  <a:latin typeface="Tahoma" pitchFamily="34" charset="0"/>
                </a:rPr>
                <a:t>3</a:t>
              </a:r>
            </a:p>
          </p:txBody>
        </p:sp>
        <p:sp>
          <p:nvSpPr>
            <p:cNvPr id="40" name="Rectangle 9"/>
            <p:cNvSpPr>
              <a:spLocks noChangeArrowheads="1"/>
            </p:cNvSpPr>
            <p:nvPr/>
          </p:nvSpPr>
          <p:spPr bwMode="auto">
            <a:xfrm>
              <a:off x="1655" y="1937"/>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41" name="Rectangle 10"/>
            <p:cNvSpPr>
              <a:spLocks noChangeArrowheads="1"/>
            </p:cNvSpPr>
            <p:nvPr/>
          </p:nvSpPr>
          <p:spPr bwMode="auto">
            <a:xfrm>
              <a:off x="1655" y="2260"/>
              <a:ext cx="453" cy="182"/>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42" name="Text Box 39"/>
            <p:cNvSpPr txBox="1">
              <a:spLocks noChangeArrowheads="1"/>
            </p:cNvSpPr>
            <p:nvPr/>
          </p:nvSpPr>
          <p:spPr bwMode="auto">
            <a:xfrm>
              <a:off x="1655" y="981"/>
              <a:ext cx="59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eaLnBrk="1" hangingPunct="1">
                <a:spcBef>
                  <a:spcPct val="0"/>
                </a:spcBef>
                <a:buClrTx/>
                <a:buFontTx/>
                <a:buNone/>
              </a:pPr>
              <a:r>
                <a:rPr lang="sv-SE" altLang="sv-SE" sz="1200"/>
                <a:t>Sprint</a:t>
              </a:r>
            </a:p>
            <a:p>
              <a:pPr eaLnBrk="1" hangingPunct="1">
                <a:spcBef>
                  <a:spcPct val="0"/>
                </a:spcBef>
                <a:buClrTx/>
                <a:buFontTx/>
                <a:buNone/>
              </a:pPr>
              <a:r>
                <a:rPr lang="sv-SE" altLang="sv-SE" sz="1200"/>
                <a:t>Backlog</a:t>
              </a:r>
            </a:p>
          </p:txBody>
        </p:sp>
      </p:grpSp>
      <p:sp>
        <p:nvSpPr>
          <p:cNvPr id="43" name="Text Box 46"/>
          <p:cNvSpPr txBox="1">
            <a:spLocks noChangeArrowheads="1"/>
          </p:cNvSpPr>
          <p:nvPr/>
        </p:nvSpPr>
        <p:spPr bwMode="auto">
          <a:xfrm>
            <a:off x="7211497" y="1362705"/>
            <a:ext cx="1173345"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End of sprint</a:t>
            </a:r>
          </a:p>
        </p:txBody>
      </p:sp>
      <p:sp>
        <p:nvSpPr>
          <p:cNvPr id="44" name="AutoShape 47"/>
          <p:cNvSpPr>
            <a:spLocks/>
          </p:cNvSpPr>
          <p:nvPr/>
        </p:nvSpPr>
        <p:spPr bwMode="auto">
          <a:xfrm>
            <a:off x="8428784" y="2408040"/>
            <a:ext cx="167182" cy="1045331"/>
          </a:xfrm>
          <a:prstGeom prst="rightBrace">
            <a:avLst>
              <a:gd name="adj1" fmla="val 4448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0142" tIns="40072" rIns="80142" bIns="40072"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grpSp>
        <p:nvGrpSpPr>
          <p:cNvPr id="45" name="Group 58"/>
          <p:cNvGrpSpPr>
            <a:grpSpLocks/>
          </p:cNvGrpSpPr>
          <p:nvPr/>
        </p:nvGrpSpPr>
        <p:grpSpPr bwMode="auto">
          <a:xfrm>
            <a:off x="7481017" y="1754348"/>
            <a:ext cx="1004318" cy="2417507"/>
            <a:chOff x="3585" y="935"/>
            <a:chExt cx="817" cy="1679"/>
          </a:xfrm>
        </p:grpSpPr>
        <p:sp>
          <p:nvSpPr>
            <p:cNvPr id="46" name="AutoShape 40"/>
            <p:cNvSpPr>
              <a:spLocks noChangeArrowheads="1"/>
            </p:cNvSpPr>
            <p:nvPr/>
          </p:nvSpPr>
          <p:spPr bwMode="auto">
            <a:xfrm rot="10800000" flipH="1">
              <a:off x="3585" y="935"/>
              <a:ext cx="817" cy="1679"/>
            </a:xfrm>
            <a:prstGeom prst="verticalScroll">
              <a:avLst>
                <a:gd name="adj" fmla="val 12500"/>
              </a:avLst>
            </a:prstGeom>
            <a:solidFill>
              <a:schemeClr val="bg1"/>
            </a:solidFill>
            <a:ln w="12700">
              <a:solidFill>
                <a:srgbClr val="000000"/>
              </a:solidFill>
              <a:round/>
              <a:headEnd/>
              <a:tailEnd/>
            </a:ln>
          </p:spPr>
          <p:txBody>
            <a:bodyPr vert="eaVert"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endParaRPr lang="sv-SE" altLang="sv-SE" sz="1100">
                <a:solidFill>
                  <a:srgbClr val="215773"/>
                </a:solidFill>
                <a:latin typeface="Tahoma" pitchFamily="34" charset="0"/>
              </a:endParaRPr>
            </a:p>
          </p:txBody>
        </p:sp>
        <p:sp>
          <p:nvSpPr>
            <p:cNvPr id="47" name="Rectangle 41"/>
            <p:cNvSpPr>
              <a:spLocks noChangeArrowheads="1"/>
            </p:cNvSpPr>
            <p:nvPr/>
          </p:nvSpPr>
          <p:spPr bwMode="auto">
            <a:xfrm>
              <a:off x="3766" y="1389"/>
              <a:ext cx="453" cy="317"/>
            </a:xfrm>
            <a:prstGeom prst="rect">
              <a:avLst/>
            </a:prstGeom>
            <a:solidFill>
              <a:srgbClr val="99FF99"/>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800">
                  <a:solidFill>
                    <a:srgbClr val="215773"/>
                  </a:solidFill>
                  <a:latin typeface="Tahoma" pitchFamily="34" charset="0"/>
                </a:rPr>
                <a:t>8</a:t>
              </a:r>
            </a:p>
          </p:txBody>
        </p:sp>
        <p:sp>
          <p:nvSpPr>
            <p:cNvPr id="48" name="Rectangle 42"/>
            <p:cNvSpPr>
              <a:spLocks noChangeArrowheads="1"/>
            </p:cNvSpPr>
            <p:nvPr/>
          </p:nvSpPr>
          <p:spPr bwMode="auto">
            <a:xfrm>
              <a:off x="3766" y="1731"/>
              <a:ext cx="453" cy="182"/>
            </a:xfrm>
            <a:prstGeom prst="rect">
              <a:avLst/>
            </a:prstGeom>
            <a:solidFill>
              <a:srgbClr val="99FF99"/>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49" name="Rectangle 43"/>
            <p:cNvSpPr>
              <a:spLocks noChangeArrowheads="1"/>
            </p:cNvSpPr>
            <p:nvPr/>
          </p:nvSpPr>
          <p:spPr bwMode="auto">
            <a:xfrm>
              <a:off x="3766" y="2144"/>
              <a:ext cx="453" cy="91"/>
            </a:xfrm>
            <a:prstGeom prst="rect">
              <a:avLst/>
            </a:prstGeom>
            <a:solidFill>
              <a:srgbClr val="FFFF89"/>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a:solidFill>
                    <a:srgbClr val="215773"/>
                  </a:solidFill>
                  <a:latin typeface="Tahoma" pitchFamily="34" charset="0"/>
                </a:rPr>
                <a:t>3</a:t>
              </a:r>
            </a:p>
          </p:txBody>
        </p:sp>
        <p:sp>
          <p:nvSpPr>
            <p:cNvPr id="50" name="Rectangle 44"/>
            <p:cNvSpPr>
              <a:spLocks noChangeArrowheads="1"/>
            </p:cNvSpPr>
            <p:nvPr/>
          </p:nvSpPr>
          <p:spPr bwMode="auto">
            <a:xfrm>
              <a:off x="3766" y="1937"/>
              <a:ext cx="453" cy="182"/>
            </a:xfrm>
            <a:prstGeom prst="rect">
              <a:avLst/>
            </a:prstGeom>
            <a:solidFill>
              <a:srgbClr val="99FF99"/>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51" name="Rectangle 45"/>
            <p:cNvSpPr>
              <a:spLocks noChangeArrowheads="1"/>
            </p:cNvSpPr>
            <p:nvPr/>
          </p:nvSpPr>
          <p:spPr bwMode="auto">
            <a:xfrm>
              <a:off x="3766" y="2260"/>
              <a:ext cx="453" cy="182"/>
            </a:xfrm>
            <a:prstGeom prst="rect">
              <a:avLst/>
            </a:prstGeom>
            <a:solidFill>
              <a:srgbClr val="FF9F89"/>
            </a:solidFill>
            <a:ln w="9525" algn="ctr">
              <a:solidFill>
                <a:schemeClr val="tx1"/>
              </a:solidFill>
              <a:miter lim="800000"/>
              <a:headEnd/>
              <a:tailEnd/>
            </a:ln>
          </p:spPr>
          <p:txBody>
            <a:bodyPr wrap="none" anchor="ct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400">
                  <a:solidFill>
                    <a:srgbClr val="215773"/>
                  </a:solidFill>
                  <a:latin typeface="Tahoma" pitchFamily="34" charset="0"/>
                </a:rPr>
                <a:t>5</a:t>
              </a:r>
            </a:p>
          </p:txBody>
        </p:sp>
        <p:sp>
          <p:nvSpPr>
            <p:cNvPr id="52" name="Text Box 48"/>
            <p:cNvSpPr txBox="1">
              <a:spLocks noChangeArrowheads="1"/>
            </p:cNvSpPr>
            <p:nvPr/>
          </p:nvSpPr>
          <p:spPr bwMode="auto">
            <a:xfrm>
              <a:off x="3766" y="981"/>
              <a:ext cx="59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eaLnBrk="1" hangingPunct="1">
                <a:spcBef>
                  <a:spcPct val="0"/>
                </a:spcBef>
                <a:buClrTx/>
                <a:buFontTx/>
                <a:buNone/>
              </a:pPr>
              <a:r>
                <a:rPr lang="sv-SE" altLang="sv-SE" sz="1200"/>
                <a:t>Sprint</a:t>
              </a:r>
            </a:p>
            <a:p>
              <a:pPr eaLnBrk="1" hangingPunct="1">
                <a:spcBef>
                  <a:spcPct val="0"/>
                </a:spcBef>
                <a:buClrTx/>
                <a:buFontTx/>
                <a:buNone/>
              </a:pPr>
              <a:r>
                <a:rPr lang="sv-SE" altLang="sv-SE" sz="1200"/>
                <a:t>Backlog</a:t>
              </a:r>
            </a:p>
          </p:txBody>
        </p:sp>
      </p:grpSp>
      <p:sp>
        <p:nvSpPr>
          <p:cNvPr id="53" name="Text Box 49"/>
          <p:cNvSpPr txBox="1">
            <a:spLocks noChangeArrowheads="1"/>
          </p:cNvSpPr>
          <p:nvPr/>
        </p:nvSpPr>
        <p:spPr bwMode="auto">
          <a:xfrm>
            <a:off x="7162512" y="2539063"/>
            <a:ext cx="533746" cy="2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008000"/>
                </a:solidFill>
                <a:latin typeface="Tahoma" pitchFamily="34" charset="0"/>
              </a:rPr>
              <a:t>Done!</a:t>
            </a:r>
          </a:p>
        </p:txBody>
      </p:sp>
      <p:sp>
        <p:nvSpPr>
          <p:cNvPr id="54" name="Text Box 50"/>
          <p:cNvSpPr txBox="1">
            <a:spLocks noChangeArrowheads="1"/>
          </p:cNvSpPr>
          <p:nvPr/>
        </p:nvSpPr>
        <p:spPr bwMode="auto">
          <a:xfrm>
            <a:off x="7162512" y="2877430"/>
            <a:ext cx="533746" cy="2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008000"/>
                </a:solidFill>
                <a:latin typeface="Tahoma" pitchFamily="34" charset="0"/>
              </a:rPr>
              <a:t>Done!</a:t>
            </a:r>
          </a:p>
        </p:txBody>
      </p:sp>
      <p:sp>
        <p:nvSpPr>
          <p:cNvPr id="55" name="Text Box 51"/>
          <p:cNvSpPr txBox="1">
            <a:spLocks noChangeArrowheads="1"/>
          </p:cNvSpPr>
          <p:nvPr/>
        </p:nvSpPr>
        <p:spPr bwMode="auto">
          <a:xfrm>
            <a:off x="7162512" y="3257550"/>
            <a:ext cx="533746" cy="2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008000"/>
                </a:solidFill>
                <a:latin typeface="Tahoma" pitchFamily="34" charset="0"/>
              </a:rPr>
              <a:t>Done!</a:t>
            </a:r>
          </a:p>
        </p:txBody>
      </p:sp>
      <p:sp>
        <p:nvSpPr>
          <p:cNvPr id="56" name="Text Box 52"/>
          <p:cNvSpPr txBox="1">
            <a:spLocks noChangeArrowheads="1"/>
          </p:cNvSpPr>
          <p:nvPr/>
        </p:nvSpPr>
        <p:spPr bwMode="auto">
          <a:xfrm>
            <a:off x="6784321" y="3415931"/>
            <a:ext cx="936100" cy="2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C0BC00"/>
                </a:solidFill>
                <a:latin typeface="Tahoma" pitchFamily="34" charset="0"/>
              </a:rPr>
              <a:t>Almost done</a:t>
            </a:r>
          </a:p>
        </p:txBody>
      </p:sp>
      <p:sp>
        <p:nvSpPr>
          <p:cNvPr id="57" name="Text Box 53"/>
          <p:cNvSpPr txBox="1">
            <a:spLocks noChangeArrowheads="1"/>
          </p:cNvSpPr>
          <p:nvPr/>
        </p:nvSpPr>
        <p:spPr bwMode="auto">
          <a:xfrm>
            <a:off x="6856783" y="3685183"/>
            <a:ext cx="857554" cy="2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a:solidFill>
                  <a:srgbClr val="FF0000"/>
                </a:solidFill>
                <a:latin typeface="Tahoma" pitchFamily="34" charset="0"/>
              </a:rPr>
              <a:t>Not started</a:t>
            </a:r>
          </a:p>
        </p:txBody>
      </p:sp>
      <p:sp>
        <p:nvSpPr>
          <p:cNvPr id="58" name="Text Box 55"/>
          <p:cNvSpPr txBox="1">
            <a:spLocks noChangeArrowheads="1"/>
          </p:cNvSpPr>
          <p:nvPr/>
        </p:nvSpPr>
        <p:spPr bwMode="auto">
          <a:xfrm>
            <a:off x="8647215" y="2472829"/>
            <a:ext cx="1074801" cy="29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eaLnBrk="1" hangingPunct="1">
              <a:spcBef>
                <a:spcPct val="0"/>
              </a:spcBef>
              <a:buClrTx/>
              <a:buFontTx/>
              <a:buNone/>
            </a:pPr>
            <a:r>
              <a:rPr lang="sv-SE" altLang="sv-SE" sz="1100" dirty="0">
                <a:solidFill>
                  <a:srgbClr val="215773"/>
                </a:solidFill>
                <a:latin typeface="Tahoma" pitchFamily="34" charset="0"/>
              </a:rPr>
              <a:t>Velocity = </a:t>
            </a:r>
            <a:r>
              <a:rPr lang="sv-SE" altLang="sv-SE" sz="1400" dirty="0">
                <a:solidFill>
                  <a:srgbClr val="215773"/>
                </a:solidFill>
                <a:latin typeface="Tahoma" pitchFamily="34" charset="0"/>
              </a:rPr>
              <a:t>18</a:t>
            </a:r>
          </a:p>
        </p:txBody>
      </p:sp>
    </p:spTree>
    <p:extLst>
      <p:ext uri="{BB962C8B-B14F-4D97-AF65-F5344CB8AC3E}">
        <p14:creationId xmlns:p14="http://schemas.microsoft.com/office/powerpoint/2010/main" val="4063670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43" grpId="0"/>
      <p:bldP spid="44" grpId="0" animBg="1"/>
      <p:bldP spid="53" grpId="0"/>
      <p:bldP spid="54" grpId="0"/>
      <p:bldP spid="55" grpId="0"/>
      <p:bldP spid="56" grpId="0"/>
      <p:bldP spid="57" grpId="0"/>
      <p:bldP spid="5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2359007" y="1599675"/>
            <a:ext cx="6150065" cy="3099995"/>
          </a:xfrm>
        </p:spPr>
        <p:txBody>
          <a:bodyPr>
            <a:normAutofit fontScale="77500" lnSpcReduction="20000"/>
          </a:bodyPr>
          <a:lstStyle/>
          <a:p>
            <a:pPr marL="0" indent="0">
              <a:buNone/>
            </a:pPr>
            <a:r>
              <a:rPr lang="en-US" sz="2100" dirty="0">
                <a:solidFill>
                  <a:schemeClr val="tx2"/>
                </a:solidFill>
              </a:rPr>
              <a:t>The team presents what it accomplished during the sprint</a:t>
            </a:r>
          </a:p>
          <a:p>
            <a:pPr marL="0" indent="0">
              <a:buNone/>
            </a:pPr>
            <a:r>
              <a:rPr lang="en-US" sz="2100" dirty="0">
                <a:solidFill>
                  <a:schemeClr val="tx2"/>
                </a:solidFill>
              </a:rPr>
              <a:t>Informal, 2 hours preparation</a:t>
            </a:r>
          </a:p>
          <a:p>
            <a:pPr marL="0" indent="0">
              <a:buNone/>
            </a:pPr>
            <a:r>
              <a:rPr lang="en-US" sz="2100" dirty="0">
                <a:solidFill>
                  <a:schemeClr val="tx2"/>
                </a:solidFill>
              </a:rPr>
              <a:t>Get feedback on new/improved product features</a:t>
            </a:r>
          </a:p>
          <a:p>
            <a:pPr marL="0" indent="0">
              <a:buNone/>
            </a:pPr>
            <a:r>
              <a:rPr lang="en-US" sz="2100" dirty="0">
                <a:solidFill>
                  <a:schemeClr val="tx2"/>
                </a:solidFill>
              </a:rPr>
              <a:t>No preparations</a:t>
            </a:r>
          </a:p>
          <a:p>
            <a:pPr marL="0" indent="0">
              <a:buNone/>
            </a:pPr>
            <a:r>
              <a:rPr lang="en-US" sz="2100" dirty="0">
                <a:solidFill>
                  <a:schemeClr val="tx2"/>
                </a:solidFill>
              </a:rPr>
              <a:t>Only DONE requirements</a:t>
            </a:r>
          </a:p>
          <a:p>
            <a:pPr marL="0" indent="0">
              <a:buNone/>
            </a:pPr>
            <a:r>
              <a:rPr lang="en-US" sz="2100" dirty="0">
                <a:solidFill>
                  <a:schemeClr val="tx2"/>
                </a:solidFill>
              </a:rPr>
              <a:t>Product owner accepts or rejects</a:t>
            </a:r>
          </a:p>
          <a:p>
            <a:pPr marL="0" indent="0">
              <a:buNone/>
            </a:pPr>
            <a:endParaRPr lang="en-US" sz="2100" dirty="0">
              <a:solidFill>
                <a:schemeClr val="tx2"/>
              </a:solidFill>
            </a:endParaRPr>
          </a:p>
          <a:p>
            <a:pPr marL="0" indent="0">
              <a:buNone/>
            </a:pPr>
            <a:endParaRPr lang="en-US" sz="2100" dirty="0">
              <a:solidFill>
                <a:schemeClr val="tx2"/>
              </a:solidFill>
            </a:endParaRPr>
          </a:p>
          <a:p>
            <a:pPr marL="0" indent="0">
              <a:buNone/>
            </a:pPr>
            <a:endParaRPr lang="en-US" sz="2100" dirty="0">
              <a:solidFill>
                <a:schemeClr val="tx2"/>
              </a:solidFill>
            </a:endParaRPr>
          </a:p>
          <a:p>
            <a:pPr marL="0" indent="0">
              <a:buNone/>
            </a:pPr>
            <a:r>
              <a:rPr lang="en-US" sz="2100" b="1" dirty="0">
                <a:solidFill>
                  <a:schemeClr val="tx2"/>
                </a:solidFill>
              </a:rPr>
              <a:t>                    Prove that the product works!</a:t>
            </a:r>
          </a:p>
        </p:txBody>
      </p:sp>
      <p:pic>
        <p:nvPicPr>
          <p:cNvPr id="32770" name="Picture 2" descr="http://1.bp.blogspot.com/-xJEGhPWV5x8/UMA5xJBYFRI/AAAAAAAAKu0/R9gy-wLflEQ/s1600/dem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4844" y="3291497"/>
            <a:ext cx="2935510" cy="2479420"/>
          </a:xfrm>
          <a:prstGeom prst="rect">
            <a:avLst/>
          </a:prstGeom>
          <a:noFill/>
          <a:extLst>
            <a:ext uri="{909E8E84-426E-40DD-AFC4-6F175D3DCCD1}">
              <a14:hiddenFill xmlns:a14="http://schemas.microsoft.com/office/drawing/2010/main">
                <a:solidFill>
                  <a:srgbClr val="FFFFFF"/>
                </a:solidFill>
              </a14:hiddenFill>
            </a:ext>
          </a:extLst>
        </p:spPr>
      </p:pic>
      <p:sp>
        <p:nvSpPr>
          <p:cNvPr id="4" name="Rubrik 1"/>
          <p:cNvSpPr>
            <a:spLocks noGrp="1"/>
          </p:cNvSpPr>
          <p:nvPr>
            <p:ph type="title"/>
          </p:nvPr>
        </p:nvSpPr>
        <p:spPr>
          <a:xfrm>
            <a:off x="2370069" y="275012"/>
            <a:ext cx="7451868" cy="1143240"/>
          </a:xfrm>
        </p:spPr>
        <p:txBody>
          <a:bodyPr/>
          <a:lstStyle/>
          <a:p>
            <a:r>
              <a:rPr lang="en-US" noProof="0" dirty="0" smtClean="0">
                <a:solidFill>
                  <a:srgbClr val="C00000"/>
                </a:solidFill>
              </a:rPr>
              <a:t>Sprint Review Meeting</a:t>
            </a:r>
            <a:endParaRPr lang="en-US" noProof="0" dirty="0">
              <a:solidFill>
                <a:srgbClr val="C00000"/>
              </a:solidFill>
            </a:endParaRPr>
          </a:p>
        </p:txBody>
      </p:sp>
    </p:spTree>
    <p:extLst>
      <p:ext uri="{BB962C8B-B14F-4D97-AF65-F5344CB8AC3E}">
        <p14:creationId xmlns:p14="http://schemas.microsoft.com/office/powerpoint/2010/main" val="1807542946"/>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smtClean="0">
                <a:solidFill>
                  <a:srgbClr val="C00000"/>
                </a:solidFill>
              </a:rPr>
              <a:t>Retrospective</a:t>
            </a:r>
            <a:endParaRPr lang="en-US" noProof="0" dirty="0">
              <a:solidFill>
                <a:srgbClr val="C00000"/>
              </a:solidFill>
            </a:endParaRPr>
          </a:p>
        </p:txBody>
      </p:sp>
      <p:sp>
        <p:nvSpPr>
          <p:cNvPr id="3" name="Platshållare för innehåll 2"/>
          <p:cNvSpPr>
            <a:spLocks noGrp="1"/>
          </p:cNvSpPr>
          <p:nvPr>
            <p:ph idx="1"/>
          </p:nvPr>
        </p:nvSpPr>
        <p:spPr/>
        <p:txBody>
          <a:bodyPr/>
          <a:lstStyle/>
          <a:p>
            <a:pPr marL="0" indent="0">
              <a:buNone/>
            </a:pPr>
            <a:r>
              <a:rPr lang="en-US" sz="2100" dirty="0">
                <a:solidFill>
                  <a:schemeClr val="tx2"/>
                </a:solidFill>
              </a:rPr>
              <a:t>What can we do to improve our process?</a:t>
            </a:r>
          </a:p>
          <a:p>
            <a:pPr marL="0" indent="0">
              <a:buNone/>
            </a:pPr>
            <a:r>
              <a:rPr lang="en-US" sz="2100" dirty="0">
                <a:solidFill>
                  <a:schemeClr val="tx2"/>
                </a:solidFill>
              </a:rPr>
              <a:t>Reflect on </a:t>
            </a:r>
            <a:r>
              <a:rPr lang="en-US" sz="2100" u="sng" dirty="0">
                <a:solidFill>
                  <a:schemeClr val="tx2"/>
                </a:solidFill>
              </a:rPr>
              <a:t>how</a:t>
            </a:r>
            <a:r>
              <a:rPr lang="en-US" sz="2100" dirty="0">
                <a:solidFill>
                  <a:schemeClr val="tx2"/>
                </a:solidFill>
              </a:rPr>
              <a:t> we work</a:t>
            </a:r>
          </a:p>
          <a:p>
            <a:pPr marL="457759" lvl="1" indent="0">
              <a:buNone/>
            </a:pPr>
            <a:r>
              <a:rPr lang="en-US" dirty="0"/>
              <a:t>What </a:t>
            </a:r>
            <a:r>
              <a:rPr lang="en-US" dirty="0" smtClean="0"/>
              <a:t>good things did we do?</a:t>
            </a:r>
            <a:endParaRPr lang="en-US" dirty="0"/>
          </a:p>
          <a:p>
            <a:pPr marL="457759" lvl="1" indent="0">
              <a:buNone/>
            </a:pPr>
            <a:r>
              <a:rPr lang="en-US" dirty="0"/>
              <a:t>What </a:t>
            </a:r>
            <a:r>
              <a:rPr lang="en-US" dirty="0" smtClean="0"/>
              <a:t>could have been better?</a:t>
            </a:r>
            <a:endParaRPr lang="en-US" dirty="0"/>
          </a:p>
          <a:p>
            <a:pPr marL="457759" lvl="1" indent="0">
              <a:buNone/>
            </a:pPr>
            <a:r>
              <a:rPr lang="en-US" dirty="0" smtClean="0"/>
              <a:t>What can we improve?</a:t>
            </a:r>
            <a:endParaRPr lang="en-US" dirty="0"/>
          </a:p>
          <a:p>
            <a:pPr marL="0" indent="0">
              <a:buNone/>
            </a:pPr>
            <a:r>
              <a:rPr lang="en-US" sz="2100" dirty="0">
                <a:solidFill>
                  <a:schemeClr val="tx2"/>
                </a:solidFill>
              </a:rPr>
              <a:t>Identify actions and follow ups</a:t>
            </a:r>
          </a:p>
          <a:p>
            <a:pPr marL="0" indent="0">
              <a:buNone/>
            </a:pPr>
            <a:r>
              <a:rPr lang="en-US" sz="2100" dirty="0">
                <a:solidFill>
                  <a:schemeClr val="tx2"/>
                </a:solidFill>
              </a:rPr>
              <a:t>Find the root cause</a:t>
            </a:r>
          </a:p>
          <a:p>
            <a:pPr marL="0" indent="0">
              <a:buNone/>
            </a:pPr>
            <a:r>
              <a:rPr lang="en-US" sz="2100" dirty="0">
                <a:solidFill>
                  <a:schemeClr val="tx2"/>
                </a:solidFill>
              </a:rPr>
              <a:t>Make sure everyone has a voice</a:t>
            </a:r>
          </a:p>
          <a:p>
            <a:pPr marL="0" indent="0">
              <a:buNone/>
            </a:pPr>
            <a:endParaRPr lang="en-US" sz="2100" dirty="0">
              <a:solidFill>
                <a:schemeClr val="tx2"/>
              </a:solidFill>
            </a:endParaRPr>
          </a:p>
          <a:p>
            <a:pPr marL="0" indent="0">
              <a:buNone/>
            </a:pPr>
            <a:r>
              <a:rPr lang="en-US" sz="2100" dirty="0">
                <a:solidFill>
                  <a:schemeClr val="tx2"/>
                </a:solidFill>
              </a:rPr>
              <a:t>Do it in many different ways</a:t>
            </a:r>
          </a:p>
        </p:txBody>
      </p:sp>
    </p:spTree>
    <p:extLst>
      <p:ext uri="{BB962C8B-B14F-4D97-AF65-F5344CB8AC3E}">
        <p14:creationId xmlns:p14="http://schemas.microsoft.com/office/powerpoint/2010/main" val="2214383532"/>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solidFill>
                  <a:srgbClr val="C00000"/>
                </a:solidFill>
              </a:rPr>
              <a:t>Scrum of Scrums</a:t>
            </a:r>
            <a:endParaRPr lang="en-US" noProof="0" dirty="0">
              <a:solidFill>
                <a:srgbClr val="C00000"/>
              </a:solidFill>
            </a:endParaRPr>
          </a:p>
        </p:txBody>
      </p:sp>
      <p:sp>
        <p:nvSpPr>
          <p:cNvPr id="3" name="Platshållare för innehåll 2"/>
          <p:cNvSpPr>
            <a:spLocks noGrp="1"/>
          </p:cNvSpPr>
          <p:nvPr>
            <p:ph idx="1"/>
          </p:nvPr>
        </p:nvSpPr>
        <p:spPr/>
        <p:txBody>
          <a:bodyPr/>
          <a:lstStyle/>
          <a:p>
            <a:pPr marL="0" indent="0">
              <a:buNone/>
            </a:pPr>
            <a:r>
              <a:rPr lang="en-US" sz="2100" dirty="0">
                <a:solidFill>
                  <a:schemeClr val="tx2"/>
                </a:solidFill>
              </a:rPr>
              <a:t>All Scrum masters meet</a:t>
            </a:r>
          </a:p>
          <a:p>
            <a:pPr marL="0" indent="0">
              <a:buNone/>
            </a:pPr>
            <a:r>
              <a:rPr lang="en-US" sz="2100" dirty="0">
                <a:solidFill>
                  <a:schemeClr val="tx2"/>
                </a:solidFill>
              </a:rPr>
              <a:t>Short meeting</a:t>
            </a:r>
          </a:p>
          <a:p>
            <a:pPr marL="0" indent="0">
              <a:buNone/>
            </a:pPr>
            <a:r>
              <a:rPr lang="en-US" sz="2100" dirty="0">
                <a:solidFill>
                  <a:schemeClr val="tx2"/>
                </a:solidFill>
              </a:rPr>
              <a:t>Stand-up meeting</a:t>
            </a:r>
          </a:p>
          <a:p>
            <a:pPr marL="0" indent="0">
              <a:buNone/>
            </a:pPr>
            <a:r>
              <a:rPr lang="en-US" sz="2100" dirty="0">
                <a:solidFill>
                  <a:schemeClr val="tx2"/>
                </a:solidFill>
              </a:rPr>
              <a:t>Work on dependencies between Scrum teams</a:t>
            </a:r>
          </a:p>
          <a:p>
            <a:pPr marL="0" indent="0">
              <a:buNone/>
            </a:pPr>
            <a:r>
              <a:rPr lang="en-US" sz="2100" dirty="0">
                <a:solidFill>
                  <a:schemeClr val="tx2"/>
                </a:solidFill>
              </a:rPr>
              <a:t>Synchronize</a:t>
            </a:r>
          </a:p>
          <a:p>
            <a:pPr marL="0" indent="0">
              <a:buNone/>
            </a:pPr>
            <a:r>
              <a:rPr lang="en-US" sz="2100" dirty="0">
                <a:solidFill>
                  <a:schemeClr val="tx2"/>
                </a:solidFill>
              </a:rPr>
              <a:t>Once a week</a:t>
            </a:r>
          </a:p>
          <a:p>
            <a:pPr marL="0" indent="0">
              <a:buNone/>
            </a:pPr>
            <a:endParaRPr lang="en-US" sz="2100" dirty="0">
              <a:solidFill>
                <a:schemeClr val="tx2"/>
              </a:solidFill>
            </a:endParaRPr>
          </a:p>
        </p:txBody>
      </p:sp>
    </p:spTree>
    <p:extLst>
      <p:ext uri="{BB962C8B-B14F-4D97-AF65-F5344CB8AC3E}">
        <p14:creationId xmlns:p14="http://schemas.microsoft.com/office/powerpoint/2010/main" val="425023376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520095" y="2078182"/>
            <a:ext cx="11151810" cy="4073236"/>
          </a:xfrm>
          <a:prstGeom prst="rect">
            <a:avLst/>
          </a:prstGeom>
        </p:spPr>
      </p:pic>
      <p:sp>
        <p:nvSpPr>
          <p:cNvPr id="8" name="Titre 1"/>
          <p:cNvSpPr>
            <a:spLocks noGrp="1"/>
          </p:cNvSpPr>
          <p:nvPr>
            <p:ph type="title"/>
          </p:nvPr>
        </p:nvSpPr>
        <p:spPr>
          <a:xfrm>
            <a:off x="838200" y="365125"/>
            <a:ext cx="10515600" cy="1325563"/>
          </a:xfrm>
        </p:spPr>
        <p:txBody>
          <a:bodyPr/>
          <a:lstStyle/>
          <a:p>
            <a:r>
              <a:rPr lang="fr-FR" dirty="0">
                <a:solidFill>
                  <a:srgbClr val="C00000"/>
                </a:solidFill>
                <a:latin typeface="Calibri" pitchFamily="34" charset="0"/>
                <a:cs typeface="Calibri" pitchFamily="34" charset="0"/>
              </a:rPr>
              <a:t>Cycle de vie en </a:t>
            </a:r>
            <a:r>
              <a:rPr lang="fr-FR" dirty="0" smtClean="0">
                <a:solidFill>
                  <a:srgbClr val="C00000"/>
                </a:solidFill>
                <a:latin typeface="Calibri" pitchFamily="34" charset="0"/>
                <a:cs typeface="Calibri" pitchFamily="34" charset="0"/>
              </a:rPr>
              <a:t>V </a:t>
            </a:r>
            <a:endParaRPr lang="fr-FR" dirty="0"/>
          </a:p>
        </p:txBody>
      </p:sp>
    </p:spTree>
    <p:extLst>
      <p:ext uri="{BB962C8B-B14F-4D97-AF65-F5344CB8AC3E}">
        <p14:creationId xmlns:p14="http://schemas.microsoft.com/office/powerpoint/2010/main" val="225144613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Engineering Practices</a:t>
            </a:r>
            <a:endParaRPr lang="sv-SE" dirty="0"/>
          </a:p>
        </p:txBody>
      </p:sp>
      <p:sp>
        <p:nvSpPr>
          <p:cNvPr id="3" name="Content Placeholder 2"/>
          <p:cNvSpPr>
            <a:spLocks noGrp="1"/>
          </p:cNvSpPr>
          <p:nvPr>
            <p:ph idx="1"/>
          </p:nvPr>
        </p:nvSpPr>
        <p:spPr/>
        <p:txBody>
          <a:bodyPr/>
          <a:lstStyle/>
          <a:p>
            <a:r>
              <a:rPr lang="sv-SE" dirty="0" smtClean="0"/>
              <a:t>Not prescribed, </a:t>
            </a:r>
            <a:r>
              <a:rPr lang="sv-SE" dirty="0" smtClean="0">
                <a:solidFill>
                  <a:srgbClr val="FF0000"/>
                </a:solidFill>
              </a:rPr>
              <a:t>but necessary!</a:t>
            </a:r>
          </a:p>
          <a:p>
            <a:r>
              <a:rPr lang="sv-SE" dirty="0" smtClean="0"/>
              <a:t>Automatic Testing</a:t>
            </a:r>
          </a:p>
          <a:p>
            <a:r>
              <a:rPr lang="sv-SE" dirty="0" smtClean="0"/>
              <a:t>Pair Programming / Code Reviews</a:t>
            </a:r>
          </a:p>
          <a:p>
            <a:r>
              <a:rPr lang="sv-SE" dirty="0" smtClean="0"/>
              <a:t>Emergent Architecture</a:t>
            </a:r>
          </a:p>
          <a:p>
            <a:r>
              <a:rPr lang="sv-SE" dirty="0" smtClean="0"/>
              <a:t>Xtreme Programming is a good source</a:t>
            </a:r>
            <a:endParaRPr lang="sv-SE" dirty="0"/>
          </a:p>
        </p:txBody>
      </p:sp>
    </p:spTree>
    <p:extLst>
      <p:ext uri="{BB962C8B-B14F-4D97-AF65-F5344CB8AC3E}">
        <p14:creationId xmlns:p14="http://schemas.microsoft.com/office/powerpoint/2010/main" val="294393839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3"/>
          <p:cNvSpPr>
            <a:spLocks noGrp="1"/>
          </p:cNvSpPr>
          <p:nvPr>
            <p:ph type="title"/>
          </p:nvPr>
        </p:nvSpPr>
        <p:spPr/>
        <p:txBody>
          <a:bodyPr vert="horz" wrap="square" lIns="91419" tIns="45709" rIns="91419" bIns="45709" numCol="1" rtlCol="0" anchor="t" anchorCtr="0" compatLnSpc="1">
            <a:prstTxWarp prst="textNoShape">
              <a:avLst/>
            </a:prstTxWarp>
            <a:normAutofit/>
          </a:bodyPr>
          <a:lstStyle/>
          <a:p>
            <a:r>
              <a:rPr lang="sv-SE" dirty="0" smtClean="0">
                <a:solidFill>
                  <a:srgbClr val="C00000"/>
                </a:solidFill>
              </a:rPr>
              <a:t>Story points</a:t>
            </a:r>
            <a:endParaRPr lang="en-US" dirty="0" smtClean="0">
              <a:solidFill>
                <a:srgbClr val="C00000"/>
              </a:solidFill>
            </a:endParaRPr>
          </a:p>
        </p:txBody>
      </p:sp>
      <p:sp>
        <p:nvSpPr>
          <p:cNvPr id="88067" name="Content Placeholder 4"/>
          <p:cNvSpPr>
            <a:spLocks noGrp="1"/>
          </p:cNvSpPr>
          <p:nvPr>
            <p:ph idx="1"/>
          </p:nvPr>
        </p:nvSpPr>
        <p:spPr>
          <a:xfrm>
            <a:off x="2370069" y="1444035"/>
            <a:ext cx="7451868" cy="4976220"/>
          </a:xfrm>
        </p:spPr>
        <p:txBody>
          <a:bodyPr vert="horz" wrap="square" lIns="91419" tIns="45709" rIns="91419" bIns="45709" numCol="1" rtlCol="0" anchor="t" anchorCtr="0" compatLnSpc="1">
            <a:prstTxWarp prst="textNoShape">
              <a:avLst/>
            </a:prstTxWarp>
            <a:normAutofit/>
          </a:bodyPr>
          <a:lstStyle/>
          <a:p>
            <a:r>
              <a:rPr lang="sv-SE" dirty="0" smtClean="0"/>
              <a:t>The ”biggnes” of a task</a:t>
            </a:r>
          </a:p>
          <a:p>
            <a:r>
              <a:rPr lang="sv-SE" dirty="0" smtClean="0"/>
              <a:t>Influenced by</a:t>
            </a:r>
          </a:p>
          <a:p>
            <a:pPr lvl="1"/>
            <a:r>
              <a:rPr lang="sv-SE" dirty="0" smtClean="0"/>
              <a:t>How hard it is</a:t>
            </a:r>
          </a:p>
          <a:p>
            <a:pPr lvl="1"/>
            <a:r>
              <a:rPr lang="sv-SE" dirty="0" smtClean="0"/>
              <a:t>How much there is</a:t>
            </a:r>
          </a:p>
          <a:p>
            <a:pPr marL="0" lvl="1" indent="0">
              <a:buNone/>
            </a:pPr>
            <a:r>
              <a:rPr lang="sv-SE" dirty="0" smtClean="0"/>
              <a:t>                             </a:t>
            </a:r>
            <a:r>
              <a:rPr lang="sv-SE" sz="2800" b="1" dirty="0"/>
              <a:t>1,2,3,5,8,13,20,40,100</a:t>
            </a:r>
            <a:endParaRPr lang="sv-SE" b="1" dirty="0"/>
          </a:p>
          <a:p>
            <a:r>
              <a:rPr lang="sv-SE" dirty="0" smtClean="0"/>
              <a:t>Relative values</a:t>
            </a:r>
          </a:p>
          <a:p>
            <a:pPr lvl="1"/>
            <a:r>
              <a:rPr lang="sv-SE" dirty="0" smtClean="0"/>
              <a:t>A login screen is a 2</a:t>
            </a:r>
          </a:p>
          <a:p>
            <a:pPr lvl="1"/>
            <a:r>
              <a:rPr lang="sv-SE" dirty="0" smtClean="0"/>
              <a:t>A search feature is an 8</a:t>
            </a:r>
          </a:p>
          <a:p>
            <a:r>
              <a:rPr lang="sv-SE" dirty="0" smtClean="0"/>
              <a:t>Points are unit-less</a:t>
            </a:r>
          </a:p>
        </p:txBody>
      </p:sp>
    </p:spTree>
    <p:extLst>
      <p:ext uri="{BB962C8B-B14F-4D97-AF65-F5344CB8AC3E}">
        <p14:creationId xmlns:p14="http://schemas.microsoft.com/office/powerpoint/2010/main" val="27501881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dirty="0" smtClean="0">
                <a:solidFill>
                  <a:srgbClr val="C00000"/>
                </a:solidFill>
              </a:rPr>
              <a:t>Estimate Size – Derive Duration</a:t>
            </a:r>
            <a:endParaRPr lang="en-US" noProof="0" dirty="0">
              <a:solidFill>
                <a:srgbClr val="C00000"/>
              </a:solidFill>
            </a:endParaRPr>
          </a:p>
        </p:txBody>
      </p:sp>
      <p:cxnSp>
        <p:nvCxnSpPr>
          <p:cNvPr id="4" name="Straight Arrow Connector 3"/>
          <p:cNvCxnSpPr>
            <a:stCxn id="8" idx="3"/>
            <a:endCxn id="9" idx="1"/>
          </p:cNvCxnSpPr>
          <p:nvPr/>
        </p:nvCxnSpPr>
        <p:spPr>
          <a:xfrm>
            <a:off x="4232275" y="2712153"/>
            <a:ext cx="839788" cy="4060"/>
          </a:xfrm>
          <a:prstGeom prst="straightConnector1">
            <a:avLst/>
          </a:prstGeom>
          <a:ln w="635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9" idx="3"/>
            <a:endCxn id="10" idx="1"/>
          </p:cNvCxnSpPr>
          <p:nvPr/>
        </p:nvCxnSpPr>
        <p:spPr>
          <a:xfrm flipV="1">
            <a:off x="7067550" y="2712153"/>
            <a:ext cx="958850" cy="4060"/>
          </a:xfrm>
          <a:prstGeom prst="straightConnector1">
            <a:avLst/>
          </a:prstGeom>
          <a:ln w="635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11" idx="3"/>
            <a:endCxn id="12" idx="1"/>
          </p:cNvCxnSpPr>
          <p:nvPr/>
        </p:nvCxnSpPr>
        <p:spPr>
          <a:xfrm>
            <a:off x="4232275" y="4288275"/>
            <a:ext cx="839788" cy="3175"/>
          </a:xfrm>
          <a:prstGeom prst="straightConnector1">
            <a:avLst/>
          </a:prstGeom>
          <a:ln w="63500">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12" idx="3"/>
            <a:endCxn id="13" idx="1"/>
          </p:cNvCxnSpPr>
          <p:nvPr/>
        </p:nvCxnSpPr>
        <p:spPr>
          <a:xfrm>
            <a:off x="7067550" y="4291448"/>
            <a:ext cx="958850" cy="0"/>
          </a:xfrm>
          <a:prstGeom prst="straightConnector1">
            <a:avLst/>
          </a:prstGeom>
          <a:ln w="63500">
            <a:solidFill>
              <a:srgbClr val="92D05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82913" y="2502603"/>
            <a:ext cx="1249362" cy="419100"/>
          </a:xfrm>
          <a:prstGeom prst="rect">
            <a:avLst/>
          </a:prstGeom>
          <a:solidFill>
            <a:srgbClr val="FFFF00"/>
          </a:solidFill>
          <a:ln w="127000" cap="rnd">
            <a:solidFill>
              <a:srgbClr val="FFFF00"/>
            </a:solidFill>
          </a:ln>
          <a:effectLst>
            <a:outerShdw blurRad="50800" dist="38100" dir="2700000" algn="tl" rotWithShape="0">
              <a:prstClr val="black">
                <a:alpha val="40000"/>
              </a:prstClr>
            </a:outerShdw>
          </a:effectLst>
        </p:spPr>
        <p:txBody>
          <a:bodyPr wrap="square" lIns="220878" tIns="40074" rIns="220878" bIns="40074">
            <a:spAutoFit/>
          </a:bodyPr>
          <a:lstStyle/>
          <a:p>
            <a:pPr algn="ctr">
              <a:defRPr/>
            </a:pPr>
            <a:r>
              <a:rPr lang="sv-SE" sz="2100" dirty="0"/>
              <a:t>Size</a:t>
            </a:r>
            <a:endParaRPr lang="en-US" sz="2100" dirty="0"/>
          </a:p>
        </p:txBody>
      </p:sp>
      <p:sp>
        <p:nvSpPr>
          <p:cNvPr id="9" name="TextBox 8"/>
          <p:cNvSpPr txBox="1"/>
          <p:nvPr/>
        </p:nvSpPr>
        <p:spPr>
          <a:xfrm>
            <a:off x="5072065" y="2514602"/>
            <a:ext cx="1995487" cy="403225"/>
          </a:xfrm>
          <a:prstGeom prst="rect">
            <a:avLst/>
          </a:prstGeom>
          <a:solidFill>
            <a:srgbClr val="FFFF00"/>
          </a:solidFill>
          <a:ln w="127000" cap="rnd">
            <a:solidFill>
              <a:srgbClr val="FFFF00"/>
            </a:solidFill>
          </a:ln>
          <a:effectLst>
            <a:outerShdw blurRad="50800" dist="38100" dir="2700000" algn="tl" rotWithShape="0">
              <a:prstClr val="black">
                <a:alpha val="40000"/>
              </a:prstClr>
            </a:outerShdw>
          </a:effectLst>
        </p:spPr>
        <p:txBody>
          <a:bodyPr wrap="square" lIns="220878" tIns="40074" rIns="220878" bIns="40074">
            <a:spAutoFit/>
          </a:bodyPr>
          <a:lstStyle/>
          <a:p>
            <a:pPr algn="ctr">
              <a:defRPr/>
            </a:pPr>
            <a:r>
              <a:rPr lang="sv-SE" sz="2100" dirty="0"/>
              <a:t>Calculation</a:t>
            </a:r>
            <a:endParaRPr lang="en-US" sz="2100" dirty="0"/>
          </a:p>
        </p:txBody>
      </p:sp>
      <p:sp>
        <p:nvSpPr>
          <p:cNvPr id="10" name="TextBox 9"/>
          <p:cNvSpPr txBox="1"/>
          <p:nvPr/>
        </p:nvSpPr>
        <p:spPr>
          <a:xfrm>
            <a:off x="8026400" y="2502603"/>
            <a:ext cx="1854200" cy="419100"/>
          </a:xfrm>
          <a:prstGeom prst="rect">
            <a:avLst/>
          </a:prstGeom>
          <a:solidFill>
            <a:srgbClr val="FFFF00"/>
          </a:solidFill>
          <a:ln w="127000" cap="rnd">
            <a:solidFill>
              <a:srgbClr val="FFFF00"/>
            </a:solidFill>
          </a:ln>
          <a:effectLst>
            <a:outerShdw blurRad="50800" dist="38100" dir="2700000" algn="tl" rotWithShape="0">
              <a:prstClr val="black">
                <a:alpha val="40000"/>
              </a:prstClr>
            </a:outerShdw>
          </a:effectLst>
        </p:spPr>
        <p:txBody>
          <a:bodyPr wrap="square" lIns="220878" tIns="40074" rIns="220878" bIns="40074">
            <a:spAutoFit/>
          </a:bodyPr>
          <a:lstStyle/>
          <a:p>
            <a:pPr algn="ctr">
              <a:defRPr/>
            </a:pPr>
            <a:r>
              <a:rPr lang="sv-SE" sz="2100" dirty="0"/>
              <a:t>Duration</a:t>
            </a:r>
            <a:endParaRPr lang="en-US" sz="2100" dirty="0"/>
          </a:p>
        </p:txBody>
      </p:sp>
      <p:sp>
        <p:nvSpPr>
          <p:cNvPr id="11" name="TextBox 10"/>
          <p:cNvSpPr txBox="1"/>
          <p:nvPr/>
        </p:nvSpPr>
        <p:spPr>
          <a:xfrm>
            <a:off x="2982913" y="4086225"/>
            <a:ext cx="1249362" cy="404096"/>
          </a:xfrm>
          <a:prstGeom prst="rect">
            <a:avLst/>
          </a:prstGeom>
          <a:solidFill>
            <a:srgbClr val="92D050"/>
          </a:solidFill>
          <a:ln w="127000" cap="rnd">
            <a:solidFill>
              <a:srgbClr val="92D050"/>
            </a:solidFill>
          </a:ln>
          <a:effectLst>
            <a:outerShdw blurRad="50800" dist="38100" dir="2700000" algn="tl" rotWithShape="0">
              <a:prstClr val="black">
                <a:alpha val="40000"/>
              </a:prstClr>
            </a:outerShdw>
          </a:effectLst>
        </p:spPr>
        <p:txBody>
          <a:bodyPr lIns="220878" tIns="40074" rIns="220878" bIns="40074">
            <a:spAutoFit/>
          </a:bodyPr>
          <a:lstStyle/>
          <a:p>
            <a:pPr algn="ctr">
              <a:defRPr/>
            </a:pPr>
            <a:r>
              <a:rPr lang="sv-SE" sz="2100" dirty="0"/>
              <a:t>8 SP</a:t>
            </a:r>
            <a:endParaRPr lang="en-US" sz="2100" dirty="0"/>
          </a:p>
        </p:txBody>
      </p:sp>
      <p:sp>
        <p:nvSpPr>
          <p:cNvPr id="12" name="TextBox 11"/>
          <p:cNvSpPr txBox="1"/>
          <p:nvPr/>
        </p:nvSpPr>
        <p:spPr>
          <a:xfrm>
            <a:off x="5072065" y="4089400"/>
            <a:ext cx="1995487" cy="404096"/>
          </a:xfrm>
          <a:prstGeom prst="rect">
            <a:avLst/>
          </a:prstGeom>
          <a:solidFill>
            <a:srgbClr val="92D050"/>
          </a:solidFill>
          <a:ln w="127000" cap="rnd">
            <a:solidFill>
              <a:srgbClr val="92D050"/>
            </a:solidFill>
          </a:ln>
          <a:effectLst>
            <a:outerShdw blurRad="50800" dist="38100" dir="2700000" algn="tl" rotWithShape="0">
              <a:prstClr val="black">
                <a:alpha val="40000"/>
              </a:prstClr>
            </a:outerShdw>
          </a:effectLst>
        </p:spPr>
        <p:txBody>
          <a:bodyPr lIns="220878" tIns="40074" rIns="220878" bIns="40074">
            <a:spAutoFit/>
          </a:bodyPr>
          <a:lstStyle/>
          <a:p>
            <a:pPr algn="ctr">
              <a:defRPr/>
            </a:pPr>
            <a:r>
              <a:rPr lang="sv-SE" sz="2100" dirty="0"/>
              <a:t>Velocity = 40</a:t>
            </a:r>
            <a:endParaRPr lang="en-US" sz="2100" dirty="0"/>
          </a:p>
        </p:txBody>
      </p:sp>
      <p:sp>
        <p:nvSpPr>
          <p:cNvPr id="13" name="TextBox 12"/>
          <p:cNvSpPr txBox="1"/>
          <p:nvPr/>
        </p:nvSpPr>
        <p:spPr>
          <a:xfrm>
            <a:off x="8026400" y="4089400"/>
            <a:ext cx="1854200" cy="404096"/>
          </a:xfrm>
          <a:prstGeom prst="rect">
            <a:avLst/>
          </a:prstGeom>
          <a:solidFill>
            <a:srgbClr val="92D050"/>
          </a:solidFill>
          <a:ln w="127000" cap="rnd">
            <a:solidFill>
              <a:srgbClr val="92D050"/>
            </a:solidFill>
          </a:ln>
          <a:effectLst>
            <a:outerShdw blurRad="50800" dist="38100" dir="2700000" algn="tl" rotWithShape="0">
              <a:prstClr val="black">
                <a:alpha val="40000"/>
              </a:prstClr>
            </a:outerShdw>
          </a:effectLst>
        </p:spPr>
        <p:txBody>
          <a:bodyPr lIns="220878" tIns="40074" rIns="220878" bIns="40074">
            <a:spAutoFit/>
          </a:bodyPr>
          <a:lstStyle/>
          <a:p>
            <a:pPr algn="ctr">
              <a:defRPr/>
            </a:pPr>
            <a:r>
              <a:rPr lang="sv-SE" sz="2100" dirty="0"/>
              <a:t>8/40 = 0,2</a:t>
            </a:r>
            <a:endParaRPr lang="en-US" sz="2100" dirty="0"/>
          </a:p>
        </p:txBody>
      </p:sp>
      <p:sp>
        <p:nvSpPr>
          <p:cNvPr id="23" name="Content Placeholder 4"/>
          <p:cNvSpPr>
            <a:spLocks noGrp="1"/>
          </p:cNvSpPr>
          <p:nvPr>
            <p:ph idx="1"/>
          </p:nvPr>
        </p:nvSpPr>
        <p:spPr>
          <a:xfrm>
            <a:off x="3222617" y="4807572"/>
            <a:ext cx="769954" cy="558909"/>
          </a:xfrm>
        </p:spPr>
        <p:txBody>
          <a:bodyPr vert="horz" wrap="square" lIns="91419" tIns="45709" rIns="91419" bIns="45709" numCol="1" rtlCol="0" anchor="t" anchorCtr="0" compatLnSpc="1">
            <a:prstTxWarp prst="textNoShape">
              <a:avLst/>
            </a:prstTxWarp>
            <a:normAutofit/>
          </a:bodyPr>
          <a:lstStyle/>
          <a:p>
            <a:pPr marL="0" indent="0">
              <a:buNone/>
            </a:pPr>
            <a:r>
              <a:rPr lang="sv-SE" dirty="0" smtClean="0"/>
              <a:t>[SP]</a:t>
            </a:r>
            <a:endParaRPr lang="en-US" dirty="0" smtClean="0"/>
          </a:p>
        </p:txBody>
      </p:sp>
      <p:sp>
        <p:nvSpPr>
          <p:cNvPr id="24" name="Content Placeholder 4"/>
          <p:cNvSpPr txBox="1">
            <a:spLocks/>
          </p:cNvSpPr>
          <p:nvPr/>
        </p:nvSpPr>
        <p:spPr>
          <a:xfrm>
            <a:off x="5198617" y="4834728"/>
            <a:ext cx="1742381" cy="558909"/>
          </a:xfrm>
          <a:prstGeom prst="rect">
            <a:avLst/>
          </a:prstGeom>
        </p:spPr>
        <p:txBody>
          <a:bodyPr lIns="91419" tIns="45709" rIns="91419" bIns="45709"/>
          <a:lstStyle>
            <a:lvl1pPr marL="300535" indent="-300535"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1pPr>
            <a:lvl2pPr marL="651159" indent="-250446" algn="l" rtl="0" eaLnBrk="0" fontAlgn="base" hangingPunct="0">
              <a:spcBef>
                <a:spcPct val="20000"/>
              </a:spcBef>
              <a:spcAft>
                <a:spcPct val="0"/>
              </a:spcAft>
              <a:buFont typeface="Arial" charset="0"/>
              <a:buChar char="–"/>
              <a:defRPr sz="2500" kern="1200">
                <a:solidFill>
                  <a:schemeClr val="tx1"/>
                </a:solidFill>
                <a:latin typeface="+mn-lt"/>
                <a:ea typeface="ＭＳ Ｐゴシック" pitchFamily="-110" charset="-128"/>
                <a:cs typeface="+mn-cs"/>
              </a:defRPr>
            </a:lvl2pPr>
            <a:lvl3pPr marL="1001783" indent="-200357" algn="l" rtl="0" eaLnBrk="0" fontAlgn="base" hangingPunct="0">
              <a:spcBef>
                <a:spcPct val="20000"/>
              </a:spcBef>
              <a:spcAft>
                <a:spcPct val="0"/>
              </a:spcAft>
              <a:buFont typeface="Arial" charset="0"/>
              <a:buChar char="•"/>
              <a:defRPr sz="2100" kern="1200">
                <a:solidFill>
                  <a:schemeClr val="tx1"/>
                </a:solidFill>
                <a:latin typeface="+mn-lt"/>
                <a:ea typeface="ＭＳ Ｐゴシック" pitchFamily="-110" charset="-128"/>
                <a:cs typeface="+mn-cs"/>
              </a:defRPr>
            </a:lvl3pPr>
            <a:lvl4pPr marL="1402496"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4pPr>
            <a:lvl5pPr marL="1803209"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5pPr>
            <a:lvl6pPr marL="2203922"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4635"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5349"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6061"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sv-SE" dirty="0"/>
              <a:t>[SP/Sprint]</a:t>
            </a:r>
            <a:endParaRPr lang="en-US" dirty="0"/>
          </a:p>
        </p:txBody>
      </p:sp>
      <p:sp>
        <p:nvSpPr>
          <p:cNvPr id="25" name="Content Placeholder 4"/>
          <p:cNvSpPr txBox="1">
            <a:spLocks/>
          </p:cNvSpPr>
          <p:nvPr/>
        </p:nvSpPr>
        <p:spPr>
          <a:xfrm>
            <a:off x="8224245" y="4845121"/>
            <a:ext cx="1458513" cy="558909"/>
          </a:xfrm>
          <a:prstGeom prst="rect">
            <a:avLst/>
          </a:prstGeom>
        </p:spPr>
        <p:txBody>
          <a:bodyPr lIns="91419" tIns="45709" rIns="91419" bIns="45709"/>
          <a:lstStyle>
            <a:lvl1pPr marL="300535" indent="-300535"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1pPr>
            <a:lvl2pPr marL="651159" indent="-250446" algn="l" rtl="0" eaLnBrk="0" fontAlgn="base" hangingPunct="0">
              <a:spcBef>
                <a:spcPct val="20000"/>
              </a:spcBef>
              <a:spcAft>
                <a:spcPct val="0"/>
              </a:spcAft>
              <a:buFont typeface="Arial" charset="0"/>
              <a:buChar char="–"/>
              <a:defRPr sz="2500" kern="1200">
                <a:solidFill>
                  <a:schemeClr val="tx1"/>
                </a:solidFill>
                <a:latin typeface="+mn-lt"/>
                <a:ea typeface="ＭＳ Ｐゴシック" pitchFamily="-110" charset="-128"/>
                <a:cs typeface="+mn-cs"/>
              </a:defRPr>
            </a:lvl2pPr>
            <a:lvl3pPr marL="1001783" indent="-200357" algn="l" rtl="0" eaLnBrk="0" fontAlgn="base" hangingPunct="0">
              <a:spcBef>
                <a:spcPct val="20000"/>
              </a:spcBef>
              <a:spcAft>
                <a:spcPct val="0"/>
              </a:spcAft>
              <a:buFont typeface="Arial" charset="0"/>
              <a:buChar char="•"/>
              <a:defRPr sz="2100" kern="1200">
                <a:solidFill>
                  <a:schemeClr val="tx1"/>
                </a:solidFill>
                <a:latin typeface="+mn-lt"/>
                <a:ea typeface="ＭＳ Ｐゴシック" pitchFamily="-110" charset="-128"/>
                <a:cs typeface="+mn-cs"/>
              </a:defRPr>
            </a:lvl3pPr>
            <a:lvl4pPr marL="1402496"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4pPr>
            <a:lvl5pPr marL="1803209"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5pPr>
            <a:lvl6pPr marL="2203922"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4635"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5349"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6061"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sv-SE" dirty="0"/>
              <a:t>[Sprint]</a:t>
            </a:r>
            <a:endParaRPr lang="en-US" dirty="0"/>
          </a:p>
        </p:txBody>
      </p:sp>
    </p:spTree>
    <p:extLst>
      <p:ext uri="{BB962C8B-B14F-4D97-AF65-F5344CB8AC3E}">
        <p14:creationId xmlns:p14="http://schemas.microsoft.com/office/powerpoint/2010/main" val="2083960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vert="horz" wrap="square" lIns="91419" tIns="45709" rIns="91419" bIns="45709" numCol="1" rtlCol="0" anchor="t" anchorCtr="0" compatLnSpc="1">
            <a:prstTxWarp prst="textNoShape">
              <a:avLst/>
            </a:prstTxWarp>
            <a:normAutofit/>
          </a:bodyPr>
          <a:lstStyle/>
          <a:p>
            <a:pPr eaLnBrk="1" hangingPunct="1"/>
            <a:r>
              <a:rPr lang="en-US" smtClean="0"/>
              <a:t>Estimating</a:t>
            </a:r>
          </a:p>
        </p:txBody>
      </p:sp>
      <p:graphicFrame>
        <p:nvGraphicFramePr>
          <p:cNvPr id="86019" name="Object 2"/>
          <p:cNvGraphicFramePr>
            <a:graphicFrameLocks noGrp="1" noChangeAspect="1"/>
          </p:cNvGraphicFramePr>
          <p:nvPr>
            <p:ph idx="1"/>
          </p:nvPr>
        </p:nvGraphicFramePr>
        <p:xfrm>
          <a:off x="1955803" y="1066803"/>
          <a:ext cx="8002950" cy="4221163"/>
        </p:xfrm>
        <a:graphic>
          <a:graphicData uri="http://schemas.openxmlformats.org/presentationml/2006/ole">
            <mc:AlternateContent xmlns:mc="http://schemas.openxmlformats.org/markup-compatibility/2006">
              <mc:Choice xmlns:v="urn:schemas-microsoft-com:vml" Requires="v">
                <p:oleObj spid="_x0000_s6274" name="Visio" r:id="rId4" imgW="3902730" imgH="1863618" progId="Visio.Drawing.11">
                  <p:embed/>
                </p:oleObj>
              </mc:Choice>
              <mc:Fallback>
                <p:oleObj name="Visio" r:id="rId4" imgW="3902730" imgH="1863618" progId="Visio.Drawing.11">
                  <p:embed/>
                  <p:pic>
                    <p:nvPicPr>
                      <p:cNvPr id="86019"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803" y="1066803"/>
                        <a:ext cx="8002950" cy="422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0" name="Rectangle 87"/>
          <p:cNvSpPr>
            <a:spLocks noChangeArrowheads="1"/>
          </p:cNvSpPr>
          <p:nvPr/>
        </p:nvSpPr>
        <p:spPr bwMode="auto">
          <a:xfrm>
            <a:off x="2783840" y="5429982"/>
            <a:ext cx="683133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lstStyle/>
          <a:p>
            <a:pPr marL="342820" indent="-342820">
              <a:spcBef>
                <a:spcPct val="20000"/>
              </a:spcBef>
              <a:buClr>
                <a:srgbClr val="97282E"/>
              </a:buClr>
              <a:buFont typeface="Wingdings" pitchFamily="2" charset="2"/>
              <a:buChar char="§"/>
            </a:pPr>
            <a:r>
              <a:rPr lang="en-US" sz="2600" dirty="0"/>
              <a:t>Meet regularly and estimate the backlog</a:t>
            </a:r>
          </a:p>
        </p:txBody>
      </p:sp>
      <p:pic>
        <p:nvPicPr>
          <p:cNvPr id="456792" name="Picture 88" descr="Scantest00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5801" y="914403"/>
            <a:ext cx="7659370" cy="461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51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6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Placeholder 2"/>
          <p:cNvSpPr>
            <a:spLocks noGrp="1"/>
          </p:cNvSpPr>
          <p:nvPr>
            <p:ph type="body" idx="1"/>
          </p:nvPr>
        </p:nvSpPr>
        <p:spPr>
          <a:xfrm>
            <a:off x="933450" y="2476183"/>
            <a:ext cx="10515600" cy="1500187"/>
          </a:xfrm>
        </p:spPr>
        <p:txBody>
          <a:bodyPr vert="horz" wrap="square" lIns="91419" tIns="45709" rIns="91419" bIns="45709" numCol="1" rtlCol="0" anchor="b" anchorCtr="0" compatLnSpc="1">
            <a:prstTxWarp prst="textNoShape">
              <a:avLst/>
            </a:prstTxWarp>
            <a:normAutofit lnSpcReduction="10000"/>
          </a:bodyPr>
          <a:lstStyle/>
          <a:p>
            <a:r>
              <a:rPr lang="sv-SE" sz="4200" dirty="0"/>
              <a:t>”It’s better to be roughly right  </a:t>
            </a:r>
          </a:p>
          <a:p>
            <a:r>
              <a:rPr lang="sv-SE" sz="4200" dirty="0"/>
              <a:t>            than precisely wrong.”</a:t>
            </a:r>
            <a:r>
              <a:rPr lang="sv-SE" dirty="0" smtClean="0"/>
              <a:t/>
            </a:r>
            <a:br>
              <a:rPr lang="sv-SE" dirty="0" smtClean="0"/>
            </a:br>
            <a:r>
              <a:rPr lang="sv-SE" sz="1200" dirty="0"/>
              <a:t>John Maynard Keynes</a:t>
            </a:r>
            <a:endParaRPr lang="en-US" dirty="0" smtClean="0"/>
          </a:p>
        </p:txBody>
      </p:sp>
    </p:spTree>
    <p:extLst>
      <p:ext uri="{BB962C8B-B14F-4D97-AF65-F5344CB8AC3E}">
        <p14:creationId xmlns:p14="http://schemas.microsoft.com/office/powerpoint/2010/main" val="58846875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2184402" y="275012"/>
            <a:ext cx="7886027" cy="1143240"/>
          </a:xfrm>
        </p:spPr>
        <p:txBody>
          <a:bodyPr>
            <a:normAutofit fontScale="90000"/>
          </a:bodyPr>
          <a:lstStyle/>
          <a:p>
            <a:r>
              <a:rPr lang="en-US" dirty="0" smtClean="0">
                <a:solidFill>
                  <a:srgbClr val="C00000"/>
                </a:solidFill>
              </a:rPr>
              <a:t>Planning Poker – An iterative process</a:t>
            </a:r>
            <a:endParaRPr lang="en-US" noProof="0" dirty="0">
              <a:solidFill>
                <a:srgbClr val="C00000"/>
              </a:solidFill>
            </a:endParaRPr>
          </a:p>
        </p:txBody>
      </p:sp>
      <p:sp>
        <p:nvSpPr>
          <p:cNvPr id="3" name="Platshållare för innehåll 2"/>
          <p:cNvSpPr>
            <a:spLocks noGrp="1"/>
          </p:cNvSpPr>
          <p:nvPr>
            <p:ph idx="1"/>
          </p:nvPr>
        </p:nvSpPr>
        <p:spPr>
          <a:xfrm>
            <a:off x="2370067" y="1697747"/>
            <a:ext cx="4452260" cy="3845805"/>
          </a:xfrm>
        </p:spPr>
        <p:txBody>
          <a:bodyPr/>
          <a:lstStyle/>
          <a:p>
            <a:pPr marL="0" indent="0">
              <a:buNone/>
            </a:pPr>
            <a:r>
              <a:rPr lang="en-US" sz="2100" dirty="0">
                <a:solidFill>
                  <a:schemeClr val="tx2"/>
                </a:solidFill>
              </a:rPr>
              <a:t>Each estimator is given </a:t>
            </a:r>
            <a:r>
              <a:rPr lang="en-US" sz="2100" dirty="0">
                <a:solidFill>
                  <a:srgbClr val="00B050"/>
                </a:solidFill>
              </a:rPr>
              <a:t>a deck of cards </a:t>
            </a:r>
          </a:p>
          <a:p>
            <a:pPr marL="0" lvl="1" indent="0">
              <a:buNone/>
            </a:pPr>
            <a:r>
              <a:rPr lang="sv-SE" b="1" dirty="0"/>
              <a:t>            1,2,3,5,8,13,20,40,100</a:t>
            </a:r>
            <a:endParaRPr lang="en-US" dirty="0">
              <a:solidFill>
                <a:schemeClr val="tx2"/>
              </a:solidFill>
            </a:endParaRPr>
          </a:p>
          <a:p>
            <a:pPr marL="0" indent="0">
              <a:buNone/>
            </a:pPr>
            <a:r>
              <a:rPr lang="en-US" sz="2100" dirty="0">
                <a:solidFill>
                  <a:schemeClr val="tx2"/>
                </a:solidFill>
              </a:rPr>
              <a:t>Product Owner </a:t>
            </a:r>
            <a:r>
              <a:rPr lang="en-US" sz="2100" dirty="0">
                <a:solidFill>
                  <a:srgbClr val="00B050"/>
                </a:solidFill>
              </a:rPr>
              <a:t>reads a story </a:t>
            </a:r>
          </a:p>
          <a:p>
            <a:pPr marL="0" indent="0">
              <a:buNone/>
            </a:pPr>
            <a:r>
              <a:rPr lang="en-US" sz="2100" dirty="0">
                <a:solidFill>
                  <a:srgbClr val="00B050"/>
                </a:solidFill>
              </a:rPr>
              <a:t>                                 D</a:t>
            </a:r>
            <a:r>
              <a:rPr lang="sv-SE" sz="2100" dirty="0">
                <a:solidFill>
                  <a:srgbClr val="00B050"/>
                </a:solidFill>
              </a:rPr>
              <a:t>iscuss</a:t>
            </a:r>
            <a:r>
              <a:rPr lang="sv-SE" sz="2100" dirty="0">
                <a:solidFill>
                  <a:schemeClr val="tx2"/>
                </a:solidFill>
              </a:rPr>
              <a:t> it briefly</a:t>
            </a:r>
          </a:p>
          <a:p>
            <a:pPr marL="0" indent="0">
              <a:buNone/>
            </a:pPr>
            <a:r>
              <a:rPr lang="en-US" sz="2100" dirty="0">
                <a:solidFill>
                  <a:schemeClr val="tx2"/>
                </a:solidFill>
              </a:rPr>
              <a:t>Each estimator </a:t>
            </a:r>
            <a:r>
              <a:rPr lang="en-US" sz="2100" dirty="0">
                <a:solidFill>
                  <a:srgbClr val="00B050"/>
                </a:solidFill>
              </a:rPr>
              <a:t>selects</a:t>
            </a:r>
            <a:r>
              <a:rPr lang="en-US" sz="2100" dirty="0">
                <a:solidFill>
                  <a:schemeClr val="tx2"/>
                </a:solidFill>
              </a:rPr>
              <a:t> a card</a:t>
            </a:r>
          </a:p>
          <a:p>
            <a:pPr marL="0" indent="0">
              <a:buNone/>
            </a:pPr>
            <a:r>
              <a:rPr lang="en-US" sz="2100" dirty="0">
                <a:solidFill>
                  <a:schemeClr val="tx2"/>
                </a:solidFill>
              </a:rPr>
              <a:t>Cards are </a:t>
            </a:r>
            <a:r>
              <a:rPr lang="en-US" sz="2100" dirty="0">
                <a:solidFill>
                  <a:srgbClr val="00B050"/>
                </a:solidFill>
              </a:rPr>
              <a:t>turned</a:t>
            </a:r>
            <a:r>
              <a:rPr lang="en-US" sz="2100" dirty="0">
                <a:solidFill>
                  <a:schemeClr val="tx2"/>
                </a:solidFill>
              </a:rPr>
              <a:t> at the same time</a:t>
            </a:r>
          </a:p>
          <a:p>
            <a:pPr marL="0" indent="0">
              <a:buNone/>
            </a:pPr>
            <a:r>
              <a:rPr lang="sv-SE" sz="2100" dirty="0">
                <a:solidFill>
                  <a:srgbClr val="00B050"/>
                </a:solidFill>
              </a:rPr>
              <a:t>Discuss</a:t>
            </a:r>
            <a:r>
              <a:rPr lang="sv-SE" sz="2100" dirty="0">
                <a:solidFill>
                  <a:schemeClr val="tx2"/>
                </a:solidFill>
              </a:rPr>
              <a:t> </a:t>
            </a:r>
            <a:r>
              <a:rPr lang="sv-SE" sz="2100" dirty="0">
                <a:solidFill>
                  <a:srgbClr val="00B050"/>
                </a:solidFill>
              </a:rPr>
              <a:t>differences</a:t>
            </a:r>
            <a:r>
              <a:rPr lang="sv-SE" sz="2100" dirty="0">
                <a:solidFill>
                  <a:schemeClr val="tx2"/>
                </a:solidFill>
              </a:rPr>
              <a:t>, especially outliers</a:t>
            </a:r>
          </a:p>
          <a:p>
            <a:pPr marL="0" indent="0">
              <a:buNone/>
            </a:pPr>
            <a:r>
              <a:rPr lang="sv-SE" sz="2100" dirty="0">
                <a:solidFill>
                  <a:srgbClr val="00B050"/>
                </a:solidFill>
              </a:rPr>
              <a:t>Re-estimate</a:t>
            </a:r>
            <a:r>
              <a:rPr lang="sv-SE" sz="2100" dirty="0">
                <a:solidFill>
                  <a:schemeClr val="tx2"/>
                </a:solidFill>
              </a:rPr>
              <a:t> until estimates converge</a:t>
            </a:r>
          </a:p>
          <a:p>
            <a:pPr marL="0" indent="0">
              <a:buNone/>
            </a:pPr>
            <a:r>
              <a:rPr lang="sv-SE" sz="2100" dirty="0">
                <a:solidFill>
                  <a:schemeClr val="tx2"/>
                </a:solidFill>
              </a:rPr>
              <a:t>Do not use average</a:t>
            </a:r>
            <a:endParaRPr lang="en-US" sz="2100" dirty="0">
              <a:solidFill>
                <a:schemeClr val="tx2"/>
              </a:solidFill>
            </a:endParaRPr>
          </a:p>
        </p:txBody>
      </p:sp>
      <p:pic>
        <p:nvPicPr>
          <p:cNvPr id="4" name="Picture 10" descr="http://f4wkes.free.fr/iphone/files/1225045408_pp11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79" y="1145296"/>
            <a:ext cx="3126048" cy="52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05669"/>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55800" y="6372777"/>
            <a:ext cx="8280400" cy="4852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80128" tIns="40065" rIns="80128" bIns="40065" anchor="ctr"/>
          <a:lstStyle/>
          <a:p>
            <a:pPr algn="ctr">
              <a:defRPr/>
            </a:pPr>
            <a:endParaRPr lang="sv-SE"/>
          </a:p>
        </p:txBody>
      </p:sp>
      <p:sp>
        <p:nvSpPr>
          <p:cNvPr id="16387" name="Title 1"/>
          <p:cNvSpPr>
            <a:spLocks noGrp="1"/>
          </p:cNvSpPr>
          <p:nvPr>
            <p:ph type="title" idx="4294967295"/>
          </p:nvPr>
        </p:nvSpPr>
        <p:spPr>
          <a:xfrm>
            <a:off x="2244685" y="185522"/>
            <a:ext cx="7451868" cy="525683"/>
          </a:xfrm>
          <a:prstGeom prst="rect">
            <a:avLst/>
          </a:prstGeom>
        </p:spPr>
        <p:txBody>
          <a:bodyPr vert="horz" wrap="square" lIns="80128" tIns="40065" rIns="80128" bIns="40065" numCol="1" rtlCol="0" anchor="t" anchorCtr="0" compatLnSpc="1">
            <a:prstTxWarp prst="textNoShape">
              <a:avLst/>
            </a:prstTxWarp>
            <a:normAutofit fontScale="90000"/>
          </a:bodyPr>
          <a:lstStyle/>
          <a:p>
            <a:r>
              <a:rPr lang="sv-SE" dirty="0" smtClean="0"/>
              <a:t>Agile at XXX– a true story</a:t>
            </a:r>
          </a:p>
        </p:txBody>
      </p:sp>
      <p:graphicFrame>
        <p:nvGraphicFramePr>
          <p:cNvPr id="5" name="Chart 4"/>
          <p:cNvGraphicFramePr>
            <a:graphicFrameLocks/>
          </p:cNvGraphicFramePr>
          <p:nvPr>
            <p:extLst/>
          </p:nvPr>
        </p:nvGraphicFramePr>
        <p:xfrm>
          <a:off x="1955806" y="1274166"/>
          <a:ext cx="8448595" cy="5583836"/>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a:spLocks noChangeArrowheads="1"/>
          </p:cNvSpPr>
          <p:nvPr/>
        </p:nvSpPr>
        <p:spPr bwMode="auto">
          <a:xfrm>
            <a:off x="2800313" y="1284350"/>
            <a:ext cx="6684800" cy="5193535"/>
          </a:xfrm>
          <a:prstGeom prst="rect">
            <a:avLst/>
          </a:prstGeom>
          <a:solidFill>
            <a:schemeClr val="bg1"/>
          </a:solidFill>
          <a:ln w="9525" algn="ctr">
            <a:solidFill>
              <a:schemeClr val="bg1"/>
            </a:solidFill>
            <a:round/>
            <a:headEnd/>
            <a:tailEnd/>
          </a:ln>
        </p:spPr>
        <p:txBody>
          <a:bodyPr lIns="91403" tIns="45701" rIns="91403" bIns="45701"/>
          <a:lstStyle/>
          <a:p>
            <a:pPr defTabSz="913966" eaLnBrk="0" hangingPunct="0"/>
            <a:endParaRPr lang="sv-SE">
              <a:latin typeface="Times" pitchFamily="18" charset="0"/>
            </a:endParaRPr>
          </a:p>
        </p:txBody>
      </p:sp>
      <p:sp>
        <p:nvSpPr>
          <p:cNvPr id="7" name="TextBox 6"/>
          <p:cNvSpPr txBox="1"/>
          <p:nvPr/>
        </p:nvSpPr>
        <p:spPr>
          <a:xfrm>
            <a:off x="2784335" y="3143191"/>
            <a:ext cx="774496" cy="369294"/>
          </a:xfrm>
          <a:prstGeom prst="rect">
            <a:avLst/>
          </a:prstGeom>
          <a:noFill/>
        </p:spPr>
        <p:txBody>
          <a:bodyPr wrap="none" lIns="91403" tIns="45701" rIns="91403" bIns="45701">
            <a:spAutoFit/>
          </a:bodyPr>
          <a:lstStyle/>
          <a:p>
            <a:pPr>
              <a:defRPr/>
            </a:pPr>
            <a:r>
              <a:rPr lang="sv-SE" dirty="0">
                <a:cs typeface="Arial" pitchFamily="34" charset="0"/>
              </a:rPr>
              <a:t>Scrum</a:t>
            </a:r>
          </a:p>
        </p:txBody>
      </p:sp>
      <p:sp>
        <p:nvSpPr>
          <p:cNvPr id="8" name="TextBox 7"/>
          <p:cNvSpPr txBox="1"/>
          <p:nvPr/>
        </p:nvSpPr>
        <p:spPr>
          <a:xfrm>
            <a:off x="5555125" y="1962515"/>
            <a:ext cx="728843" cy="369294"/>
          </a:xfrm>
          <a:prstGeom prst="rect">
            <a:avLst/>
          </a:prstGeom>
          <a:noFill/>
        </p:spPr>
        <p:txBody>
          <a:bodyPr wrap="none" lIns="91403" tIns="45701" rIns="91403" bIns="45701">
            <a:spAutoFit/>
          </a:bodyPr>
          <a:lstStyle/>
          <a:p>
            <a:pPr>
              <a:defRPr/>
            </a:pPr>
            <a:r>
              <a:rPr lang="sv-SE" dirty="0">
                <a:cs typeface="Arial" pitchFamily="34" charset="0"/>
              </a:rPr>
              <a:t>Reorg</a:t>
            </a:r>
          </a:p>
        </p:txBody>
      </p:sp>
      <p:sp>
        <p:nvSpPr>
          <p:cNvPr id="9" name="Rectangle 8"/>
          <p:cNvSpPr>
            <a:spLocks noChangeArrowheads="1"/>
          </p:cNvSpPr>
          <p:nvPr/>
        </p:nvSpPr>
        <p:spPr bwMode="auto">
          <a:xfrm>
            <a:off x="8977422" y="3488761"/>
            <a:ext cx="228646" cy="2979047"/>
          </a:xfrm>
          <a:prstGeom prst="rect">
            <a:avLst/>
          </a:prstGeom>
          <a:solidFill>
            <a:srgbClr val="C00000"/>
          </a:solidFill>
          <a:ln w="9525" algn="ctr">
            <a:solidFill>
              <a:schemeClr val="tx1"/>
            </a:solidFill>
            <a:round/>
            <a:headEnd/>
            <a:tailEnd/>
          </a:ln>
        </p:spPr>
        <p:txBody>
          <a:bodyPr lIns="91403" tIns="45701" rIns="91403" bIns="45701"/>
          <a:lstStyle/>
          <a:p>
            <a:pPr defTabSz="913966" eaLnBrk="0" hangingPunct="0"/>
            <a:endParaRPr lang="sv-SE">
              <a:latin typeface="Times" pitchFamily="18" charset="0"/>
            </a:endParaRPr>
          </a:p>
        </p:txBody>
      </p:sp>
    </p:spTree>
    <p:extLst>
      <p:ext uri="{BB962C8B-B14F-4D97-AF65-F5344CB8AC3E}">
        <p14:creationId xmlns:p14="http://schemas.microsoft.com/office/powerpoint/2010/main" val="1631436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0.00313 -3.06358E-6 L 0.08264 -3.06358E-6 " pathEditMode="relative" rAng="0" ptsTypes="AA">
                                      <p:cBhvr>
                                        <p:cTn id="6" dur="1000" fill="hold"/>
                                        <p:tgtEl>
                                          <p:spTgt spid="6"/>
                                        </p:tgtEl>
                                        <p:attrNameLst>
                                          <p:attrName>ppt_x</p:attrName>
                                          <p:attrName>ppt_y</p:attrName>
                                        </p:attrNameLst>
                                      </p:cBhvr>
                                      <p:rCtr x="3976"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path" presetSubtype="0" accel="50000" decel="50000" fill="hold" grpId="1" nodeType="clickEffect">
                                  <p:stCondLst>
                                    <p:cond delay="0"/>
                                  </p:stCondLst>
                                  <p:childTnLst>
                                    <p:animMotion origin="layout" path="M 0.08264 3.7037E-6 L 0.41702 3.7037E-6 " pathEditMode="relative" rAng="0" ptsTypes="AA">
                                      <p:cBhvr>
                                        <p:cTn id="14" dur="2000" fill="hold"/>
                                        <p:tgtEl>
                                          <p:spTgt spid="6"/>
                                        </p:tgtEl>
                                        <p:attrNameLst>
                                          <p:attrName>ppt_x</p:attrName>
                                          <p:attrName>ppt_y</p:attrName>
                                        </p:attrNameLst>
                                      </p:cBhvr>
                                      <p:rCtr x="16719"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path" presetSubtype="0" accel="50000" decel="50000" fill="hold" grpId="2" nodeType="clickEffect">
                                  <p:stCondLst>
                                    <p:cond delay="0"/>
                                  </p:stCondLst>
                                  <p:childTnLst>
                                    <p:animMotion origin="layout" path="M 0.41702 3.7037E-6 L 0.88993 3.7037E-6 " pathEditMode="relative" rAng="0" ptsTypes="AA">
                                      <p:cBhvr>
                                        <p:cTn id="22" dur="2000" fill="hold"/>
                                        <p:tgtEl>
                                          <p:spTgt spid="6"/>
                                        </p:tgtEl>
                                        <p:attrNameLst>
                                          <p:attrName>ppt_x</p:attrName>
                                          <p:attrName>ppt_y</p:attrName>
                                        </p:attrNameLst>
                                      </p:cBhvr>
                                      <p:rCtr x="23646"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path" presetSubtype="0" accel="50000" decel="50000" fill="hold" grpId="1" nodeType="clickEffect">
                                  <p:stCondLst>
                                    <p:cond delay="0"/>
                                  </p:stCondLst>
                                  <p:childTnLst>
                                    <p:animMotion origin="layout" path="M 4.44444E-6 -2.22222E-6 L -0.19983 -0.07477 C -0.24167 -0.09166 -0.30452 -0.10069 -0.3698 -0.10069 C -0.4441 -0.10069 -0.50365 -0.09166 -0.54549 -0.07477 L -0.74514 -2.22222E-6 " pathEditMode="relative" rAng="0" ptsTypes="FffFF">
                                      <p:cBhvr>
                                        <p:cTn id="30" dur="2000" fill="hold"/>
                                        <p:tgtEl>
                                          <p:spTgt spid="9"/>
                                        </p:tgtEl>
                                        <p:attrNameLst>
                                          <p:attrName>ppt_x</p:attrName>
                                          <p:attrName>ppt_y</p:attrName>
                                        </p:attrNameLst>
                                      </p:cBhvr>
                                      <p:rCtr x="-37257"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p:bldP spid="8" grpId="0"/>
      <p:bldP spid="9" grpId="0" animBg="1"/>
      <p:bldP spid="9"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fferences between Scrum and Kanb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00" y="272374"/>
            <a:ext cx="12579100" cy="593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3528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First exercise</a:t>
            </a:r>
            <a:endParaRPr lang="en-US" dirty="0">
              <a:solidFill>
                <a:srgbClr val="C00000"/>
              </a:solidFill>
            </a:endParaRPr>
          </a:p>
        </p:txBody>
      </p:sp>
      <p:sp>
        <p:nvSpPr>
          <p:cNvPr id="4" name="TextBox 3"/>
          <p:cNvSpPr txBox="1"/>
          <p:nvPr/>
        </p:nvSpPr>
        <p:spPr>
          <a:xfrm>
            <a:off x="4317059" y="2807989"/>
            <a:ext cx="5628500" cy="573369"/>
          </a:xfrm>
          <a:prstGeom prst="rect">
            <a:avLst/>
          </a:prstGeom>
          <a:noFill/>
        </p:spPr>
        <p:txBody>
          <a:bodyPr wrap="square" lIns="80142" tIns="40072" rIns="80142" bIns="40072" rtlCol="0">
            <a:spAutoFit/>
          </a:bodyPr>
          <a:lstStyle/>
          <a:p>
            <a:pPr marL="457759" lvl="1"/>
            <a:r>
              <a:rPr lang="en-US" sz="3200" dirty="0">
                <a:latin typeface="+mj-lt"/>
              </a:rPr>
              <a:t>Let’s look back</a:t>
            </a:r>
          </a:p>
        </p:txBody>
      </p:sp>
      <p:pic>
        <p:nvPicPr>
          <p:cNvPr id="12290"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621" y="2214216"/>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49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Retrospective of the Course</a:t>
            </a:r>
            <a:endParaRPr lang="en-US" dirty="0">
              <a:solidFill>
                <a:srgbClr val="C00000"/>
              </a:solidFill>
            </a:endParaRPr>
          </a:p>
        </p:txBody>
      </p:sp>
      <p:sp>
        <p:nvSpPr>
          <p:cNvPr id="4" name="TextBox 3"/>
          <p:cNvSpPr txBox="1"/>
          <p:nvPr/>
        </p:nvSpPr>
        <p:spPr>
          <a:xfrm>
            <a:off x="4317059" y="2807988"/>
            <a:ext cx="5628500" cy="1558254"/>
          </a:xfrm>
          <a:prstGeom prst="rect">
            <a:avLst/>
          </a:prstGeom>
          <a:noFill/>
        </p:spPr>
        <p:txBody>
          <a:bodyPr wrap="square" lIns="80142" tIns="40072" rIns="80142" bIns="40072" rtlCol="0">
            <a:spAutoFit/>
          </a:bodyPr>
          <a:lstStyle/>
          <a:p>
            <a:pPr marL="457759" lvl="1"/>
            <a:r>
              <a:rPr lang="en-US" sz="3200" dirty="0">
                <a:latin typeface="+mj-lt"/>
              </a:rPr>
              <a:t>What good things did we do?</a:t>
            </a:r>
          </a:p>
          <a:p>
            <a:pPr marL="457759" lvl="1"/>
            <a:r>
              <a:rPr lang="en-US" sz="3200" dirty="0">
                <a:latin typeface="+mj-lt"/>
              </a:rPr>
              <a:t>What could have been better?</a:t>
            </a:r>
          </a:p>
          <a:p>
            <a:pPr marL="457759" lvl="1"/>
            <a:r>
              <a:rPr lang="en-US" sz="3200" dirty="0">
                <a:latin typeface="+mj-lt"/>
              </a:rPr>
              <a:t>What can we improve?</a:t>
            </a:r>
          </a:p>
        </p:txBody>
      </p:sp>
      <p:pic>
        <p:nvPicPr>
          <p:cNvPr id="12290"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621" y="2214216"/>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37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Cycle de vie en </a:t>
            </a:r>
            <a:r>
              <a:rPr lang="fr-FR" dirty="0" smtClean="0">
                <a:solidFill>
                  <a:srgbClr val="C00000"/>
                </a:solidFill>
                <a:latin typeface="Calibri" pitchFamily="34" charset="0"/>
                <a:cs typeface="Calibri" pitchFamily="34" charset="0"/>
              </a:rPr>
              <a:t>Y </a:t>
            </a:r>
            <a:endParaRPr lang="fr-FR" dirty="0"/>
          </a:p>
        </p:txBody>
      </p:sp>
      <p:pic>
        <p:nvPicPr>
          <p:cNvPr id="11" name="Image 10"/>
          <p:cNvPicPr>
            <a:picLocks noChangeAspect="1"/>
          </p:cNvPicPr>
          <p:nvPr/>
        </p:nvPicPr>
        <p:blipFill>
          <a:blip r:embed="rId2"/>
          <a:stretch>
            <a:fillRect/>
          </a:stretch>
        </p:blipFill>
        <p:spPr>
          <a:xfrm>
            <a:off x="838199" y="1884950"/>
            <a:ext cx="6101361" cy="4735859"/>
          </a:xfrm>
          <a:prstGeom prst="rect">
            <a:avLst/>
          </a:prstGeom>
        </p:spPr>
      </p:pic>
      <p:sp>
        <p:nvSpPr>
          <p:cNvPr id="12" name="Rectangle 11"/>
          <p:cNvSpPr/>
          <p:nvPr/>
        </p:nvSpPr>
        <p:spPr>
          <a:xfrm>
            <a:off x="6939561" y="2766352"/>
            <a:ext cx="4672113" cy="369332"/>
          </a:xfrm>
          <a:prstGeom prst="rect">
            <a:avLst/>
          </a:prstGeom>
        </p:spPr>
        <p:txBody>
          <a:bodyPr wrap="none">
            <a:spAutoFit/>
          </a:bodyPr>
          <a:lstStyle/>
          <a:p>
            <a:r>
              <a:rPr lang="fr-FR" spc="-5" dirty="0">
                <a:latin typeface="Arial"/>
                <a:cs typeface="Arial"/>
              </a:rPr>
              <a:t>Vise </a:t>
            </a:r>
            <a:r>
              <a:rPr lang="fr-FR" dirty="0">
                <a:latin typeface="Arial"/>
                <a:cs typeface="Arial"/>
              </a:rPr>
              <a:t>à </a:t>
            </a:r>
            <a:r>
              <a:rPr lang="fr-FR" spc="-5" dirty="0">
                <a:latin typeface="Arial"/>
                <a:cs typeface="Arial"/>
              </a:rPr>
              <a:t>éviter</a:t>
            </a:r>
            <a:r>
              <a:rPr lang="fr-FR" spc="-80" dirty="0">
                <a:latin typeface="Arial"/>
                <a:cs typeface="Arial"/>
              </a:rPr>
              <a:t> </a:t>
            </a:r>
            <a:r>
              <a:rPr lang="fr-FR" spc="-5" dirty="0">
                <a:latin typeface="Arial"/>
                <a:cs typeface="Arial"/>
              </a:rPr>
              <a:t>les  </a:t>
            </a:r>
            <a:r>
              <a:rPr lang="fr-FR" dirty="0">
                <a:latin typeface="Arial"/>
                <a:cs typeface="Arial"/>
              </a:rPr>
              <a:t>temps </a:t>
            </a:r>
            <a:r>
              <a:rPr lang="fr-FR" spc="-5" dirty="0">
                <a:latin typeface="Arial"/>
                <a:cs typeface="Arial"/>
              </a:rPr>
              <a:t>d’attente  technique</a:t>
            </a:r>
            <a:r>
              <a:rPr lang="fr-FR" spc="-15" dirty="0">
                <a:latin typeface="Arial"/>
                <a:cs typeface="Arial"/>
              </a:rPr>
              <a:t> </a:t>
            </a:r>
            <a:endParaRPr lang="fr-FR" dirty="0"/>
          </a:p>
        </p:txBody>
      </p:sp>
    </p:spTree>
    <p:extLst>
      <p:ext uri="{BB962C8B-B14F-4D97-AF65-F5344CB8AC3E}">
        <p14:creationId xmlns:p14="http://schemas.microsoft.com/office/powerpoint/2010/main" val="16793421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415600" y="522867"/>
            <a:ext cx="11360800" cy="3587200"/>
          </a:xfrm>
          <a:prstGeom prst="rect">
            <a:avLst/>
          </a:prstGeom>
        </p:spPr>
        <p:txBody>
          <a:bodyPr vert="horz" lIns="121900" tIns="121900" rIns="121900" bIns="121900" rtlCol="0" anchor="ctr" anchorCtr="0">
            <a:noAutofit/>
          </a:bodyPr>
          <a:lstStyle/>
          <a:p>
            <a:pPr>
              <a:spcBef>
                <a:spcPts val="0"/>
              </a:spcBef>
            </a:pPr>
            <a:r>
              <a:rPr lang="fr"/>
              <a:t>Lego for scrum</a:t>
            </a:r>
          </a:p>
        </p:txBody>
      </p:sp>
      <p:sp>
        <p:nvSpPr>
          <p:cNvPr id="57" name="Shape 57"/>
          <p:cNvSpPr txBox="1">
            <a:spLocks noGrp="1"/>
          </p:cNvSpPr>
          <p:nvPr>
            <p:ph type="subTitle" idx="1"/>
          </p:nvPr>
        </p:nvSpPr>
        <p:spPr>
          <a:xfrm>
            <a:off x="415600" y="5187200"/>
            <a:ext cx="11360800" cy="941600"/>
          </a:xfrm>
          <a:prstGeom prst="rect">
            <a:avLst/>
          </a:prstGeom>
        </p:spPr>
        <p:txBody>
          <a:bodyPr vert="horz" lIns="121900" tIns="121900" rIns="121900" bIns="121900" rtlCol="0" anchor="ctr" anchorCtr="0">
            <a:noAutofit/>
          </a:bodyPr>
          <a:lstStyle/>
          <a:p>
            <a:pPr>
              <a:spcBef>
                <a:spcPts val="0"/>
              </a:spcBef>
            </a:pPr>
            <a:r>
              <a:rPr lang="fr"/>
              <a:t>Les règles du jeu</a:t>
            </a:r>
          </a:p>
        </p:txBody>
      </p:sp>
      <p:pic>
        <p:nvPicPr>
          <p:cNvPr id="58" name="Shape 58" descr="shutterstock_171902129 (1).jpg"/>
          <p:cNvPicPr preferRelativeResize="0"/>
          <p:nvPr/>
        </p:nvPicPr>
        <p:blipFill>
          <a:blip r:embed="rId3">
            <a:alphaModFix/>
          </a:blip>
          <a:stretch>
            <a:fillRect/>
          </a:stretch>
        </p:blipFill>
        <p:spPr>
          <a:xfrm>
            <a:off x="914833" y="1548101"/>
            <a:ext cx="2032000" cy="1536700"/>
          </a:xfrm>
          <a:prstGeom prst="rect">
            <a:avLst/>
          </a:prstGeom>
          <a:noFill/>
          <a:ln>
            <a:noFill/>
          </a:ln>
        </p:spPr>
      </p:pic>
      <p:pic>
        <p:nvPicPr>
          <p:cNvPr id="59" name="Shape 59" descr="shutterstock_171902129 (1).jpg"/>
          <p:cNvPicPr preferRelativeResize="0"/>
          <p:nvPr/>
        </p:nvPicPr>
        <p:blipFill>
          <a:blip r:embed="rId3">
            <a:alphaModFix/>
          </a:blip>
          <a:stretch>
            <a:fillRect/>
          </a:stretch>
        </p:blipFill>
        <p:spPr>
          <a:xfrm>
            <a:off x="9409633" y="1548101"/>
            <a:ext cx="2032000" cy="1536700"/>
          </a:xfrm>
          <a:prstGeom prst="rect">
            <a:avLst/>
          </a:prstGeom>
          <a:noFill/>
          <a:ln>
            <a:noFill/>
          </a:ln>
        </p:spPr>
      </p:pic>
    </p:spTree>
    <p:extLst>
      <p:ext uri="{BB962C8B-B14F-4D97-AF65-F5344CB8AC3E}">
        <p14:creationId xmlns:p14="http://schemas.microsoft.com/office/powerpoint/2010/main" val="39183840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Le matériel nécessaire</a:t>
            </a:r>
          </a:p>
        </p:txBody>
      </p:sp>
      <p:sp>
        <p:nvSpPr>
          <p:cNvPr id="65" name="Shape 65"/>
          <p:cNvSpPr txBox="1">
            <a:spLocks noGrp="1"/>
          </p:cNvSpPr>
          <p:nvPr>
            <p:ph type="body" idx="1"/>
          </p:nvPr>
        </p:nvSpPr>
        <p:spPr>
          <a:xfrm>
            <a:off x="415600" y="2142500"/>
            <a:ext cx="11360800" cy="4453600"/>
          </a:xfrm>
          <a:prstGeom prst="rect">
            <a:avLst/>
          </a:prstGeom>
        </p:spPr>
        <p:txBody>
          <a:bodyPr vert="horz" lIns="121900" tIns="121900" rIns="121900" bIns="121900" rtlCol="0" anchor="t" anchorCtr="0">
            <a:noAutofit/>
          </a:bodyPr>
          <a:lstStyle/>
          <a:p>
            <a:pPr indent="609585">
              <a:buNone/>
            </a:pPr>
            <a:r>
              <a:rPr lang="fr"/>
              <a:t>Des </a:t>
            </a:r>
            <a:r>
              <a:rPr lang="fr">
                <a:solidFill>
                  <a:srgbClr val="E06666"/>
                </a:solidFill>
              </a:rPr>
              <a:t>boîtes de Lego</a:t>
            </a:r>
          </a:p>
          <a:p>
            <a:pPr indent="609585">
              <a:buNone/>
            </a:pPr>
            <a:r>
              <a:rPr lang="fr"/>
              <a:t>Des Post-it</a:t>
            </a:r>
          </a:p>
          <a:p>
            <a:pPr indent="609585">
              <a:buNone/>
            </a:pPr>
            <a:r>
              <a:rPr lang="fr"/>
              <a:t>Des marqueurs</a:t>
            </a:r>
          </a:p>
          <a:p>
            <a:pPr>
              <a:buNone/>
            </a:pPr>
            <a:endParaRPr/>
          </a:p>
        </p:txBody>
      </p:sp>
      <p:pic>
        <p:nvPicPr>
          <p:cNvPr id="66" name="Shape 66" descr="20161207_115452.jpg"/>
          <p:cNvPicPr preferRelativeResize="0"/>
          <p:nvPr/>
        </p:nvPicPr>
        <p:blipFill>
          <a:blip r:embed="rId3">
            <a:alphaModFix/>
          </a:blip>
          <a:stretch>
            <a:fillRect/>
          </a:stretch>
        </p:blipFill>
        <p:spPr>
          <a:xfrm>
            <a:off x="7145401" y="1411934"/>
            <a:ext cx="3480832" cy="4548463"/>
          </a:xfrm>
          <a:prstGeom prst="rect">
            <a:avLst/>
          </a:prstGeom>
          <a:noFill/>
          <a:ln>
            <a:noFill/>
          </a:ln>
        </p:spPr>
      </p:pic>
      <p:pic>
        <p:nvPicPr>
          <p:cNvPr id="67" name="Shape 67"/>
          <p:cNvPicPr preferRelativeResize="0"/>
          <p:nvPr/>
        </p:nvPicPr>
        <p:blipFill>
          <a:blip r:embed="rId4">
            <a:alphaModFix/>
          </a:blip>
          <a:stretch>
            <a:fillRect/>
          </a:stretch>
        </p:blipFill>
        <p:spPr>
          <a:xfrm>
            <a:off x="415601" y="2236734"/>
            <a:ext cx="445932" cy="445932"/>
          </a:xfrm>
          <a:prstGeom prst="rect">
            <a:avLst/>
          </a:prstGeom>
          <a:noFill/>
          <a:ln>
            <a:noFill/>
          </a:ln>
        </p:spPr>
      </p:pic>
      <p:pic>
        <p:nvPicPr>
          <p:cNvPr id="68" name="Shape 68"/>
          <p:cNvPicPr preferRelativeResize="0"/>
          <p:nvPr/>
        </p:nvPicPr>
        <p:blipFill>
          <a:blip r:embed="rId4">
            <a:alphaModFix/>
          </a:blip>
          <a:stretch>
            <a:fillRect/>
          </a:stretch>
        </p:blipFill>
        <p:spPr>
          <a:xfrm>
            <a:off x="415601" y="2890534"/>
            <a:ext cx="445932" cy="445932"/>
          </a:xfrm>
          <a:prstGeom prst="rect">
            <a:avLst/>
          </a:prstGeom>
          <a:noFill/>
          <a:ln>
            <a:noFill/>
          </a:ln>
        </p:spPr>
      </p:pic>
      <p:pic>
        <p:nvPicPr>
          <p:cNvPr id="69" name="Shape 69"/>
          <p:cNvPicPr preferRelativeResize="0"/>
          <p:nvPr/>
        </p:nvPicPr>
        <p:blipFill>
          <a:blip r:embed="rId4">
            <a:alphaModFix/>
          </a:blip>
          <a:stretch>
            <a:fillRect/>
          </a:stretch>
        </p:blipFill>
        <p:spPr>
          <a:xfrm>
            <a:off x="415601" y="3607401"/>
            <a:ext cx="445932" cy="445932"/>
          </a:xfrm>
          <a:prstGeom prst="rect">
            <a:avLst/>
          </a:prstGeom>
          <a:noFill/>
          <a:ln>
            <a:noFill/>
          </a:ln>
        </p:spPr>
      </p:pic>
    </p:spTree>
    <p:extLst>
      <p:ext uri="{BB962C8B-B14F-4D97-AF65-F5344CB8AC3E}">
        <p14:creationId xmlns:p14="http://schemas.microsoft.com/office/powerpoint/2010/main" val="235898930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La disposition de la salle</a:t>
            </a:r>
          </a:p>
        </p:txBody>
      </p:sp>
      <p:sp>
        <p:nvSpPr>
          <p:cNvPr id="75" name="Shape 75"/>
          <p:cNvSpPr txBox="1">
            <a:spLocks noGrp="1"/>
          </p:cNvSpPr>
          <p:nvPr>
            <p:ph type="body" idx="1"/>
          </p:nvPr>
        </p:nvSpPr>
        <p:spPr>
          <a:xfrm>
            <a:off x="415600" y="1638233"/>
            <a:ext cx="11360800" cy="4453600"/>
          </a:xfrm>
          <a:prstGeom prst="rect">
            <a:avLst/>
          </a:prstGeom>
        </p:spPr>
        <p:txBody>
          <a:bodyPr vert="horz" lIns="121900" tIns="121900" rIns="121900" bIns="121900" rtlCol="0" anchor="t" anchorCtr="0">
            <a:noAutofit/>
          </a:bodyPr>
          <a:lstStyle/>
          <a:p>
            <a:pPr indent="609585">
              <a:buNone/>
            </a:pPr>
            <a:r>
              <a:rPr lang="fr"/>
              <a:t>1 table = 1 ville</a:t>
            </a:r>
          </a:p>
          <a:p>
            <a:pPr indent="609585">
              <a:buNone/>
            </a:pPr>
            <a:r>
              <a:rPr lang="fr"/>
              <a:t>Pour chaque table, </a:t>
            </a:r>
            <a:r>
              <a:rPr lang="fr">
                <a:solidFill>
                  <a:srgbClr val="E06666"/>
                </a:solidFill>
              </a:rPr>
              <a:t>4 panneaux</a:t>
            </a:r>
            <a:r>
              <a:rPr lang="fr"/>
              <a:t> au mur</a:t>
            </a:r>
          </a:p>
          <a:p>
            <a:pPr marL="1219170" lvl="1" indent="-304792"/>
            <a:r>
              <a:rPr lang="fr"/>
              <a:t>Backlog</a:t>
            </a:r>
          </a:p>
          <a:p>
            <a:pPr marL="1219170" lvl="1" indent="-304792"/>
            <a:r>
              <a:rPr lang="fr"/>
              <a:t>Estimation</a:t>
            </a:r>
          </a:p>
          <a:p>
            <a:pPr marL="1219170" lvl="1" indent="-304792"/>
            <a:r>
              <a:rPr lang="fr"/>
              <a:t>Planning</a:t>
            </a:r>
          </a:p>
          <a:p>
            <a:pPr marL="1219170" lvl="1" indent="-304792"/>
            <a:r>
              <a:rPr lang="fr"/>
              <a:t>Rétrospective</a:t>
            </a:r>
          </a:p>
          <a:p>
            <a:pPr indent="609585">
              <a:buNone/>
            </a:pPr>
            <a:r>
              <a:rPr lang="fr"/>
              <a:t>Pour chaque table, </a:t>
            </a:r>
            <a:r>
              <a:rPr lang="fr">
                <a:solidFill>
                  <a:srgbClr val="E06666"/>
                </a:solidFill>
              </a:rPr>
              <a:t>1 product Owner et 1 Scrum master</a:t>
            </a:r>
          </a:p>
          <a:p>
            <a:pPr>
              <a:buNone/>
            </a:pPr>
            <a:endParaRPr/>
          </a:p>
        </p:txBody>
      </p:sp>
      <p:pic>
        <p:nvPicPr>
          <p:cNvPr id="76" name="Shape 76" descr="IMG_0303.JPG"/>
          <p:cNvPicPr preferRelativeResize="0"/>
          <p:nvPr/>
        </p:nvPicPr>
        <p:blipFill>
          <a:blip r:embed="rId3">
            <a:alphaModFix/>
          </a:blip>
          <a:stretch>
            <a:fillRect/>
          </a:stretch>
        </p:blipFill>
        <p:spPr>
          <a:xfrm>
            <a:off x="9391998" y="390467"/>
            <a:ext cx="2435633" cy="3247467"/>
          </a:xfrm>
          <a:prstGeom prst="rect">
            <a:avLst/>
          </a:prstGeom>
          <a:noFill/>
          <a:ln>
            <a:noFill/>
          </a:ln>
        </p:spPr>
      </p:pic>
      <p:pic>
        <p:nvPicPr>
          <p:cNvPr id="77" name="Shape 77"/>
          <p:cNvPicPr preferRelativeResize="0"/>
          <p:nvPr/>
        </p:nvPicPr>
        <p:blipFill>
          <a:blip r:embed="rId4">
            <a:alphaModFix/>
          </a:blip>
          <a:stretch>
            <a:fillRect/>
          </a:stretch>
        </p:blipFill>
        <p:spPr>
          <a:xfrm>
            <a:off x="415601" y="1732067"/>
            <a:ext cx="445932" cy="445932"/>
          </a:xfrm>
          <a:prstGeom prst="rect">
            <a:avLst/>
          </a:prstGeom>
          <a:noFill/>
          <a:ln>
            <a:noFill/>
          </a:ln>
        </p:spPr>
      </p:pic>
      <p:pic>
        <p:nvPicPr>
          <p:cNvPr id="78" name="Shape 78"/>
          <p:cNvPicPr preferRelativeResize="0"/>
          <p:nvPr/>
        </p:nvPicPr>
        <p:blipFill>
          <a:blip r:embed="rId4">
            <a:alphaModFix/>
          </a:blip>
          <a:stretch>
            <a:fillRect/>
          </a:stretch>
        </p:blipFill>
        <p:spPr>
          <a:xfrm>
            <a:off x="415601" y="2451601"/>
            <a:ext cx="445932" cy="445932"/>
          </a:xfrm>
          <a:prstGeom prst="rect">
            <a:avLst/>
          </a:prstGeom>
          <a:noFill/>
          <a:ln>
            <a:noFill/>
          </a:ln>
        </p:spPr>
      </p:pic>
      <p:pic>
        <p:nvPicPr>
          <p:cNvPr id="79" name="Shape 79"/>
          <p:cNvPicPr preferRelativeResize="0"/>
          <p:nvPr/>
        </p:nvPicPr>
        <p:blipFill>
          <a:blip r:embed="rId4">
            <a:alphaModFix/>
          </a:blip>
          <a:stretch>
            <a:fillRect/>
          </a:stretch>
        </p:blipFill>
        <p:spPr>
          <a:xfrm>
            <a:off x="415601" y="4688801"/>
            <a:ext cx="445932" cy="445932"/>
          </a:xfrm>
          <a:prstGeom prst="rect">
            <a:avLst/>
          </a:prstGeom>
          <a:noFill/>
          <a:ln>
            <a:noFill/>
          </a:ln>
        </p:spPr>
      </p:pic>
    </p:spTree>
    <p:extLst>
      <p:ext uri="{BB962C8B-B14F-4D97-AF65-F5344CB8AC3E}">
        <p14:creationId xmlns:p14="http://schemas.microsoft.com/office/powerpoint/2010/main" val="10940899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le déroulement du jeu : le contexte </a:t>
            </a:r>
          </a:p>
        </p:txBody>
      </p:sp>
      <p:sp>
        <p:nvSpPr>
          <p:cNvPr id="85" name="Shape 85"/>
          <p:cNvSpPr txBox="1">
            <a:spLocks noGrp="1"/>
          </p:cNvSpPr>
          <p:nvPr>
            <p:ph type="body" idx="1"/>
          </p:nvPr>
        </p:nvSpPr>
        <p:spPr>
          <a:xfrm>
            <a:off x="415600" y="1618867"/>
            <a:ext cx="11360800" cy="4453600"/>
          </a:xfrm>
          <a:prstGeom prst="rect">
            <a:avLst/>
          </a:prstGeom>
        </p:spPr>
        <p:txBody>
          <a:bodyPr vert="horz" lIns="121900" tIns="121900" rIns="121900" bIns="121900" rtlCol="0" anchor="t" anchorCtr="0">
            <a:noAutofit/>
          </a:bodyPr>
          <a:lstStyle/>
          <a:p>
            <a:pPr>
              <a:buNone/>
            </a:pPr>
            <a:r>
              <a:rPr lang="fr"/>
              <a:t>Chaque équipe a pour mission de </a:t>
            </a:r>
            <a:r>
              <a:rPr lang="fr">
                <a:solidFill>
                  <a:srgbClr val="E06666"/>
                </a:solidFill>
              </a:rPr>
              <a:t>construire une ville </a:t>
            </a:r>
            <a:r>
              <a:rPr lang="fr"/>
              <a:t>(ville médiévale, ville écolo, ville flottante, etc.) aux caractéristiques bien précises.</a:t>
            </a:r>
          </a:p>
          <a:p>
            <a:pPr>
              <a:buNone/>
            </a:pPr>
            <a:r>
              <a:rPr lang="fr"/>
              <a:t>Pour la construction de ces villes, les équipes vont devoir opérer en </a:t>
            </a:r>
            <a:r>
              <a:rPr lang="fr">
                <a:solidFill>
                  <a:srgbClr val="E06666"/>
                </a:solidFill>
              </a:rPr>
              <a:t>mode Agile, </a:t>
            </a:r>
            <a:r>
              <a:rPr lang="fr"/>
              <a:t>avec la méthode Scrum.</a:t>
            </a:r>
          </a:p>
          <a:p>
            <a:pPr>
              <a:buNone/>
            </a:pPr>
            <a:endParaRPr/>
          </a:p>
        </p:txBody>
      </p:sp>
    </p:spTree>
    <p:extLst>
      <p:ext uri="{BB962C8B-B14F-4D97-AF65-F5344CB8AC3E}">
        <p14:creationId xmlns:p14="http://schemas.microsoft.com/office/powerpoint/2010/main" val="3877281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Les rôles des participants</a:t>
            </a:r>
          </a:p>
        </p:txBody>
      </p:sp>
      <p:sp>
        <p:nvSpPr>
          <p:cNvPr id="91" name="Shape 91"/>
          <p:cNvSpPr txBox="1">
            <a:spLocks noGrp="1"/>
          </p:cNvSpPr>
          <p:nvPr>
            <p:ph type="body" idx="1"/>
          </p:nvPr>
        </p:nvSpPr>
        <p:spPr>
          <a:xfrm>
            <a:off x="415600" y="1638233"/>
            <a:ext cx="11360800" cy="4453600"/>
          </a:xfrm>
          <a:prstGeom prst="rect">
            <a:avLst/>
          </a:prstGeom>
        </p:spPr>
        <p:txBody>
          <a:bodyPr vert="horz" lIns="121900" tIns="121900" rIns="121900" bIns="121900" rtlCol="0" anchor="t" anchorCtr="0">
            <a:noAutofit/>
          </a:bodyPr>
          <a:lstStyle/>
          <a:p>
            <a:pPr indent="609585">
              <a:buNone/>
            </a:pPr>
            <a:r>
              <a:rPr lang="fr">
                <a:solidFill>
                  <a:srgbClr val="E06666"/>
                </a:solidFill>
              </a:rPr>
              <a:t>Le Product owner</a:t>
            </a:r>
            <a:r>
              <a:rPr lang="fr"/>
              <a:t> : il représente le client. C’est lui qui définit les contours du projet, les priorités.</a:t>
            </a:r>
          </a:p>
          <a:p>
            <a:pPr indent="609585">
              <a:buNone/>
            </a:pPr>
            <a:r>
              <a:rPr lang="fr">
                <a:solidFill>
                  <a:srgbClr val="E06666"/>
                </a:solidFill>
              </a:rPr>
              <a:t>Le Scrum master</a:t>
            </a:r>
            <a:r>
              <a:rPr lang="fr"/>
              <a:t> : il est l’un des membres de l’équipe. Il fait le lien avec le Product owner pour s’assurer que le projet est bien défini. Il veille au respect du cadre de travail Scrum.</a:t>
            </a:r>
          </a:p>
          <a:p>
            <a:pPr indent="609585">
              <a:buNone/>
            </a:pPr>
            <a:r>
              <a:rPr lang="fr">
                <a:solidFill>
                  <a:srgbClr val="E06666"/>
                </a:solidFill>
              </a:rPr>
              <a:t>Les développeurs</a:t>
            </a:r>
            <a:r>
              <a:rPr lang="fr"/>
              <a:t> : ce sont les membres de l’équipe. Ils réalisent le projet et </a:t>
            </a:r>
          </a:p>
        </p:txBody>
      </p:sp>
      <p:pic>
        <p:nvPicPr>
          <p:cNvPr id="92" name="Shape 92"/>
          <p:cNvPicPr preferRelativeResize="0"/>
          <p:nvPr/>
        </p:nvPicPr>
        <p:blipFill>
          <a:blip r:embed="rId3">
            <a:alphaModFix/>
          </a:blip>
          <a:stretch>
            <a:fillRect/>
          </a:stretch>
        </p:blipFill>
        <p:spPr>
          <a:xfrm>
            <a:off x="514016" y="1638232"/>
            <a:ext cx="571067" cy="571067"/>
          </a:xfrm>
          <a:prstGeom prst="rect">
            <a:avLst/>
          </a:prstGeom>
          <a:noFill/>
          <a:ln>
            <a:noFill/>
          </a:ln>
        </p:spPr>
      </p:pic>
      <p:pic>
        <p:nvPicPr>
          <p:cNvPr id="93" name="Shape 93"/>
          <p:cNvPicPr preferRelativeResize="0"/>
          <p:nvPr/>
        </p:nvPicPr>
        <p:blipFill>
          <a:blip r:embed="rId4">
            <a:alphaModFix/>
          </a:blip>
          <a:stretch>
            <a:fillRect/>
          </a:stretch>
        </p:blipFill>
        <p:spPr>
          <a:xfrm>
            <a:off x="455265" y="2673468"/>
            <a:ext cx="610232" cy="610265"/>
          </a:xfrm>
          <a:prstGeom prst="rect">
            <a:avLst/>
          </a:prstGeom>
          <a:noFill/>
          <a:ln>
            <a:noFill/>
          </a:ln>
        </p:spPr>
      </p:pic>
      <p:pic>
        <p:nvPicPr>
          <p:cNvPr id="94" name="Shape 94"/>
          <p:cNvPicPr preferRelativeResize="0"/>
          <p:nvPr/>
        </p:nvPicPr>
        <p:blipFill>
          <a:blip r:embed="rId5">
            <a:alphaModFix/>
          </a:blip>
          <a:stretch>
            <a:fillRect/>
          </a:stretch>
        </p:blipFill>
        <p:spPr>
          <a:xfrm>
            <a:off x="494433" y="4650333"/>
            <a:ext cx="610232" cy="610232"/>
          </a:xfrm>
          <a:prstGeom prst="rect">
            <a:avLst/>
          </a:prstGeom>
          <a:noFill/>
          <a:ln>
            <a:noFill/>
          </a:ln>
        </p:spPr>
      </p:pic>
    </p:spTree>
    <p:extLst>
      <p:ext uri="{BB962C8B-B14F-4D97-AF65-F5344CB8AC3E}">
        <p14:creationId xmlns:p14="http://schemas.microsoft.com/office/powerpoint/2010/main" val="36621401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Backlog / estimation</a:t>
            </a:r>
          </a:p>
        </p:txBody>
      </p:sp>
      <p:sp>
        <p:nvSpPr>
          <p:cNvPr id="100" name="Shape 100"/>
          <p:cNvSpPr txBox="1">
            <a:spLocks noGrp="1"/>
          </p:cNvSpPr>
          <p:nvPr>
            <p:ph type="body" idx="1"/>
          </p:nvPr>
        </p:nvSpPr>
        <p:spPr>
          <a:xfrm>
            <a:off x="415600" y="1638233"/>
            <a:ext cx="11360800" cy="4453600"/>
          </a:xfrm>
          <a:prstGeom prst="rect">
            <a:avLst/>
          </a:prstGeom>
        </p:spPr>
        <p:txBody>
          <a:bodyPr vert="horz" lIns="121900" tIns="121900" rIns="121900" bIns="121900" rtlCol="0" anchor="t" anchorCtr="0">
            <a:noAutofit/>
          </a:bodyPr>
          <a:lstStyle/>
          <a:p>
            <a:pPr indent="609585">
              <a:buNone/>
            </a:pPr>
            <a:r>
              <a:rPr lang="fr">
                <a:solidFill>
                  <a:srgbClr val="E06666"/>
                </a:solidFill>
              </a:rPr>
              <a:t>Backlog</a:t>
            </a:r>
            <a:r>
              <a:rPr lang="fr"/>
              <a:t> : ici, il est représenté par un grand panneau, sur lequel le Product Owner colle des post-it qui représentent les détails du projet (les livrables), classés par ordre de priorité.</a:t>
            </a:r>
          </a:p>
          <a:p>
            <a:pPr indent="609585">
              <a:buNone/>
            </a:pPr>
            <a:r>
              <a:rPr lang="fr">
                <a:solidFill>
                  <a:srgbClr val="E06666"/>
                </a:solidFill>
              </a:rPr>
              <a:t>Estimation</a:t>
            </a:r>
            <a:r>
              <a:rPr lang="fr"/>
              <a:t> : les équipes trient chaque livrable en fonction de la difficulté qu’il représente. Ils les classent alors sur un tableau entre 1 ; 2 ; 3 ; 5 ; 8 (suite de Fibonacci)</a:t>
            </a:r>
          </a:p>
        </p:txBody>
      </p:sp>
      <p:pic>
        <p:nvPicPr>
          <p:cNvPr id="101" name="Shape 101"/>
          <p:cNvPicPr preferRelativeResize="0"/>
          <p:nvPr/>
        </p:nvPicPr>
        <p:blipFill>
          <a:blip r:embed="rId3">
            <a:alphaModFix/>
          </a:blip>
          <a:stretch>
            <a:fillRect/>
          </a:stretch>
        </p:blipFill>
        <p:spPr>
          <a:xfrm>
            <a:off x="553000" y="1638234"/>
            <a:ext cx="512533" cy="512533"/>
          </a:xfrm>
          <a:prstGeom prst="rect">
            <a:avLst/>
          </a:prstGeom>
          <a:noFill/>
          <a:ln>
            <a:noFill/>
          </a:ln>
        </p:spPr>
      </p:pic>
      <p:pic>
        <p:nvPicPr>
          <p:cNvPr id="102" name="Shape 102"/>
          <p:cNvPicPr preferRelativeResize="0"/>
          <p:nvPr/>
        </p:nvPicPr>
        <p:blipFill>
          <a:blip r:embed="rId4">
            <a:alphaModFix/>
          </a:blip>
          <a:stretch>
            <a:fillRect/>
          </a:stretch>
        </p:blipFill>
        <p:spPr>
          <a:xfrm>
            <a:off x="484333" y="3574433"/>
            <a:ext cx="581200" cy="581200"/>
          </a:xfrm>
          <a:prstGeom prst="rect">
            <a:avLst/>
          </a:prstGeom>
          <a:noFill/>
          <a:ln>
            <a:noFill/>
          </a:ln>
        </p:spPr>
      </p:pic>
    </p:spTree>
    <p:extLst>
      <p:ext uri="{BB962C8B-B14F-4D97-AF65-F5344CB8AC3E}">
        <p14:creationId xmlns:p14="http://schemas.microsoft.com/office/powerpoint/2010/main" val="23939268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LE déroulement du jeu : les étapes</a:t>
            </a:r>
          </a:p>
        </p:txBody>
      </p:sp>
      <p:sp>
        <p:nvSpPr>
          <p:cNvPr id="108" name="Shape 108"/>
          <p:cNvSpPr txBox="1">
            <a:spLocks noGrp="1"/>
          </p:cNvSpPr>
          <p:nvPr>
            <p:ph type="body" idx="1"/>
          </p:nvPr>
        </p:nvSpPr>
        <p:spPr>
          <a:xfrm>
            <a:off x="415600" y="1638233"/>
            <a:ext cx="11360800" cy="4453600"/>
          </a:xfrm>
          <a:prstGeom prst="rect">
            <a:avLst/>
          </a:prstGeom>
        </p:spPr>
        <p:txBody>
          <a:bodyPr vert="horz" lIns="121900" tIns="121900" rIns="121900" bIns="121900" rtlCol="0" anchor="t" anchorCtr="0">
            <a:noAutofit/>
          </a:bodyPr>
          <a:lstStyle/>
          <a:p>
            <a:pPr indent="609585">
              <a:buNone/>
            </a:pPr>
            <a:r>
              <a:rPr lang="fr" b="1">
                <a:solidFill>
                  <a:srgbClr val="666666"/>
                </a:solidFill>
              </a:rPr>
              <a:t>1ère étape :</a:t>
            </a:r>
            <a:r>
              <a:rPr lang="fr">
                <a:solidFill>
                  <a:srgbClr val="666666"/>
                </a:solidFill>
              </a:rPr>
              <a:t> </a:t>
            </a:r>
            <a:r>
              <a:rPr lang="fr"/>
              <a:t/>
            </a:r>
            <a:br>
              <a:rPr lang="fr"/>
            </a:br>
            <a:r>
              <a:rPr lang="fr">
                <a:solidFill>
                  <a:srgbClr val="E06666"/>
                </a:solidFill>
              </a:rPr>
              <a:t>Auto-organisation</a:t>
            </a:r>
            <a:r>
              <a:rPr lang="fr"/>
              <a:t> des équipes qui choisissent leur Scrum master</a:t>
            </a:r>
          </a:p>
          <a:p>
            <a:pPr indent="609585">
              <a:buNone/>
            </a:pPr>
            <a:r>
              <a:rPr lang="fr" b="1">
                <a:solidFill>
                  <a:srgbClr val="666666"/>
                </a:solidFill>
              </a:rPr>
              <a:t>2ème étape : </a:t>
            </a:r>
            <a:r>
              <a:rPr lang="fr"/>
              <a:t/>
            </a:r>
            <a:br>
              <a:rPr lang="fr"/>
            </a:br>
            <a:r>
              <a:rPr lang="fr"/>
              <a:t>Réalisation du </a:t>
            </a:r>
            <a:r>
              <a:rPr lang="fr">
                <a:solidFill>
                  <a:srgbClr val="E06666"/>
                </a:solidFill>
              </a:rPr>
              <a:t>Backlog</a:t>
            </a:r>
            <a:r>
              <a:rPr lang="fr"/>
              <a:t> à l’aide du Product Owner et estimation de la difficulté des livrables.</a:t>
            </a:r>
          </a:p>
          <a:p>
            <a:pPr indent="609585">
              <a:buNone/>
            </a:pPr>
            <a:r>
              <a:rPr lang="fr" b="1">
                <a:solidFill>
                  <a:srgbClr val="666666"/>
                </a:solidFill>
              </a:rPr>
              <a:t>3ème étape : </a:t>
            </a:r>
            <a:r>
              <a:rPr lang="fr"/>
              <a:t/>
            </a:r>
            <a:br>
              <a:rPr lang="fr"/>
            </a:br>
            <a:r>
              <a:rPr lang="fr"/>
              <a:t>3 sprints décomposés ainsi : Planification, Production, Revue, Rétro</a:t>
            </a:r>
          </a:p>
        </p:txBody>
      </p:sp>
      <p:pic>
        <p:nvPicPr>
          <p:cNvPr id="109" name="Shape 109"/>
          <p:cNvPicPr preferRelativeResize="0"/>
          <p:nvPr/>
        </p:nvPicPr>
        <p:blipFill>
          <a:blip r:embed="rId3">
            <a:alphaModFix/>
          </a:blip>
          <a:stretch>
            <a:fillRect/>
          </a:stretch>
        </p:blipFill>
        <p:spPr>
          <a:xfrm>
            <a:off x="523934" y="1696001"/>
            <a:ext cx="445932" cy="445932"/>
          </a:xfrm>
          <a:prstGeom prst="rect">
            <a:avLst/>
          </a:prstGeom>
          <a:noFill/>
          <a:ln>
            <a:noFill/>
          </a:ln>
        </p:spPr>
      </p:pic>
      <p:pic>
        <p:nvPicPr>
          <p:cNvPr id="110" name="Shape 110"/>
          <p:cNvPicPr preferRelativeResize="0"/>
          <p:nvPr/>
        </p:nvPicPr>
        <p:blipFill>
          <a:blip r:embed="rId3">
            <a:alphaModFix/>
          </a:blip>
          <a:stretch>
            <a:fillRect/>
          </a:stretch>
        </p:blipFill>
        <p:spPr>
          <a:xfrm>
            <a:off x="523934" y="3206034"/>
            <a:ext cx="445932" cy="445932"/>
          </a:xfrm>
          <a:prstGeom prst="rect">
            <a:avLst/>
          </a:prstGeom>
          <a:noFill/>
          <a:ln>
            <a:noFill/>
          </a:ln>
        </p:spPr>
      </p:pic>
      <p:pic>
        <p:nvPicPr>
          <p:cNvPr id="111" name="Shape 111"/>
          <p:cNvPicPr preferRelativeResize="0"/>
          <p:nvPr/>
        </p:nvPicPr>
        <p:blipFill>
          <a:blip r:embed="rId3">
            <a:alphaModFix/>
          </a:blip>
          <a:stretch>
            <a:fillRect/>
          </a:stretch>
        </p:blipFill>
        <p:spPr>
          <a:xfrm>
            <a:off x="523934" y="4775834"/>
            <a:ext cx="445932" cy="445932"/>
          </a:xfrm>
          <a:prstGeom prst="rect">
            <a:avLst/>
          </a:prstGeom>
          <a:noFill/>
          <a:ln>
            <a:noFill/>
          </a:ln>
        </p:spPr>
      </p:pic>
    </p:spTree>
    <p:extLst>
      <p:ext uri="{BB962C8B-B14F-4D97-AF65-F5344CB8AC3E}">
        <p14:creationId xmlns:p14="http://schemas.microsoft.com/office/powerpoint/2010/main" val="19627644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Revue / rétro</a:t>
            </a:r>
          </a:p>
        </p:txBody>
      </p:sp>
      <p:sp>
        <p:nvSpPr>
          <p:cNvPr id="117" name="Shape 117"/>
          <p:cNvSpPr txBox="1">
            <a:spLocks noGrp="1"/>
          </p:cNvSpPr>
          <p:nvPr>
            <p:ph type="body" idx="1"/>
          </p:nvPr>
        </p:nvSpPr>
        <p:spPr>
          <a:xfrm>
            <a:off x="4994333" y="1734633"/>
            <a:ext cx="6886000" cy="4453600"/>
          </a:xfrm>
          <a:prstGeom prst="rect">
            <a:avLst/>
          </a:prstGeom>
        </p:spPr>
        <p:txBody>
          <a:bodyPr vert="horz" lIns="121900" tIns="121900" rIns="121900" bIns="121900" rtlCol="0" anchor="t" anchorCtr="0">
            <a:noAutofit/>
          </a:bodyPr>
          <a:lstStyle/>
          <a:p>
            <a:pPr>
              <a:buNone/>
            </a:pPr>
            <a:r>
              <a:rPr lang="fr"/>
              <a:t>A la fin du sprint, le Product owner fait la </a:t>
            </a:r>
            <a:r>
              <a:rPr lang="fr">
                <a:solidFill>
                  <a:srgbClr val="E06666"/>
                </a:solidFill>
              </a:rPr>
              <a:t>Revue</a:t>
            </a:r>
            <a:r>
              <a:rPr lang="fr"/>
              <a:t> des éléments réalisés, les valide ou non.</a:t>
            </a:r>
          </a:p>
          <a:p>
            <a:pPr>
              <a:buNone/>
            </a:pPr>
            <a:r>
              <a:rPr lang="fr"/>
              <a:t>Lors de la </a:t>
            </a:r>
            <a:r>
              <a:rPr lang="fr">
                <a:solidFill>
                  <a:srgbClr val="E06666"/>
                </a:solidFill>
              </a:rPr>
              <a:t>Rétro</a:t>
            </a:r>
            <a:r>
              <a:rPr lang="fr"/>
              <a:t>, les participants échangent sur la méthode et l’organisation pour s’améliorer lors du sprint suivant.</a:t>
            </a:r>
          </a:p>
        </p:txBody>
      </p:sp>
      <p:pic>
        <p:nvPicPr>
          <p:cNvPr id="118" name="Shape 118" descr="IMG_0308.JPG"/>
          <p:cNvPicPr preferRelativeResize="0"/>
          <p:nvPr/>
        </p:nvPicPr>
        <p:blipFill>
          <a:blip r:embed="rId3">
            <a:alphaModFix/>
          </a:blip>
          <a:stretch>
            <a:fillRect/>
          </a:stretch>
        </p:blipFill>
        <p:spPr>
          <a:xfrm>
            <a:off x="786128" y="1561133"/>
            <a:ext cx="3706365" cy="4941800"/>
          </a:xfrm>
          <a:prstGeom prst="rect">
            <a:avLst/>
          </a:prstGeom>
          <a:noFill/>
          <a:ln>
            <a:noFill/>
          </a:ln>
        </p:spPr>
      </p:pic>
    </p:spTree>
    <p:extLst>
      <p:ext uri="{BB962C8B-B14F-4D97-AF65-F5344CB8AC3E}">
        <p14:creationId xmlns:p14="http://schemas.microsoft.com/office/powerpoint/2010/main" val="308592161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15600" y="390467"/>
            <a:ext cx="11360800" cy="1068000"/>
          </a:xfrm>
          <a:prstGeom prst="rect">
            <a:avLst/>
          </a:prstGeom>
        </p:spPr>
        <p:txBody>
          <a:bodyPr vert="horz" lIns="121900" tIns="121900" rIns="121900" bIns="121900" rtlCol="0" anchor="t" anchorCtr="0">
            <a:noAutofit/>
          </a:bodyPr>
          <a:lstStyle/>
          <a:p>
            <a:r>
              <a:rPr lang="fr"/>
              <a:t>Le déroulement du jeu</a:t>
            </a:r>
          </a:p>
        </p:txBody>
      </p:sp>
      <p:sp>
        <p:nvSpPr>
          <p:cNvPr id="124" name="Shape 124"/>
          <p:cNvSpPr/>
          <p:nvPr/>
        </p:nvSpPr>
        <p:spPr>
          <a:xfrm>
            <a:off x="249267" y="1719600"/>
            <a:ext cx="2665600" cy="3418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25" name="Shape 125"/>
          <p:cNvSpPr/>
          <p:nvPr/>
        </p:nvSpPr>
        <p:spPr>
          <a:xfrm>
            <a:off x="3308933" y="1719600"/>
            <a:ext cx="2665600" cy="3418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b="1"/>
          </a:p>
        </p:txBody>
      </p:sp>
      <p:sp>
        <p:nvSpPr>
          <p:cNvPr id="126" name="Shape 126"/>
          <p:cNvSpPr/>
          <p:nvPr/>
        </p:nvSpPr>
        <p:spPr>
          <a:xfrm>
            <a:off x="6243600" y="1719600"/>
            <a:ext cx="2665600" cy="3418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27" name="Shape 127"/>
          <p:cNvSpPr/>
          <p:nvPr/>
        </p:nvSpPr>
        <p:spPr>
          <a:xfrm>
            <a:off x="9279867" y="1719600"/>
            <a:ext cx="2665600" cy="3418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28" name="Shape 128"/>
          <p:cNvSpPr txBox="1"/>
          <p:nvPr/>
        </p:nvSpPr>
        <p:spPr>
          <a:xfrm>
            <a:off x="899867" y="1896033"/>
            <a:ext cx="1512800" cy="302400"/>
          </a:xfrm>
          <a:prstGeom prst="rect">
            <a:avLst/>
          </a:prstGeom>
          <a:noFill/>
          <a:ln>
            <a:noFill/>
          </a:ln>
        </p:spPr>
        <p:txBody>
          <a:bodyPr lIns="121900" tIns="121900" rIns="121900" bIns="121900" anchor="t" anchorCtr="0">
            <a:noAutofit/>
          </a:bodyPr>
          <a:lstStyle/>
          <a:p>
            <a:r>
              <a:rPr lang="fr" sz="2400"/>
              <a:t>BACKLOG</a:t>
            </a:r>
          </a:p>
        </p:txBody>
      </p:sp>
      <p:sp>
        <p:nvSpPr>
          <p:cNvPr id="129" name="Shape 129"/>
          <p:cNvSpPr txBox="1"/>
          <p:nvPr/>
        </p:nvSpPr>
        <p:spPr>
          <a:xfrm>
            <a:off x="3822833" y="1896033"/>
            <a:ext cx="1724000" cy="302400"/>
          </a:xfrm>
          <a:prstGeom prst="rect">
            <a:avLst/>
          </a:prstGeom>
          <a:noFill/>
          <a:ln>
            <a:noFill/>
          </a:ln>
        </p:spPr>
        <p:txBody>
          <a:bodyPr lIns="121900" tIns="121900" rIns="121900" bIns="121900" anchor="t" anchorCtr="0">
            <a:noAutofit/>
          </a:bodyPr>
          <a:lstStyle/>
          <a:p>
            <a:r>
              <a:rPr lang="fr" sz="2400"/>
              <a:t>ESTIMATION</a:t>
            </a:r>
          </a:p>
        </p:txBody>
      </p:sp>
      <p:sp>
        <p:nvSpPr>
          <p:cNvPr id="130" name="Shape 130"/>
          <p:cNvSpPr txBox="1"/>
          <p:nvPr/>
        </p:nvSpPr>
        <p:spPr>
          <a:xfrm>
            <a:off x="6870800" y="1847133"/>
            <a:ext cx="1512800" cy="302400"/>
          </a:xfrm>
          <a:prstGeom prst="rect">
            <a:avLst/>
          </a:prstGeom>
          <a:noFill/>
          <a:ln>
            <a:noFill/>
          </a:ln>
        </p:spPr>
        <p:txBody>
          <a:bodyPr lIns="121900" tIns="121900" rIns="121900" bIns="121900" anchor="t" anchorCtr="0">
            <a:noAutofit/>
          </a:bodyPr>
          <a:lstStyle/>
          <a:p>
            <a:r>
              <a:rPr lang="fr" sz="2400"/>
              <a:t>PLANNING</a:t>
            </a:r>
          </a:p>
        </p:txBody>
      </p:sp>
      <p:sp>
        <p:nvSpPr>
          <p:cNvPr id="131" name="Shape 131"/>
          <p:cNvSpPr txBox="1"/>
          <p:nvPr/>
        </p:nvSpPr>
        <p:spPr>
          <a:xfrm>
            <a:off x="10039367" y="1896033"/>
            <a:ext cx="1512800" cy="302400"/>
          </a:xfrm>
          <a:prstGeom prst="rect">
            <a:avLst/>
          </a:prstGeom>
          <a:noFill/>
          <a:ln>
            <a:noFill/>
          </a:ln>
        </p:spPr>
        <p:txBody>
          <a:bodyPr lIns="121900" tIns="121900" rIns="121900" bIns="121900" anchor="t" anchorCtr="0">
            <a:noAutofit/>
          </a:bodyPr>
          <a:lstStyle/>
          <a:p>
            <a:r>
              <a:rPr lang="fr" sz="2400"/>
              <a:t>RÉTRO</a:t>
            </a:r>
          </a:p>
        </p:txBody>
      </p:sp>
      <p:sp>
        <p:nvSpPr>
          <p:cNvPr id="132" name="Shape 132"/>
          <p:cNvSpPr txBox="1"/>
          <p:nvPr/>
        </p:nvSpPr>
        <p:spPr>
          <a:xfrm>
            <a:off x="6368600" y="2538200"/>
            <a:ext cx="544400" cy="423600"/>
          </a:xfrm>
          <a:prstGeom prst="rect">
            <a:avLst/>
          </a:prstGeom>
          <a:noFill/>
          <a:ln>
            <a:noFill/>
          </a:ln>
        </p:spPr>
        <p:txBody>
          <a:bodyPr lIns="121900" tIns="121900" rIns="121900" bIns="121900" anchor="t" anchorCtr="0">
            <a:noAutofit/>
          </a:bodyPr>
          <a:lstStyle/>
          <a:p>
            <a:r>
              <a:rPr lang="fr" sz="2400"/>
              <a:t>#1</a:t>
            </a:r>
          </a:p>
        </p:txBody>
      </p:sp>
      <p:sp>
        <p:nvSpPr>
          <p:cNvPr id="133" name="Shape 133"/>
          <p:cNvSpPr txBox="1"/>
          <p:nvPr/>
        </p:nvSpPr>
        <p:spPr>
          <a:xfrm>
            <a:off x="6368600" y="3196883"/>
            <a:ext cx="544400" cy="423600"/>
          </a:xfrm>
          <a:prstGeom prst="rect">
            <a:avLst/>
          </a:prstGeom>
          <a:noFill/>
          <a:ln>
            <a:noFill/>
          </a:ln>
        </p:spPr>
        <p:txBody>
          <a:bodyPr lIns="121900" tIns="121900" rIns="121900" bIns="121900" anchor="t" anchorCtr="0">
            <a:noAutofit/>
          </a:bodyPr>
          <a:lstStyle/>
          <a:p>
            <a:r>
              <a:rPr lang="fr" sz="2400"/>
              <a:t>#2</a:t>
            </a:r>
          </a:p>
        </p:txBody>
      </p:sp>
      <p:sp>
        <p:nvSpPr>
          <p:cNvPr id="134" name="Shape 134"/>
          <p:cNvSpPr txBox="1"/>
          <p:nvPr/>
        </p:nvSpPr>
        <p:spPr>
          <a:xfrm>
            <a:off x="6368600" y="3855600"/>
            <a:ext cx="544400" cy="423600"/>
          </a:xfrm>
          <a:prstGeom prst="rect">
            <a:avLst/>
          </a:prstGeom>
          <a:noFill/>
          <a:ln>
            <a:noFill/>
          </a:ln>
        </p:spPr>
        <p:txBody>
          <a:bodyPr lIns="121900" tIns="121900" rIns="121900" bIns="121900" anchor="t" anchorCtr="0">
            <a:noAutofit/>
          </a:bodyPr>
          <a:lstStyle/>
          <a:p>
            <a:r>
              <a:rPr lang="fr" sz="2400"/>
              <a:t>#3</a:t>
            </a:r>
          </a:p>
        </p:txBody>
      </p:sp>
      <p:cxnSp>
        <p:nvCxnSpPr>
          <p:cNvPr id="135" name="Shape 135"/>
          <p:cNvCxnSpPr/>
          <p:nvPr/>
        </p:nvCxnSpPr>
        <p:spPr>
          <a:xfrm>
            <a:off x="6404167" y="3086100"/>
            <a:ext cx="2370000" cy="0"/>
          </a:xfrm>
          <a:prstGeom prst="straightConnector1">
            <a:avLst/>
          </a:prstGeom>
          <a:noFill/>
          <a:ln w="9525" cap="flat" cmpd="sng">
            <a:solidFill>
              <a:schemeClr val="dk2"/>
            </a:solidFill>
            <a:prstDash val="solid"/>
            <a:round/>
            <a:headEnd type="none" w="lg" len="lg"/>
            <a:tailEnd type="none" w="lg" len="lg"/>
          </a:ln>
        </p:spPr>
      </p:cxnSp>
      <p:cxnSp>
        <p:nvCxnSpPr>
          <p:cNvPr id="136" name="Shape 136"/>
          <p:cNvCxnSpPr/>
          <p:nvPr/>
        </p:nvCxnSpPr>
        <p:spPr>
          <a:xfrm>
            <a:off x="6442200" y="3793567"/>
            <a:ext cx="2370000" cy="0"/>
          </a:xfrm>
          <a:prstGeom prst="straightConnector1">
            <a:avLst/>
          </a:prstGeom>
          <a:noFill/>
          <a:ln w="9525" cap="flat" cmpd="sng">
            <a:solidFill>
              <a:schemeClr val="dk2"/>
            </a:solidFill>
            <a:prstDash val="solid"/>
            <a:round/>
            <a:headEnd type="none" w="lg" len="lg"/>
            <a:tailEnd type="none" w="lg" len="lg"/>
          </a:ln>
        </p:spPr>
      </p:cxnSp>
      <p:cxnSp>
        <p:nvCxnSpPr>
          <p:cNvPr id="137" name="Shape 137"/>
          <p:cNvCxnSpPr/>
          <p:nvPr/>
        </p:nvCxnSpPr>
        <p:spPr>
          <a:xfrm>
            <a:off x="6368600" y="2493316"/>
            <a:ext cx="2370000" cy="0"/>
          </a:xfrm>
          <a:prstGeom prst="straightConnector1">
            <a:avLst/>
          </a:prstGeom>
          <a:noFill/>
          <a:ln w="9525" cap="flat" cmpd="sng">
            <a:solidFill>
              <a:schemeClr val="dk2"/>
            </a:solidFill>
            <a:prstDash val="solid"/>
            <a:round/>
            <a:headEnd type="none" w="lg" len="lg"/>
            <a:tailEnd type="none" w="lg" len="lg"/>
          </a:ln>
        </p:spPr>
      </p:cxnSp>
      <p:cxnSp>
        <p:nvCxnSpPr>
          <p:cNvPr id="138" name="Shape 138"/>
          <p:cNvCxnSpPr/>
          <p:nvPr/>
        </p:nvCxnSpPr>
        <p:spPr>
          <a:xfrm>
            <a:off x="6442200" y="4502533"/>
            <a:ext cx="2370000" cy="0"/>
          </a:xfrm>
          <a:prstGeom prst="straightConnector1">
            <a:avLst/>
          </a:prstGeom>
          <a:noFill/>
          <a:ln w="9525" cap="flat" cmpd="sng">
            <a:solidFill>
              <a:schemeClr val="dk2"/>
            </a:solidFill>
            <a:prstDash val="solid"/>
            <a:round/>
            <a:headEnd type="none" w="lg" len="lg"/>
            <a:tailEnd type="none" w="lg" len="lg"/>
          </a:ln>
        </p:spPr>
      </p:cxnSp>
      <p:sp>
        <p:nvSpPr>
          <p:cNvPr id="139" name="Shape 139"/>
          <p:cNvSpPr txBox="1"/>
          <p:nvPr/>
        </p:nvSpPr>
        <p:spPr>
          <a:xfrm>
            <a:off x="3446033" y="2418667"/>
            <a:ext cx="376800" cy="423600"/>
          </a:xfrm>
          <a:prstGeom prst="rect">
            <a:avLst/>
          </a:prstGeom>
          <a:noFill/>
          <a:ln>
            <a:noFill/>
          </a:ln>
        </p:spPr>
        <p:txBody>
          <a:bodyPr lIns="121900" tIns="121900" rIns="121900" bIns="121900" anchor="t" anchorCtr="0">
            <a:noAutofit/>
          </a:bodyPr>
          <a:lstStyle/>
          <a:p>
            <a:r>
              <a:rPr lang="fr" sz="2400"/>
              <a:t>1</a:t>
            </a:r>
          </a:p>
        </p:txBody>
      </p:sp>
      <p:sp>
        <p:nvSpPr>
          <p:cNvPr id="140" name="Shape 140"/>
          <p:cNvSpPr txBox="1"/>
          <p:nvPr/>
        </p:nvSpPr>
        <p:spPr>
          <a:xfrm>
            <a:off x="4424583" y="2418667"/>
            <a:ext cx="376800" cy="423600"/>
          </a:xfrm>
          <a:prstGeom prst="rect">
            <a:avLst/>
          </a:prstGeom>
          <a:noFill/>
          <a:ln>
            <a:noFill/>
          </a:ln>
        </p:spPr>
        <p:txBody>
          <a:bodyPr lIns="121900" tIns="121900" rIns="121900" bIns="121900" anchor="t" anchorCtr="0">
            <a:noAutofit/>
          </a:bodyPr>
          <a:lstStyle/>
          <a:p>
            <a:r>
              <a:rPr lang="fr" sz="2400"/>
              <a:t>3</a:t>
            </a:r>
          </a:p>
        </p:txBody>
      </p:sp>
      <p:sp>
        <p:nvSpPr>
          <p:cNvPr id="141" name="Shape 141"/>
          <p:cNvSpPr txBox="1"/>
          <p:nvPr/>
        </p:nvSpPr>
        <p:spPr>
          <a:xfrm>
            <a:off x="4884400" y="2418667"/>
            <a:ext cx="376800" cy="423600"/>
          </a:xfrm>
          <a:prstGeom prst="rect">
            <a:avLst/>
          </a:prstGeom>
          <a:noFill/>
          <a:ln>
            <a:noFill/>
          </a:ln>
        </p:spPr>
        <p:txBody>
          <a:bodyPr lIns="121900" tIns="121900" rIns="121900" bIns="121900" anchor="t" anchorCtr="0">
            <a:noAutofit/>
          </a:bodyPr>
          <a:lstStyle/>
          <a:p>
            <a:r>
              <a:rPr lang="fr" sz="2400"/>
              <a:t>5</a:t>
            </a:r>
          </a:p>
        </p:txBody>
      </p:sp>
      <p:sp>
        <p:nvSpPr>
          <p:cNvPr id="142" name="Shape 142"/>
          <p:cNvSpPr txBox="1"/>
          <p:nvPr/>
        </p:nvSpPr>
        <p:spPr>
          <a:xfrm>
            <a:off x="5348449" y="2418667"/>
            <a:ext cx="376800" cy="423600"/>
          </a:xfrm>
          <a:prstGeom prst="rect">
            <a:avLst/>
          </a:prstGeom>
          <a:noFill/>
          <a:ln>
            <a:noFill/>
          </a:ln>
        </p:spPr>
        <p:txBody>
          <a:bodyPr lIns="121900" tIns="121900" rIns="121900" bIns="121900" anchor="t" anchorCtr="0">
            <a:noAutofit/>
          </a:bodyPr>
          <a:lstStyle/>
          <a:p>
            <a:r>
              <a:rPr lang="fr" sz="2400"/>
              <a:t>8</a:t>
            </a:r>
          </a:p>
        </p:txBody>
      </p:sp>
      <p:cxnSp>
        <p:nvCxnSpPr>
          <p:cNvPr id="143" name="Shape 143"/>
          <p:cNvCxnSpPr/>
          <p:nvPr/>
        </p:nvCxnSpPr>
        <p:spPr>
          <a:xfrm>
            <a:off x="4365433" y="2636000"/>
            <a:ext cx="0" cy="2059200"/>
          </a:xfrm>
          <a:prstGeom prst="straightConnector1">
            <a:avLst/>
          </a:prstGeom>
          <a:noFill/>
          <a:ln w="9525" cap="flat" cmpd="sng">
            <a:solidFill>
              <a:schemeClr val="dk2"/>
            </a:solidFill>
            <a:prstDash val="solid"/>
            <a:round/>
            <a:headEnd type="none" w="lg" len="lg"/>
            <a:tailEnd type="none" w="lg" len="lg"/>
          </a:ln>
        </p:spPr>
      </p:cxnSp>
      <p:cxnSp>
        <p:nvCxnSpPr>
          <p:cNvPr id="144" name="Shape 144"/>
          <p:cNvCxnSpPr/>
          <p:nvPr/>
        </p:nvCxnSpPr>
        <p:spPr>
          <a:xfrm>
            <a:off x="4860533" y="2636000"/>
            <a:ext cx="0" cy="2059200"/>
          </a:xfrm>
          <a:prstGeom prst="straightConnector1">
            <a:avLst/>
          </a:prstGeom>
          <a:noFill/>
          <a:ln w="9525" cap="flat" cmpd="sng">
            <a:solidFill>
              <a:schemeClr val="dk2"/>
            </a:solidFill>
            <a:prstDash val="solid"/>
            <a:round/>
            <a:headEnd type="none" w="lg" len="lg"/>
            <a:tailEnd type="none" w="lg" len="lg"/>
          </a:ln>
        </p:spPr>
      </p:cxnSp>
      <p:cxnSp>
        <p:nvCxnSpPr>
          <p:cNvPr id="145" name="Shape 145"/>
          <p:cNvCxnSpPr/>
          <p:nvPr/>
        </p:nvCxnSpPr>
        <p:spPr>
          <a:xfrm>
            <a:off x="5285067" y="2636000"/>
            <a:ext cx="0" cy="20592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a:off x="470233" y="5138400"/>
            <a:ext cx="505600" cy="640400"/>
          </a:xfrm>
          <a:prstGeom prst="straightConnector1">
            <a:avLst/>
          </a:prstGeom>
          <a:noFill/>
          <a:ln w="9525" cap="flat" cmpd="sng">
            <a:solidFill>
              <a:schemeClr val="dk2"/>
            </a:solidFill>
            <a:prstDash val="solid"/>
            <a:round/>
            <a:headEnd type="none" w="lg" len="lg"/>
            <a:tailEnd type="triangle" w="lg" len="lg"/>
          </a:ln>
        </p:spPr>
      </p:cxnSp>
      <p:cxnSp>
        <p:nvCxnSpPr>
          <p:cNvPr id="147" name="Shape 147"/>
          <p:cNvCxnSpPr/>
          <p:nvPr/>
        </p:nvCxnSpPr>
        <p:spPr>
          <a:xfrm>
            <a:off x="3589516" y="5132767"/>
            <a:ext cx="505600" cy="640400"/>
          </a:xfrm>
          <a:prstGeom prst="straightConnector1">
            <a:avLst/>
          </a:prstGeom>
          <a:noFill/>
          <a:ln w="9525" cap="flat" cmpd="sng">
            <a:solidFill>
              <a:schemeClr val="dk2"/>
            </a:solidFill>
            <a:prstDash val="solid"/>
            <a:round/>
            <a:headEnd type="none" w="lg" len="lg"/>
            <a:tailEnd type="triangle" w="lg" len="lg"/>
          </a:ln>
        </p:spPr>
      </p:cxnSp>
      <p:cxnSp>
        <p:nvCxnSpPr>
          <p:cNvPr id="148" name="Shape 148"/>
          <p:cNvCxnSpPr/>
          <p:nvPr/>
        </p:nvCxnSpPr>
        <p:spPr>
          <a:xfrm>
            <a:off x="6956800" y="5138400"/>
            <a:ext cx="505600" cy="640400"/>
          </a:xfrm>
          <a:prstGeom prst="straightConnector1">
            <a:avLst/>
          </a:prstGeom>
          <a:noFill/>
          <a:ln w="9525" cap="flat" cmpd="sng">
            <a:solidFill>
              <a:schemeClr val="dk2"/>
            </a:solidFill>
            <a:prstDash val="solid"/>
            <a:round/>
            <a:headEnd type="none" w="lg" len="lg"/>
            <a:tailEnd type="triangle" w="lg" len="lg"/>
          </a:ln>
        </p:spPr>
      </p:cxnSp>
      <p:cxnSp>
        <p:nvCxnSpPr>
          <p:cNvPr id="149" name="Shape 149"/>
          <p:cNvCxnSpPr/>
          <p:nvPr/>
        </p:nvCxnSpPr>
        <p:spPr>
          <a:xfrm rot="10800000" flipH="1">
            <a:off x="3052033" y="5143467"/>
            <a:ext cx="332800" cy="564800"/>
          </a:xfrm>
          <a:prstGeom prst="straightConnector1">
            <a:avLst/>
          </a:prstGeom>
          <a:noFill/>
          <a:ln w="9525" cap="flat" cmpd="sng">
            <a:solidFill>
              <a:schemeClr val="dk2"/>
            </a:solidFill>
            <a:prstDash val="solid"/>
            <a:round/>
            <a:headEnd type="none" w="lg" len="lg"/>
            <a:tailEnd type="triangle" w="lg" len="lg"/>
          </a:ln>
        </p:spPr>
      </p:cxnSp>
      <p:cxnSp>
        <p:nvCxnSpPr>
          <p:cNvPr id="150" name="Shape 150"/>
          <p:cNvCxnSpPr/>
          <p:nvPr/>
        </p:nvCxnSpPr>
        <p:spPr>
          <a:xfrm rot="10800000" flipH="1">
            <a:off x="6109400" y="5143467"/>
            <a:ext cx="332800" cy="5648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rot="10800000" flipH="1">
            <a:off x="9414067" y="5143467"/>
            <a:ext cx="332800" cy="564800"/>
          </a:xfrm>
          <a:prstGeom prst="straightConnector1">
            <a:avLst/>
          </a:prstGeom>
          <a:noFill/>
          <a:ln w="9525" cap="flat" cmpd="sng">
            <a:solidFill>
              <a:schemeClr val="dk2"/>
            </a:solidFill>
            <a:prstDash val="solid"/>
            <a:round/>
            <a:headEnd type="none" w="lg" len="lg"/>
            <a:tailEnd type="triangle" w="lg" len="lg"/>
          </a:ln>
        </p:spPr>
      </p:cxnSp>
      <p:sp>
        <p:nvSpPr>
          <p:cNvPr id="152" name="Shape 152"/>
          <p:cNvSpPr txBox="1"/>
          <p:nvPr/>
        </p:nvSpPr>
        <p:spPr>
          <a:xfrm>
            <a:off x="463933" y="2847600"/>
            <a:ext cx="2037200" cy="15192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t" anchorCtr="0">
            <a:noAutofit/>
          </a:bodyPr>
          <a:lstStyle/>
          <a:p>
            <a:pPr algn="ctr"/>
            <a:r>
              <a:rPr lang="fr" sz="1600" i="1"/>
              <a:t>Backlog : </a:t>
            </a:r>
          </a:p>
          <a:p>
            <a:pPr algn="ctr"/>
            <a:r>
              <a:rPr lang="fr" sz="1600" i="1"/>
              <a:t>Liste des tous les éléments qu’il faudra retrouver dans la ville</a:t>
            </a:r>
          </a:p>
        </p:txBody>
      </p:sp>
      <p:sp>
        <p:nvSpPr>
          <p:cNvPr id="153" name="Shape 153"/>
          <p:cNvSpPr txBox="1"/>
          <p:nvPr/>
        </p:nvSpPr>
        <p:spPr>
          <a:xfrm>
            <a:off x="7182233" y="1303283"/>
            <a:ext cx="1838800" cy="5012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t" anchorCtr="0">
            <a:noAutofit/>
          </a:bodyPr>
          <a:lstStyle/>
          <a:p>
            <a:pPr algn="ctr"/>
            <a:r>
              <a:rPr lang="fr" sz="1600" i="1"/>
              <a:t>3 sprints au total</a:t>
            </a:r>
          </a:p>
        </p:txBody>
      </p:sp>
      <p:sp>
        <p:nvSpPr>
          <p:cNvPr id="154" name="Shape 154"/>
          <p:cNvSpPr txBox="1"/>
          <p:nvPr/>
        </p:nvSpPr>
        <p:spPr>
          <a:xfrm>
            <a:off x="-15267" y="5597367"/>
            <a:ext cx="3272800" cy="1180000"/>
          </a:xfrm>
          <a:prstGeom prst="rect">
            <a:avLst/>
          </a:prstGeom>
          <a:solidFill>
            <a:srgbClr val="F4CCCC"/>
          </a:solidFill>
          <a:ln>
            <a:noFill/>
          </a:ln>
        </p:spPr>
        <p:txBody>
          <a:bodyPr lIns="121900" tIns="121900" rIns="121900" bIns="121900" anchor="t" anchorCtr="0">
            <a:noAutofit/>
          </a:bodyPr>
          <a:lstStyle/>
          <a:p>
            <a:pPr algn="ctr"/>
            <a:r>
              <a:rPr lang="fr" sz="1600"/>
              <a:t>Détail des livrables et estimation de leur difficulté</a:t>
            </a:r>
          </a:p>
          <a:p>
            <a:pPr algn="ctr"/>
            <a:endParaRPr sz="1600"/>
          </a:p>
          <a:p>
            <a:pPr algn="ctr"/>
            <a:r>
              <a:rPr lang="fr" sz="1600" b="1"/>
              <a:t>Timing : 20 minutes</a:t>
            </a:r>
          </a:p>
        </p:txBody>
      </p:sp>
      <p:cxnSp>
        <p:nvCxnSpPr>
          <p:cNvPr id="155" name="Shape 155"/>
          <p:cNvCxnSpPr/>
          <p:nvPr/>
        </p:nvCxnSpPr>
        <p:spPr>
          <a:xfrm>
            <a:off x="3890567" y="2636000"/>
            <a:ext cx="0" cy="2059200"/>
          </a:xfrm>
          <a:prstGeom prst="straightConnector1">
            <a:avLst/>
          </a:prstGeom>
          <a:noFill/>
          <a:ln w="9525" cap="flat" cmpd="sng">
            <a:solidFill>
              <a:schemeClr val="dk2"/>
            </a:solidFill>
            <a:prstDash val="solid"/>
            <a:round/>
            <a:headEnd type="none" w="lg" len="lg"/>
            <a:tailEnd type="none" w="lg" len="lg"/>
          </a:ln>
        </p:spPr>
      </p:cxnSp>
      <p:sp>
        <p:nvSpPr>
          <p:cNvPr id="156" name="Shape 156"/>
          <p:cNvSpPr txBox="1"/>
          <p:nvPr/>
        </p:nvSpPr>
        <p:spPr>
          <a:xfrm>
            <a:off x="3623133" y="3307896"/>
            <a:ext cx="2037200" cy="11800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t" anchorCtr="0">
            <a:noAutofit/>
          </a:bodyPr>
          <a:lstStyle/>
          <a:p>
            <a:pPr algn="ctr"/>
            <a:r>
              <a:rPr lang="fr" sz="1600" i="1"/>
              <a:t>1 : investissement faible </a:t>
            </a:r>
          </a:p>
          <a:p>
            <a:pPr algn="ctr"/>
            <a:r>
              <a:rPr lang="fr" sz="1600" i="1"/>
              <a:t>8 : investissement maximum</a:t>
            </a:r>
          </a:p>
        </p:txBody>
      </p:sp>
      <p:sp>
        <p:nvSpPr>
          <p:cNvPr id="157" name="Shape 157"/>
          <p:cNvSpPr txBox="1"/>
          <p:nvPr/>
        </p:nvSpPr>
        <p:spPr>
          <a:xfrm>
            <a:off x="3317683" y="5597367"/>
            <a:ext cx="3212800" cy="1180000"/>
          </a:xfrm>
          <a:prstGeom prst="rect">
            <a:avLst/>
          </a:prstGeom>
          <a:solidFill>
            <a:srgbClr val="F4CCCC"/>
          </a:solidFill>
          <a:ln>
            <a:noFill/>
          </a:ln>
        </p:spPr>
        <p:txBody>
          <a:bodyPr lIns="121900" tIns="121900" rIns="121900" bIns="121900" anchor="t" anchorCtr="0">
            <a:noAutofit/>
          </a:bodyPr>
          <a:lstStyle/>
          <a:p>
            <a:pPr algn="ctr"/>
            <a:r>
              <a:rPr lang="fr" sz="1600"/>
              <a:t>Planification du sprint : l’équipe prévoit ce qu’elle pourra construire pendant le sprint</a:t>
            </a:r>
          </a:p>
          <a:p>
            <a:pPr algn="ctr"/>
            <a:r>
              <a:rPr lang="fr" sz="1600" b="1"/>
              <a:t>Timing : 3 minutes</a:t>
            </a:r>
          </a:p>
        </p:txBody>
      </p:sp>
      <p:sp>
        <p:nvSpPr>
          <p:cNvPr id="158" name="Shape 158"/>
          <p:cNvSpPr txBox="1"/>
          <p:nvPr/>
        </p:nvSpPr>
        <p:spPr>
          <a:xfrm>
            <a:off x="6590649" y="5597367"/>
            <a:ext cx="3212800" cy="1180000"/>
          </a:xfrm>
          <a:prstGeom prst="rect">
            <a:avLst/>
          </a:prstGeom>
          <a:solidFill>
            <a:srgbClr val="F4CCCC"/>
          </a:solidFill>
          <a:ln>
            <a:noFill/>
          </a:ln>
        </p:spPr>
        <p:txBody>
          <a:bodyPr lIns="121900" tIns="121900" rIns="121900" bIns="121900" anchor="t" anchorCtr="0">
            <a:noAutofit/>
          </a:bodyPr>
          <a:lstStyle/>
          <a:p>
            <a:pPr algn="ctr"/>
            <a:r>
              <a:rPr lang="fr" sz="1600"/>
              <a:t>Le sprint : construction en Lego des éléments prévus sur le planning</a:t>
            </a:r>
          </a:p>
          <a:p>
            <a:pPr algn="ctr"/>
            <a:r>
              <a:rPr lang="fr" sz="1600" b="1"/>
              <a:t>Timing : 7 minutes</a:t>
            </a:r>
          </a:p>
        </p:txBody>
      </p:sp>
      <p:sp>
        <p:nvSpPr>
          <p:cNvPr id="159" name="Shape 159"/>
          <p:cNvSpPr txBox="1"/>
          <p:nvPr/>
        </p:nvSpPr>
        <p:spPr>
          <a:xfrm>
            <a:off x="9863632" y="5597367"/>
            <a:ext cx="2228800" cy="1180000"/>
          </a:xfrm>
          <a:prstGeom prst="rect">
            <a:avLst/>
          </a:prstGeom>
          <a:solidFill>
            <a:srgbClr val="F4CCCC"/>
          </a:solidFill>
          <a:ln>
            <a:noFill/>
          </a:ln>
        </p:spPr>
        <p:txBody>
          <a:bodyPr lIns="121900" tIns="121900" rIns="121900" bIns="121900" anchor="t" anchorCtr="0">
            <a:noAutofit/>
          </a:bodyPr>
          <a:lstStyle/>
          <a:p>
            <a:pPr algn="ctr"/>
            <a:r>
              <a:rPr lang="fr" sz="1600"/>
              <a:t>Revue et rétrospective du sprint</a:t>
            </a:r>
          </a:p>
          <a:p>
            <a:pPr algn="ctr"/>
            <a:r>
              <a:rPr lang="fr" sz="1600" b="1"/>
              <a:t>Timing : 5 minutes</a:t>
            </a:r>
          </a:p>
        </p:txBody>
      </p:sp>
      <p:cxnSp>
        <p:nvCxnSpPr>
          <p:cNvPr id="160" name="Shape 160"/>
          <p:cNvCxnSpPr/>
          <p:nvPr/>
        </p:nvCxnSpPr>
        <p:spPr>
          <a:xfrm>
            <a:off x="11497233" y="5191283"/>
            <a:ext cx="0" cy="353200"/>
          </a:xfrm>
          <a:prstGeom prst="straightConnector1">
            <a:avLst/>
          </a:prstGeom>
          <a:noFill/>
          <a:ln w="9525" cap="flat" cmpd="sng">
            <a:solidFill>
              <a:schemeClr val="dk2"/>
            </a:solidFill>
            <a:prstDash val="solid"/>
            <a:round/>
            <a:headEnd type="none" w="lg" len="lg"/>
            <a:tailEnd type="triangle" w="lg" len="lg"/>
          </a:ln>
        </p:spPr>
      </p:cxnSp>
      <p:sp>
        <p:nvSpPr>
          <p:cNvPr id="161" name="Shape 161"/>
          <p:cNvSpPr txBox="1"/>
          <p:nvPr/>
        </p:nvSpPr>
        <p:spPr>
          <a:xfrm>
            <a:off x="3963816" y="2418667"/>
            <a:ext cx="376800" cy="423600"/>
          </a:xfrm>
          <a:prstGeom prst="rect">
            <a:avLst/>
          </a:prstGeom>
          <a:noFill/>
          <a:ln>
            <a:noFill/>
          </a:ln>
        </p:spPr>
        <p:txBody>
          <a:bodyPr lIns="121900" tIns="121900" rIns="121900" bIns="121900" anchor="t" anchorCtr="0">
            <a:noAutofit/>
          </a:bodyPr>
          <a:lstStyle/>
          <a:p>
            <a:r>
              <a:rPr lang="fr" sz="2400"/>
              <a:t>2</a:t>
            </a:r>
          </a:p>
        </p:txBody>
      </p:sp>
    </p:spTree>
    <p:extLst>
      <p:ext uri="{BB962C8B-B14F-4D97-AF65-F5344CB8AC3E}">
        <p14:creationId xmlns:p14="http://schemas.microsoft.com/office/powerpoint/2010/main" val="137419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Cycle de vie en </a:t>
            </a:r>
            <a:r>
              <a:rPr lang="fr-FR" dirty="0" smtClean="0">
                <a:solidFill>
                  <a:srgbClr val="C00000"/>
                </a:solidFill>
                <a:latin typeface="Calibri" pitchFamily="34" charset="0"/>
                <a:cs typeface="Calibri" pitchFamily="34" charset="0"/>
              </a:rPr>
              <a:t>Spirale </a:t>
            </a:r>
            <a:endParaRPr lang="fr-FR" dirty="0"/>
          </a:p>
        </p:txBody>
      </p:sp>
      <p:pic>
        <p:nvPicPr>
          <p:cNvPr id="7" name="Espace réservé du contenu 6"/>
          <p:cNvPicPr>
            <a:picLocks noGrp="1" noChangeAspect="1"/>
          </p:cNvPicPr>
          <p:nvPr>
            <p:ph idx="1"/>
          </p:nvPr>
        </p:nvPicPr>
        <p:blipFill>
          <a:blip r:embed="rId3"/>
          <a:stretch>
            <a:fillRect/>
          </a:stretch>
        </p:blipFill>
        <p:spPr>
          <a:xfrm>
            <a:off x="1704110" y="1690688"/>
            <a:ext cx="8395853" cy="5167312"/>
          </a:xfrm>
          <a:prstGeom prst="rect">
            <a:avLst/>
          </a:prstGeom>
        </p:spPr>
      </p:pic>
    </p:spTree>
    <p:extLst>
      <p:ext uri="{BB962C8B-B14F-4D97-AF65-F5344CB8AC3E}">
        <p14:creationId xmlns:p14="http://schemas.microsoft.com/office/powerpoint/2010/main" val="1258841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Cycle de vie en Spirale </a:t>
            </a:r>
            <a:endParaRPr lang="fr-FR" dirty="0"/>
          </a:p>
        </p:txBody>
      </p:sp>
      <p:pic>
        <p:nvPicPr>
          <p:cNvPr id="7" name="Espace réservé du contenu 6"/>
          <p:cNvPicPr>
            <a:picLocks noGrp="1" noChangeAspect="1"/>
          </p:cNvPicPr>
          <p:nvPr>
            <p:ph idx="1"/>
          </p:nvPr>
        </p:nvPicPr>
        <p:blipFill>
          <a:blip r:embed="rId2"/>
          <a:stretch>
            <a:fillRect/>
          </a:stretch>
        </p:blipFill>
        <p:spPr>
          <a:xfrm>
            <a:off x="1641763" y="2057401"/>
            <a:ext cx="8541327" cy="4255176"/>
          </a:xfrm>
          <a:prstGeom prst="rect">
            <a:avLst/>
          </a:prstGeom>
        </p:spPr>
      </p:pic>
    </p:spTree>
    <p:extLst>
      <p:ext uri="{BB962C8B-B14F-4D97-AF65-F5344CB8AC3E}">
        <p14:creationId xmlns:p14="http://schemas.microsoft.com/office/powerpoint/2010/main" val="1817352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381000"/>
            <a:ext cx="9448800" cy="6172199"/>
          </a:xfrm>
        </p:spPr>
        <p:txBody>
          <a:bodyPr>
            <a:normAutofit fontScale="92500" lnSpcReduction="20000"/>
          </a:bodyPr>
          <a:lstStyle/>
          <a:p>
            <a:r>
              <a:rPr lang="fr-FR" dirty="0"/>
              <a:t>Aymen est un coach agile, manager avec plus de 6 ans d'expériences dans la gestion des équipes de test et de développement dans le domaine financier et travail collaboratif.  </a:t>
            </a:r>
          </a:p>
          <a:p>
            <a:endParaRPr lang="fr-FR" dirty="0"/>
          </a:p>
          <a:p>
            <a:r>
              <a:rPr lang="fr-FR" dirty="0"/>
              <a:t>Aymen a plus de 10 ans d'expérience dans le domaine IT</a:t>
            </a:r>
          </a:p>
          <a:p>
            <a:endParaRPr lang="fr-FR" dirty="0"/>
          </a:p>
          <a:p>
            <a:r>
              <a:rPr lang="fr-FR" dirty="0"/>
              <a:t>Il fournit des formations, des services de  conseil, d'accompagnement et de mentorat en développement et de test logiciels, notamment en méthodologies agiles, tests fonctionnels, gestion des tests, conception de tests et améliorations de la qualité logicielle.</a:t>
            </a:r>
          </a:p>
          <a:p>
            <a:endParaRPr lang="fr-FR" dirty="0"/>
          </a:p>
          <a:p>
            <a:r>
              <a:rPr lang="fr-FR" dirty="0"/>
              <a:t>Il a l'expérience dans la mise e place des méthodologie agile, l'établissement et l'amélioration des processus de développement et de test</a:t>
            </a:r>
          </a:p>
          <a:p>
            <a:endParaRPr lang="fr-FR" dirty="0"/>
          </a:p>
          <a:p>
            <a:r>
              <a:rPr lang="fr-FR" dirty="0" smtClean="0"/>
              <a:t>Aymen </a:t>
            </a:r>
            <a:r>
              <a:rPr lang="fr-FR" dirty="0"/>
              <a:t>a une maîtrise en Finance et un master en ingénierie financière</a:t>
            </a:r>
          </a:p>
          <a:p>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381000"/>
            <a:ext cx="1504950" cy="1600200"/>
          </a:xfrm>
          <a:prstGeom prst="rect">
            <a:avLst/>
          </a:prstGeom>
        </p:spPr>
      </p:pic>
    </p:spTree>
    <p:extLst>
      <p:ext uri="{BB962C8B-B14F-4D97-AF65-F5344CB8AC3E}">
        <p14:creationId xmlns:p14="http://schemas.microsoft.com/office/powerpoint/2010/main" val="2566200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C00000"/>
                </a:solidFill>
                <a:latin typeface="Calibri" pitchFamily="34" charset="0"/>
                <a:cs typeface="Calibri" pitchFamily="34" charset="0"/>
              </a:rPr>
              <a:t>Premier constat</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Maitriser les 4 variables d'ajustement sur un </a:t>
            </a:r>
            <a:r>
              <a:rPr lang="fr-FR" dirty="0" smtClean="0"/>
              <a:t>projet:</a:t>
            </a:r>
          </a:p>
          <a:p>
            <a:pPr lvl="1"/>
            <a:r>
              <a:rPr lang="fr-FR" dirty="0" smtClean="0"/>
              <a:t>Périmètre </a:t>
            </a:r>
            <a:r>
              <a:rPr lang="fr-FR" dirty="0"/>
              <a:t>fonctionnel	(ce qu’on veut faire ?)</a:t>
            </a:r>
          </a:p>
          <a:p>
            <a:pPr lvl="1"/>
            <a:r>
              <a:rPr lang="fr-FR" dirty="0"/>
              <a:t>Coût	(avec quel budget ?)</a:t>
            </a:r>
          </a:p>
          <a:p>
            <a:pPr lvl="1"/>
            <a:r>
              <a:rPr lang="fr-FR" dirty="0"/>
              <a:t>Durée	(en combien de temps ?)</a:t>
            </a:r>
          </a:p>
          <a:p>
            <a:pPr lvl="1"/>
            <a:r>
              <a:rPr lang="fr-FR" dirty="0"/>
              <a:t>Qualité</a:t>
            </a:r>
          </a:p>
          <a:p>
            <a:endParaRPr lang="fr-FR" dirty="0"/>
          </a:p>
          <a:p>
            <a:r>
              <a:rPr lang="fr-FR" dirty="0"/>
              <a:t>Définir et réserver les moyens </a:t>
            </a:r>
            <a:r>
              <a:rPr lang="fr-FR" dirty="0" smtClean="0"/>
              <a:t>nécessaires</a:t>
            </a:r>
          </a:p>
          <a:p>
            <a:pPr marL="0" indent="0">
              <a:buNone/>
            </a:pPr>
            <a:endParaRPr lang="fr-FR" dirty="0"/>
          </a:p>
          <a:p>
            <a:r>
              <a:rPr lang="fr-FR" dirty="0"/>
              <a:t>Prévoir l’organisation et la gestion du projet</a:t>
            </a:r>
          </a:p>
          <a:p>
            <a:endParaRPr lang="fr-FR" dirty="0"/>
          </a:p>
          <a:p>
            <a:r>
              <a:rPr lang="fr-FR" dirty="0"/>
              <a:t>Fonder la gestion sur des prévisions !!!???</a:t>
            </a:r>
          </a:p>
          <a:p>
            <a:endParaRPr lang="fr-FR" dirty="0"/>
          </a:p>
        </p:txBody>
      </p:sp>
    </p:spTree>
    <p:extLst>
      <p:ext uri="{BB962C8B-B14F-4D97-AF65-F5344CB8AC3E}">
        <p14:creationId xmlns:p14="http://schemas.microsoft.com/office/powerpoint/2010/main" val="105343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C00000"/>
                </a:solidFill>
                <a:latin typeface="Calibri" pitchFamily="34" charset="0"/>
                <a:cs typeface="Calibri" pitchFamily="34" charset="0"/>
              </a:rPr>
              <a:t>Les limites des approches classiques</a:t>
            </a:r>
            <a:endParaRPr lang="fr-FR" dirty="0"/>
          </a:p>
        </p:txBody>
      </p:sp>
      <p:sp>
        <p:nvSpPr>
          <p:cNvPr id="3" name="Espace réservé du contenu 2"/>
          <p:cNvSpPr>
            <a:spLocks noGrp="1"/>
          </p:cNvSpPr>
          <p:nvPr>
            <p:ph idx="1"/>
          </p:nvPr>
        </p:nvSpPr>
        <p:spPr/>
        <p:txBody>
          <a:bodyPr/>
          <a:lstStyle/>
          <a:p>
            <a:r>
              <a:rPr lang="fr-FR" dirty="0"/>
              <a:t>La rigidité du formalisme (la non-prévisibilité de tous les  événements)</a:t>
            </a:r>
          </a:p>
          <a:p>
            <a:r>
              <a:rPr lang="fr-FR" dirty="0"/>
              <a:t>La levée tardive des facteurs à risques (</a:t>
            </a:r>
            <a:r>
              <a:rPr lang="fr-FR" dirty="0" smtClean="0"/>
              <a:t>interfaces,  </a:t>
            </a:r>
            <a:r>
              <a:rPr lang="fr-FR" dirty="0"/>
              <a:t>tests de performances, …)</a:t>
            </a:r>
          </a:p>
          <a:p>
            <a:r>
              <a:rPr lang="fr-FR" dirty="0"/>
              <a:t>Les meilleures idées ne viennent pas forcément au début  du projet</a:t>
            </a:r>
          </a:p>
          <a:p>
            <a:r>
              <a:rPr lang="fr-FR" dirty="0" smtClean="0"/>
              <a:t>Il </a:t>
            </a:r>
            <a:r>
              <a:rPr lang="fr-FR" dirty="0"/>
              <a:t>est plus facile de construire par étape que tout  imaginer dès le début</a:t>
            </a:r>
          </a:p>
          <a:p>
            <a:r>
              <a:rPr lang="fr-FR" dirty="0"/>
              <a:t>Les besoins peuvent évoluer pendant le projet</a:t>
            </a:r>
          </a:p>
          <a:p>
            <a:r>
              <a:rPr lang="fr-FR" dirty="0"/>
              <a:t>Chiffrages et reste à faire sont difficiles à évaluer</a:t>
            </a:r>
          </a:p>
          <a:p>
            <a:endParaRPr lang="fr-FR" dirty="0"/>
          </a:p>
        </p:txBody>
      </p:sp>
    </p:spTree>
    <p:extLst>
      <p:ext uri="{BB962C8B-B14F-4D97-AF65-F5344CB8AC3E}">
        <p14:creationId xmlns:p14="http://schemas.microsoft.com/office/powerpoint/2010/main" val="31252499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p:cNvSpPr>
          <p:nvPr/>
        </p:nvSpPr>
        <p:spPr>
          <a:xfrm>
            <a:off x="381866" y="1349376"/>
            <a:ext cx="8388350" cy="896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smtClean="0"/>
              <a:t>Dessine 20 voitures et colorie la moitié des voitures rouges</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534" y="2008909"/>
            <a:ext cx="8135474" cy="4662163"/>
          </a:xfrm>
          <a:prstGeom prst="rect">
            <a:avLst/>
          </a:prstGeom>
        </p:spPr>
      </p:pic>
      <p:sp>
        <p:nvSpPr>
          <p:cNvPr id="6" name="Titre 1"/>
          <p:cNvSpPr>
            <a:spLocks noGrp="1"/>
          </p:cNvSpPr>
          <p:nvPr>
            <p:ph type="title"/>
          </p:nvPr>
        </p:nvSpPr>
        <p:spPr>
          <a:xfrm>
            <a:off x="838200" y="365125"/>
            <a:ext cx="10515600" cy="1325563"/>
          </a:xfrm>
        </p:spPr>
        <p:txBody>
          <a:bodyPr/>
          <a:lstStyle/>
          <a:p>
            <a:r>
              <a:rPr lang="fr-FR" dirty="0" smtClean="0">
                <a:solidFill>
                  <a:srgbClr val="C00000"/>
                </a:solidFill>
                <a:latin typeface="Calibri" pitchFamily="34" charset="0"/>
                <a:cs typeface="Calibri" pitchFamily="34" charset="0"/>
              </a:rPr>
              <a:t>Les limites des approches classiques</a:t>
            </a:r>
            <a:endParaRPr lang="fr-FR" dirty="0"/>
          </a:p>
        </p:txBody>
      </p:sp>
    </p:spTree>
    <p:extLst>
      <p:ext uri="{BB962C8B-B14F-4D97-AF65-F5344CB8AC3E}">
        <p14:creationId xmlns:p14="http://schemas.microsoft.com/office/powerpoint/2010/main" val="237597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953312" y="454824"/>
            <a:ext cx="9727658" cy="5625805"/>
          </a:xfrm>
          <a:prstGeom prst="rect">
            <a:avLst/>
          </a:prstGeom>
        </p:spPr>
      </p:pic>
    </p:spTree>
    <p:extLst>
      <p:ext uri="{BB962C8B-B14F-4D97-AF65-F5344CB8AC3E}">
        <p14:creationId xmlns:p14="http://schemas.microsoft.com/office/powerpoint/2010/main" val="1983309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ésultat de recherche d'images pour &quot;effet tunne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509" y="435132"/>
            <a:ext cx="5666361" cy="59585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4182" y="1015770"/>
            <a:ext cx="6096000" cy="4024179"/>
          </a:xfrm>
          <a:prstGeom prst="rect">
            <a:avLst/>
          </a:prstGeom>
        </p:spPr>
        <p:txBody>
          <a:bodyPr>
            <a:spAutoFit/>
          </a:bodyPr>
          <a:lstStyle/>
          <a:p>
            <a:pPr marL="386080">
              <a:lnSpc>
                <a:spcPct val="100000"/>
              </a:lnSpc>
              <a:spcBef>
                <a:spcPts val="1155"/>
              </a:spcBef>
            </a:pPr>
            <a:r>
              <a:rPr lang="fr-FR" sz="2000" b="1" spc="-5" dirty="0">
                <a:latin typeface="Arial"/>
                <a:cs typeface="Arial"/>
              </a:rPr>
              <a:t>« Effet Tunnel</a:t>
            </a:r>
            <a:r>
              <a:rPr lang="fr-FR" sz="2000" b="1" spc="5" dirty="0">
                <a:latin typeface="Arial"/>
                <a:cs typeface="Arial"/>
              </a:rPr>
              <a:t> </a:t>
            </a:r>
            <a:r>
              <a:rPr lang="fr-FR" sz="2000" b="1" spc="-5" dirty="0" smtClean="0">
                <a:latin typeface="Arial"/>
                <a:cs typeface="Arial"/>
              </a:rPr>
              <a:t>»</a:t>
            </a:r>
          </a:p>
          <a:p>
            <a:pPr marL="386080">
              <a:lnSpc>
                <a:spcPct val="100000"/>
              </a:lnSpc>
              <a:spcBef>
                <a:spcPts val="1155"/>
              </a:spcBef>
            </a:pPr>
            <a:endParaRPr lang="fr-FR" sz="2000" dirty="0">
              <a:latin typeface="Arial"/>
              <a:cs typeface="Arial"/>
            </a:endParaRPr>
          </a:p>
          <a:p>
            <a:pPr marL="386080" marR="1657985" indent="-171450">
              <a:lnSpc>
                <a:spcPct val="100000"/>
              </a:lnSpc>
              <a:spcBef>
                <a:spcPts val="295"/>
              </a:spcBef>
              <a:buFont typeface="Arial"/>
              <a:buChar char="•"/>
              <a:tabLst>
                <a:tab pos="386715" algn="l"/>
              </a:tabLst>
            </a:pPr>
            <a:r>
              <a:rPr lang="fr-FR" b="1" dirty="0">
                <a:latin typeface="Arial"/>
                <a:cs typeface="Arial"/>
              </a:rPr>
              <a:t>Définition : </a:t>
            </a:r>
            <a:r>
              <a:rPr lang="fr-FR" spc="-5" dirty="0">
                <a:latin typeface="Arial"/>
                <a:cs typeface="Arial"/>
              </a:rPr>
              <a:t>Expression imagée  signifiant que l’équipe projet MOA  reste sans nouvelle pendant tout le  temps entre la validation des besoins  et la livraison du module quasi</a:t>
            </a:r>
            <a:r>
              <a:rPr lang="fr-FR" spc="-20" dirty="0">
                <a:latin typeface="Arial"/>
                <a:cs typeface="Arial"/>
              </a:rPr>
              <a:t> </a:t>
            </a:r>
            <a:r>
              <a:rPr lang="fr-FR" spc="-5" dirty="0">
                <a:latin typeface="Arial"/>
                <a:cs typeface="Arial"/>
              </a:rPr>
              <a:t>fini</a:t>
            </a:r>
            <a:r>
              <a:rPr lang="fr-FR" spc="-5" dirty="0" smtClean="0">
                <a:latin typeface="Arial"/>
                <a:cs typeface="Arial"/>
              </a:rPr>
              <a:t>…</a:t>
            </a:r>
          </a:p>
          <a:p>
            <a:pPr marL="214630" marR="1657985">
              <a:lnSpc>
                <a:spcPct val="100000"/>
              </a:lnSpc>
              <a:spcBef>
                <a:spcPts val="295"/>
              </a:spcBef>
              <a:tabLst>
                <a:tab pos="386715" algn="l"/>
              </a:tabLst>
            </a:pPr>
            <a:endParaRPr lang="fr-FR" dirty="0">
              <a:latin typeface="Arial"/>
              <a:cs typeface="Arial"/>
            </a:endParaRPr>
          </a:p>
          <a:p>
            <a:pPr marL="386080" marR="1537970" indent="-171450">
              <a:lnSpc>
                <a:spcPct val="100000"/>
              </a:lnSpc>
              <a:spcBef>
                <a:spcPts val="285"/>
              </a:spcBef>
              <a:buFont typeface="Arial"/>
              <a:buChar char="•"/>
              <a:tabLst>
                <a:tab pos="386715" algn="l"/>
              </a:tabLst>
            </a:pPr>
            <a:r>
              <a:rPr lang="fr-FR" b="1" spc="-5" dirty="0">
                <a:latin typeface="Arial"/>
                <a:cs typeface="Arial"/>
              </a:rPr>
              <a:t>Le risque </a:t>
            </a:r>
            <a:r>
              <a:rPr lang="fr-FR" b="1" dirty="0">
                <a:latin typeface="Arial"/>
                <a:cs typeface="Arial"/>
              </a:rPr>
              <a:t>: </a:t>
            </a:r>
            <a:r>
              <a:rPr lang="fr-FR" spc="-5" dirty="0">
                <a:latin typeface="Arial"/>
                <a:cs typeface="Arial"/>
              </a:rPr>
              <a:t>une dérive multiple </a:t>
            </a:r>
            <a:r>
              <a:rPr lang="fr-FR" dirty="0">
                <a:latin typeface="Arial"/>
                <a:cs typeface="Arial"/>
              </a:rPr>
              <a:t>– </a:t>
            </a:r>
            <a:r>
              <a:rPr lang="fr-FR" spc="-5" dirty="0">
                <a:latin typeface="Arial"/>
                <a:cs typeface="Arial"/>
              </a:rPr>
              <a:t>délai,  budget et surtout non-conformité du  produit livré avec la conception  initiale… Ce qui guette toute équipe de  développeurs laissée </a:t>
            </a:r>
            <a:r>
              <a:rPr lang="fr-FR" dirty="0">
                <a:latin typeface="Arial"/>
                <a:cs typeface="Arial"/>
              </a:rPr>
              <a:t>à </a:t>
            </a:r>
            <a:r>
              <a:rPr lang="fr-FR" spc="-5" dirty="0">
                <a:latin typeface="Arial"/>
                <a:cs typeface="Arial"/>
              </a:rPr>
              <a:t>elle-même</a:t>
            </a:r>
            <a:r>
              <a:rPr lang="fr-FR" spc="10" dirty="0">
                <a:latin typeface="Arial"/>
                <a:cs typeface="Arial"/>
              </a:rPr>
              <a:t> </a:t>
            </a:r>
            <a:r>
              <a:rPr lang="fr-FR" dirty="0">
                <a:latin typeface="Arial"/>
                <a:cs typeface="Arial"/>
              </a:rPr>
              <a:t>!</a:t>
            </a:r>
          </a:p>
        </p:txBody>
      </p:sp>
    </p:spTree>
    <p:extLst>
      <p:ext uri="{BB962C8B-B14F-4D97-AF65-F5344CB8AC3E}">
        <p14:creationId xmlns:p14="http://schemas.microsoft.com/office/powerpoint/2010/main" val="1977349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ésultat de recherche d'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490" y="595650"/>
            <a:ext cx="4213845" cy="54537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9490" y="955107"/>
            <a:ext cx="6096000" cy="4855175"/>
          </a:xfrm>
          <a:prstGeom prst="rect">
            <a:avLst/>
          </a:prstGeom>
        </p:spPr>
        <p:txBody>
          <a:bodyPr>
            <a:spAutoFit/>
          </a:bodyPr>
          <a:lstStyle/>
          <a:p>
            <a:pPr marL="386080">
              <a:lnSpc>
                <a:spcPct val="100000"/>
              </a:lnSpc>
              <a:spcBef>
                <a:spcPts val="1160"/>
              </a:spcBef>
            </a:pPr>
            <a:r>
              <a:rPr lang="fr-FR" sz="2000" b="1" spc="-5" dirty="0">
                <a:latin typeface="Arial"/>
                <a:cs typeface="Arial"/>
              </a:rPr>
              <a:t>« Effet Papillon</a:t>
            </a:r>
            <a:r>
              <a:rPr lang="fr-FR" sz="2000" b="1" dirty="0">
                <a:latin typeface="Arial"/>
                <a:cs typeface="Arial"/>
              </a:rPr>
              <a:t> </a:t>
            </a:r>
            <a:r>
              <a:rPr lang="fr-FR" sz="2000" b="1" spc="-5" dirty="0" smtClean="0">
                <a:latin typeface="Arial"/>
                <a:cs typeface="Arial"/>
              </a:rPr>
              <a:t>»</a:t>
            </a:r>
          </a:p>
          <a:p>
            <a:pPr marL="386080">
              <a:lnSpc>
                <a:spcPct val="100000"/>
              </a:lnSpc>
              <a:spcBef>
                <a:spcPts val="1160"/>
              </a:spcBef>
            </a:pPr>
            <a:endParaRPr lang="fr-FR" sz="2000" dirty="0">
              <a:latin typeface="Arial"/>
              <a:cs typeface="Arial"/>
            </a:endParaRPr>
          </a:p>
          <a:p>
            <a:pPr marL="386080" marR="1386205" indent="-171450">
              <a:lnSpc>
                <a:spcPct val="100000"/>
              </a:lnSpc>
              <a:spcBef>
                <a:spcPts val="290"/>
              </a:spcBef>
              <a:buFont typeface="Arial"/>
              <a:buChar char="•"/>
              <a:tabLst>
                <a:tab pos="386715" algn="l"/>
              </a:tabLst>
            </a:pPr>
            <a:r>
              <a:rPr lang="fr-FR" b="1" dirty="0">
                <a:latin typeface="Arial"/>
                <a:cs typeface="Arial"/>
              </a:rPr>
              <a:t>Définition : </a:t>
            </a:r>
            <a:r>
              <a:rPr lang="fr-FR" spc="-5" dirty="0">
                <a:latin typeface="Arial"/>
                <a:cs typeface="Arial"/>
              </a:rPr>
              <a:t>une expression qui </a:t>
            </a:r>
            <a:r>
              <a:rPr lang="fr-FR" dirty="0">
                <a:latin typeface="Arial"/>
                <a:cs typeface="Arial"/>
              </a:rPr>
              <a:t>résume  </a:t>
            </a:r>
            <a:r>
              <a:rPr lang="fr-FR" spc="-5" dirty="0">
                <a:latin typeface="Arial"/>
                <a:cs typeface="Arial"/>
              </a:rPr>
              <a:t>une image concernant le phénomène  fondamental de sensibilité aux conditions  initiales en théorie du</a:t>
            </a:r>
            <a:r>
              <a:rPr lang="fr-FR" spc="10" dirty="0">
                <a:latin typeface="Arial"/>
                <a:cs typeface="Arial"/>
              </a:rPr>
              <a:t> </a:t>
            </a:r>
            <a:r>
              <a:rPr lang="fr-FR" spc="-5" dirty="0">
                <a:latin typeface="Arial"/>
                <a:cs typeface="Arial"/>
              </a:rPr>
              <a:t>chaos.</a:t>
            </a:r>
            <a:endParaRPr lang="fr-FR" dirty="0">
              <a:latin typeface="Arial"/>
              <a:cs typeface="Arial"/>
            </a:endParaRPr>
          </a:p>
          <a:p>
            <a:pPr marL="386080" marR="1565910">
              <a:lnSpc>
                <a:spcPct val="100000"/>
              </a:lnSpc>
            </a:pPr>
            <a:r>
              <a:rPr lang="fr-FR" spc="-5" dirty="0">
                <a:latin typeface="Arial"/>
                <a:cs typeface="Arial"/>
              </a:rPr>
              <a:t>Elle est parfois exprimée </a:t>
            </a:r>
            <a:r>
              <a:rPr lang="fr-FR" dirty="0">
                <a:latin typeface="Arial"/>
                <a:cs typeface="Arial"/>
              </a:rPr>
              <a:t>à </a:t>
            </a:r>
            <a:r>
              <a:rPr lang="fr-FR" spc="-5" dirty="0">
                <a:latin typeface="Arial"/>
                <a:cs typeface="Arial"/>
              </a:rPr>
              <a:t>l'aide d'une  question </a:t>
            </a:r>
            <a:r>
              <a:rPr lang="fr-FR" dirty="0">
                <a:latin typeface="Arial"/>
                <a:cs typeface="Arial"/>
              </a:rPr>
              <a:t>:</a:t>
            </a:r>
          </a:p>
          <a:p>
            <a:pPr marL="386080" marR="626745">
              <a:lnSpc>
                <a:spcPct val="100000"/>
              </a:lnSpc>
            </a:pPr>
            <a:r>
              <a:rPr lang="fr-FR" dirty="0">
                <a:latin typeface="Arial"/>
                <a:cs typeface="Arial"/>
              </a:rPr>
              <a:t>« </a:t>
            </a:r>
            <a:r>
              <a:rPr lang="fr-FR" i="1" spc="-5" dirty="0">
                <a:latin typeface="Arial"/>
                <a:cs typeface="Arial"/>
              </a:rPr>
              <a:t>Un </a:t>
            </a:r>
            <a:r>
              <a:rPr lang="fr-FR" i="1" spc="-10" dirty="0">
                <a:latin typeface="Arial"/>
                <a:cs typeface="Arial"/>
              </a:rPr>
              <a:t>simple </a:t>
            </a:r>
            <a:r>
              <a:rPr lang="fr-FR" i="1" spc="-5" dirty="0">
                <a:latin typeface="Arial"/>
                <a:cs typeface="Arial"/>
              </a:rPr>
              <a:t>battement d'ailes d'un papillon peut-il  déclencher une tornade à l'autre bout du </a:t>
            </a:r>
            <a:r>
              <a:rPr lang="fr-FR" i="1" spc="-10" dirty="0">
                <a:latin typeface="Arial"/>
                <a:cs typeface="Arial"/>
              </a:rPr>
              <a:t>monde </a:t>
            </a:r>
            <a:r>
              <a:rPr lang="fr-FR" i="1" spc="-5" dirty="0">
                <a:latin typeface="Arial"/>
                <a:cs typeface="Arial"/>
              </a:rPr>
              <a:t>?</a:t>
            </a:r>
            <a:r>
              <a:rPr lang="fr-FR" i="1" spc="35" dirty="0">
                <a:latin typeface="Arial"/>
                <a:cs typeface="Arial"/>
              </a:rPr>
              <a:t> </a:t>
            </a:r>
            <a:r>
              <a:rPr lang="fr-FR" spc="-5" dirty="0" smtClean="0">
                <a:latin typeface="Arial"/>
                <a:cs typeface="Arial"/>
              </a:rPr>
              <a:t>».</a:t>
            </a:r>
          </a:p>
          <a:p>
            <a:pPr marL="386080" marR="626745">
              <a:lnSpc>
                <a:spcPct val="100000"/>
              </a:lnSpc>
            </a:pPr>
            <a:endParaRPr lang="fr-FR" dirty="0">
              <a:latin typeface="Arial"/>
              <a:cs typeface="Arial"/>
            </a:endParaRPr>
          </a:p>
          <a:p>
            <a:pPr marL="386080" indent="-171450">
              <a:lnSpc>
                <a:spcPct val="100000"/>
              </a:lnSpc>
              <a:spcBef>
                <a:spcPts val="285"/>
              </a:spcBef>
              <a:buFont typeface="Arial"/>
              <a:buChar char="•"/>
              <a:tabLst>
                <a:tab pos="386715" algn="l"/>
              </a:tabLst>
            </a:pPr>
            <a:r>
              <a:rPr lang="fr-FR" b="1" spc="-5" dirty="0">
                <a:latin typeface="Arial"/>
                <a:cs typeface="Arial"/>
              </a:rPr>
              <a:t>Le risque</a:t>
            </a:r>
            <a:r>
              <a:rPr lang="fr-FR" b="1" spc="-10" dirty="0">
                <a:latin typeface="Arial"/>
                <a:cs typeface="Arial"/>
              </a:rPr>
              <a:t> </a:t>
            </a:r>
            <a:r>
              <a:rPr lang="fr-FR" b="1" dirty="0">
                <a:latin typeface="Arial"/>
                <a:cs typeface="Arial"/>
              </a:rPr>
              <a:t>:</a:t>
            </a:r>
            <a:endParaRPr lang="fr-FR" dirty="0">
              <a:latin typeface="Arial"/>
              <a:cs typeface="Arial"/>
            </a:endParaRPr>
          </a:p>
          <a:p>
            <a:pPr marL="386080" marR="417195">
              <a:lnSpc>
                <a:spcPct val="100000"/>
              </a:lnSpc>
              <a:spcBef>
                <a:spcPts val="290"/>
              </a:spcBef>
            </a:pPr>
            <a:r>
              <a:rPr lang="fr-FR" spc="-5" dirty="0">
                <a:latin typeface="Arial"/>
                <a:cs typeface="Arial"/>
              </a:rPr>
              <a:t>un élément mineur de perturbation qui par des effets  induits peut provoquer des conséquences majeures sur  d’autres!</a:t>
            </a:r>
            <a:endParaRPr lang="fr-FR" dirty="0">
              <a:latin typeface="Arial"/>
              <a:cs typeface="Arial"/>
            </a:endParaRPr>
          </a:p>
        </p:txBody>
      </p:sp>
    </p:spTree>
    <p:extLst>
      <p:ext uri="{BB962C8B-B14F-4D97-AF65-F5344CB8AC3E}">
        <p14:creationId xmlns:p14="http://schemas.microsoft.com/office/powerpoint/2010/main" val="890550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p:cNvPicPr>
            <a:picLocks noChangeAspect="1"/>
          </p:cNvPicPr>
          <p:nvPr/>
        </p:nvPicPr>
        <p:blipFill>
          <a:blip r:embed="rId3"/>
          <a:stretch>
            <a:fillRect/>
          </a:stretch>
        </p:blipFill>
        <p:spPr>
          <a:xfrm>
            <a:off x="1700403" y="447797"/>
            <a:ext cx="8791194" cy="5962405"/>
          </a:xfrm>
          <a:prstGeom prst="rect">
            <a:avLst/>
          </a:prstGeom>
        </p:spPr>
      </p:pic>
    </p:spTree>
    <p:extLst>
      <p:ext uri="{BB962C8B-B14F-4D97-AF65-F5344CB8AC3E}">
        <p14:creationId xmlns:p14="http://schemas.microsoft.com/office/powerpoint/2010/main" val="1131908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459149" y="484377"/>
            <a:ext cx="9035496" cy="5889246"/>
          </a:xfrm>
          <a:prstGeom prst="rect">
            <a:avLst/>
          </a:prstGeom>
        </p:spPr>
      </p:pic>
    </p:spTree>
    <p:extLst>
      <p:ext uri="{BB962C8B-B14F-4D97-AF65-F5344CB8AC3E}">
        <p14:creationId xmlns:p14="http://schemas.microsoft.com/office/powerpoint/2010/main" val="2245132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568878" y="484377"/>
            <a:ext cx="8937511" cy="5889246"/>
          </a:xfrm>
          <a:prstGeom prst="rect">
            <a:avLst/>
          </a:prstGeom>
        </p:spPr>
      </p:pic>
    </p:spTree>
    <p:extLst>
      <p:ext uri="{BB962C8B-B14F-4D97-AF65-F5344CB8AC3E}">
        <p14:creationId xmlns:p14="http://schemas.microsoft.com/office/powerpoint/2010/main" val="4014389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Image 132"/>
          <p:cNvPicPr>
            <a:picLocks noChangeAspect="1"/>
          </p:cNvPicPr>
          <p:nvPr/>
        </p:nvPicPr>
        <p:blipFill>
          <a:blip r:embed="rId3"/>
          <a:stretch>
            <a:fillRect/>
          </a:stretch>
        </p:blipFill>
        <p:spPr>
          <a:xfrm>
            <a:off x="1452146" y="484377"/>
            <a:ext cx="8937511" cy="5889246"/>
          </a:xfrm>
          <a:prstGeom prst="rect">
            <a:avLst/>
          </a:prstGeom>
        </p:spPr>
      </p:pic>
    </p:spTree>
    <p:extLst>
      <p:ext uri="{BB962C8B-B14F-4D97-AF65-F5344CB8AC3E}">
        <p14:creationId xmlns:p14="http://schemas.microsoft.com/office/powerpoint/2010/main" val="1232042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405062" y="885825"/>
            <a:ext cx="7458075" cy="5353050"/>
          </a:xfrm>
          <a:prstGeom prst="rect">
            <a:avLst/>
          </a:prstGeom>
        </p:spPr>
      </p:pic>
    </p:spTree>
    <p:extLst>
      <p:ext uri="{BB962C8B-B14F-4D97-AF65-F5344CB8AC3E}">
        <p14:creationId xmlns:p14="http://schemas.microsoft.com/office/powerpoint/2010/main" val="1050473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1767465" y="1264732"/>
            <a:ext cx="8657070" cy="4328535"/>
          </a:xfrm>
          <a:prstGeom prst="rect">
            <a:avLst/>
          </a:prstGeom>
        </p:spPr>
      </p:pic>
    </p:spTree>
    <p:extLst>
      <p:ext uri="{BB962C8B-B14F-4D97-AF65-F5344CB8AC3E}">
        <p14:creationId xmlns:p14="http://schemas.microsoft.com/office/powerpoint/2010/main" val="758053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1132822" y="846557"/>
            <a:ext cx="8136905" cy="2831544"/>
          </a:xfrm>
          <a:prstGeom prst="rect">
            <a:avLst/>
          </a:prstGeom>
          <a:noFill/>
        </p:spPr>
        <p:txBody>
          <a:bodyPr wrap="square" rtlCol="0">
            <a:spAutoFit/>
          </a:bodyPr>
          <a:lstStyle/>
          <a:p>
            <a:pPr marL="342900" indent="-342900">
              <a:buFont typeface="Arial" pitchFamily="34" charset="0"/>
              <a:buChar char="•"/>
            </a:pPr>
            <a:r>
              <a:rPr lang="fr-FR" sz="2500" dirty="0">
                <a:solidFill>
                  <a:srgbClr val="1F497D"/>
                </a:solidFill>
                <a:latin typeface="Calibri" pitchFamily="34" charset="0"/>
                <a:ea typeface="ＭＳ Ｐゴシック" pitchFamily="-110" charset="-128"/>
              </a:rPr>
              <a:t>Time to </a:t>
            </a:r>
            <a:r>
              <a:rPr lang="fr-FR" sz="2500" dirty="0" err="1">
                <a:solidFill>
                  <a:srgbClr val="1F497D"/>
                </a:solidFill>
                <a:latin typeface="Calibri" pitchFamily="34" charset="0"/>
                <a:ea typeface="ＭＳ Ｐゴシック" pitchFamily="-110" charset="-128"/>
              </a:rPr>
              <a:t>Market</a:t>
            </a:r>
            <a:r>
              <a:rPr lang="fr-FR" sz="2500" dirty="0">
                <a:solidFill>
                  <a:srgbClr val="1F497D"/>
                </a:solidFill>
                <a:latin typeface="Calibri" pitchFamily="34" charset="0"/>
                <a:ea typeface="ＭＳ Ｐゴシック" pitchFamily="-110" charset="-128"/>
              </a:rPr>
              <a:t> &gt;= 145 j</a:t>
            </a:r>
          </a:p>
          <a:p>
            <a:pPr marL="342900" indent="-342900">
              <a:buFont typeface="Arial" pitchFamily="34" charset="0"/>
              <a:buChar char="•"/>
            </a:pPr>
            <a:r>
              <a:rPr lang="fr-FR" sz="2500" dirty="0" smtClean="0">
                <a:solidFill>
                  <a:srgbClr val="1F497D"/>
                </a:solidFill>
                <a:latin typeface="Calibri" pitchFamily="34" charset="0"/>
                <a:ea typeface="ＭＳ Ｐゴシック" pitchFamily="-110" charset="-128"/>
              </a:rPr>
              <a:t>La valeur ajoutée de développement diminue</a:t>
            </a:r>
            <a:endParaRPr lang="fr-FR" sz="2500" dirty="0">
              <a:solidFill>
                <a:srgbClr val="1F497D"/>
              </a:solidFill>
              <a:latin typeface="Calibri" pitchFamily="34" charset="0"/>
              <a:ea typeface="ＭＳ Ｐゴシック" pitchFamily="-110" charset="-128"/>
            </a:endParaRPr>
          </a:p>
          <a:p>
            <a:pPr marL="342900" indent="-342900">
              <a:buFont typeface="Arial" pitchFamily="34" charset="0"/>
              <a:buChar char="•"/>
            </a:pPr>
            <a:endParaRPr lang="fr-FR" sz="2500" dirty="0">
              <a:solidFill>
                <a:srgbClr val="1F497D"/>
              </a:solidFill>
              <a:latin typeface="Calibri" pitchFamily="34" charset="0"/>
              <a:ea typeface="ＭＳ Ｐゴシック" pitchFamily="-110" charset="-128"/>
            </a:endParaRPr>
          </a:p>
          <a:p>
            <a:pPr marL="342900" indent="-342900">
              <a:buFont typeface="Arial" pitchFamily="34" charset="0"/>
              <a:buChar char="•"/>
            </a:pPr>
            <a:r>
              <a:rPr lang="fr-FR" sz="2500" dirty="0" smtClean="0">
                <a:solidFill>
                  <a:srgbClr val="1F497D"/>
                </a:solidFill>
                <a:latin typeface="Calibri" pitchFamily="34" charset="0"/>
                <a:ea typeface="ＭＳ Ｐゴシック" pitchFamily="-110" charset="-128"/>
              </a:rPr>
              <a:t>Les bug sont dissimulés dans les stocks</a:t>
            </a:r>
            <a:endParaRPr lang="fr-FR" sz="2500" dirty="0">
              <a:solidFill>
                <a:srgbClr val="1F497D"/>
              </a:solidFill>
              <a:latin typeface="Calibri" pitchFamily="34" charset="0"/>
              <a:ea typeface="ＭＳ Ｐゴシック" pitchFamily="-110" charset="-128"/>
            </a:endParaRPr>
          </a:p>
          <a:p>
            <a:pPr marL="342900" indent="-342900">
              <a:buFont typeface="Arial" pitchFamily="34" charset="0"/>
              <a:buChar char="•"/>
            </a:pPr>
            <a:r>
              <a:rPr lang="fr-FR" sz="2500" dirty="0" smtClean="0">
                <a:solidFill>
                  <a:srgbClr val="1F497D"/>
                </a:solidFill>
                <a:latin typeface="Calibri" pitchFamily="34" charset="0"/>
                <a:ea typeface="ＭＳ Ｐゴシック" pitchFamily="-110" charset="-128"/>
              </a:rPr>
              <a:t>Les bug sont découverts du coup à des stades très retardés du cycle</a:t>
            </a:r>
            <a:endParaRPr lang="fr-FR" sz="2500" dirty="0">
              <a:solidFill>
                <a:srgbClr val="1F497D"/>
              </a:solidFill>
              <a:latin typeface="Calibri" pitchFamily="34" charset="0"/>
              <a:ea typeface="ＭＳ Ｐゴシック" pitchFamily="-110" charset="-128"/>
            </a:endParaRPr>
          </a:p>
          <a:p>
            <a:pPr marL="342900" indent="-342900">
              <a:buFont typeface="Arial" pitchFamily="34" charset="0"/>
              <a:buChar char="•"/>
            </a:pPr>
            <a:endParaRPr lang="fr-FR" sz="2800" dirty="0" smtClean="0">
              <a:solidFill>
                <a:srgbClr val="FF0000"/>
              </a:solidFill>
            </a:endParaRPr>
          </a:p>
        </p:txBody>
      </p:sp>
      <p:pic>
        <p:nvPicPr>
          <p:cNvPr id="3" name="Content Placeholder 3" descr="costError.png"/>
          <p:cNvPicPr>
            <a:picLocks noGrp="1" noChangeAspect="1"/>
          </p:cNvPicPr>
          <p:nvPr/>
        </p:nvPicPr>
        <p:blipFill rotWithShape="1">
          <a:blip r:embed="rId3" cstate="print">
            <a:extLst>
              <a:ext uri="{28A0092B-C50C-407E-A947-70E740481C1C}">
                <a14:useLocalDpi xmlns:a14="http://schemas.microsoft.com/office/drawing/2010/main" val="0"/>
              </a:ext>
            </a:extLst>
          </a:blip>
          <a:srcRect t="4115" b="4115"/>
          <a:stretch/>
        </p:blipFill>
        <p:spPr>
          <a:xfrm>
            <a:off x="2797189" y="3265122"/>
            <a:ext cx="4808170" cy="2924793"/>
          </a:xfrm>
          <a:prstGeom prst="rect">
            <a:avLst/>
          </a:prstGeom>
        </p:spPr>
      </p:pic>
    </p:spTree>
    <p:extLst>
      <p:ext uri="{BB962C8B-B14F-4D97-AF65-F5344CB8AC3E}">
        <p14:creationId xmlns:p14="http://schemas.microsoft.com/office/powerpoint/2010/main" val="2472254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latin typeface="Calibri" pitchFamily="34" charset="0"/>
                <a:cs typeface="Calibri" pitchFamily="34" charset="0"/>
              </a:rPr>
              <a:t>Agenda</a:t>
            </a:r>
            <a:endParaRPr lang="sv-SE" dirty="0">
              <a:solidFill>
                <a:srgbClr val="C00000"/>
              </a:solidFill>
              <a:latin typeface="Calibri" pitchFamily="34" charset="0"/>
              <a:cs typeface="Calibri" pitchFamily="34" charset="0"/>
            </a:endParaRPr>
          </a:p>
        </p:txBody>
      </p:sp>
      <p:sp>
        <p:nvSpPr>
          <p:cNvPr id="3" name="Content Placeholder 2"/>
          <p:cNvSpPr>
            <a:spLocks noGrp="1"/>
          </p:cNvSpPr>
          <p:nvPr>
            <p:ph idx="1"/>
          </p:nvPr>
        </p:nvSpPr>
        <p:spPr>
          <a:xfrm>
            <a:off x="2370073" y="1599675"/>
            <a:ext cx="5906849" cy="4526884"/>
          </a:xfrm>
        </p:spPr>
        <p:txBody>
          <a:bodyPr/>
          <a:lstStyle/>
          <a:p>
            <a:pPr marL="0" indent="0">
              <a:buSzPct val="110000"/>
              <a:buNone/>
            </a:pPr>
            <a:r>
              <a:rPr lang="sv-SE" sz="2500" dirty="0" smtClean="0">
                <a:solidFill>
                  <a:schemeClr val="tx2"/>
                </a:solidFill>
                <a:latin typeface="Calibri" pitchFamily="34" charset="0"/>
                <a:cs typeface="Calibri" pitchFamily="34" charset="0"/>
              </a:rPr>
              <a:t>Historique</a:t>
            </a:r>
            <a:endParaRPr lang="sv-SE" sz="2500" dirty="0">
              <a:solidFill>
                <a:schemeClr val="tx2"/>
              </a:solidFill>
              <a:latin typeface="Calibri" pitchFamily="34" charset="0"/>
              <a:cs typeface="Calibri" pitchFamily="34" charset="0"/>
            </a:endParaRPr>
          </a:p>
          <a:p>
            <a:pPr marL="0" indent="0">
              <a:buSzPct val="110000"/>
              <a:buNone/>
            </a:pPr>
            <a:r>
              <a:rPr lang="sv-SE" sz="2500" dirty="0" smtClean="0">
                <a:solidFill>
                  <a:schemeClr val="tx2"/>
                </a:solidFill>
                <a:latin typeface="Calibri" pitchFamily="34" charset="0"/>
                <a:cs typeface="Calibri" pitchFamily="34" charset="0"/>
              </a:rPr>
              <a:t>Principes Lean</a:t>
            </a:r>
            <a:endParaRPr lang="sv-SE" sz="2500" dirty="0">
              <a:solidFill>
                <a:schemeClr val="tx2"/>
              </a:solidFill>
              <a:latin typeface="Calibri" pitchFamily="34" charset="0"/>
              <a:cs typeface="Calibri" pitchFamily="34" charset="0"/>
            </a:endParaRPr>
          </a:p>
          <a:p>
            <a:pPr marL="0" indent="0">
              <a:buSzPct val="110000"/>
              <a:buNone/>
            </a:pPr>
            <a:r>
              <a:rPr lang="sv-SE" sz="2500" dirty="0" smtClean="0">
                <a:solidFill>
                  <a:schemeClr val="tx2"/>
                </a:solidFill>
                <a:latin typeface="Calibri" pitchFamily="34" charset="0"/>
                <a:cs typeface="Calibri" pitchFamily="34" charset="0"/>
              </a:rPr>
              <a:t>Manifeste agile</a:t>
            </a:r>
            <a:endParaRPr lang="sv-SE" sz="2500" dirty="0">
              <a:solidFill>
                <a:schemeClr val="tx2"/>
              </a:solidFill>
              <a:latin typeface="Calibri" pitchFamily="34" charset="0"/>
              <a:cs typeface="Calibri" pitchFamily="34" charset="0"/>
            </a:endParaRPr>
          </a:p>
          <a:p>
            <a:pPr marL="0" indent="0">
              <a:buSzPct val="110000"/>
              <a:buNone/>
            </a:pPr>
            <a:r>
              <a:rPr lang="sv-SE" sz="2500" dirty="0">
                <a:solidFill>
                  <a:schemeClr val="tx2"/>
                </a:solidFill>
                <a:latin typeface="Calibri" pitchFamily="34" charset="0"/>
                <a:cs typeface="Calibri" pitchFamily="34" charset="0"/>
              </a:rPr>
              <a:t>Scrum</a:t>
            </a:r>
          </a:p>
          <a:p>
            <a:pPr marL="0" indent="0">
              <a:buSzPct val="110000"/>
              <a:buNone/>
            </a:pPr>
            <a:r>
              <a:rPr lang="sv-SE" sz="2500" dirty="0">
                <a:solidFill>
                  <a:schemeClr val="tx2"/>
                </a:solidFill>
                <a:latin typeface="Calibri" pitchFamily="34" charset="0"/>
                <a:cs typeface="Calibri" pitchFamily="34" charset="0"/>
              </a:rPr>
              <a:t>Excercise on Scrum</a:t>
            </a:r>
          </a:p>
          <a:p>
            <a:pPr marL="0" indent="0">
              <a:buSzPct val="110000"/>
              <a:buNone/>
            </a:pPr>
            <a:r>
              <a:rPr lang="sv-SE" sz="2500" dirty="0">
                <a:solidFill>
                  <a:schemeClr val="tx2"/>
                </a:solidFill>
                <a:latin typeface="Calibri" pitchFamily="34" charset="0"/>
                <a:cs typeface="Calibri" pitchFamily="34" charset="0"/>
              </a:rPr>
              <a:t>Summary</a:t>
            </a:r>
          </a:p>
          <a:p>
            <a:pPr marL="0" indent="0">
              <a:buSzPct val="110000"/>
              <a:buNone/>
            </a:pPr>
            <a:endParaRPr lang="sv-SE" sz="3200" dirty="0">
              <a:solidFill>
                <a:srgbClr val="FF0000"/>
              </a:solidFill>
              <a:latin typeface="Calibri" pitchFamily="34" charset="0"/>
              <a:cs typeface="Calibri" pitchFamily="34" charset="0"/>
            </a:endParaRPr>
          </a:p>
          <a:p>
            <a:pPr marL="0" indent="0">
              <a:buSzPct val="110000"/>
              <a:buNone/>
            </a:pPr>
            <a:endParaRPr lang="sv-SE" sz="3200" dirty="0">
              <a:solidFill>
                <a:srgbClr val="FF0000"/>
              </a:solidFill>
              <a:latin typeface="Calibri" pitchFamily="34" charset="0"/>
              <a:cs typeface="Calibri" pitchFamily="34"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439" y="1316023"/>
            <a:ext cx="3158114" cy="314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955802" y="2021550"/>
            <a:ext cx="3207895" cy="570180"/>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Tree>
    <p:extLst>
      <p:ext uri="{BB962C8B-B14F-4D97-AF65-F5344CB8AC3E}">
        <p14:creationId xmlns:p14="http://schemas.microsoft.com/office/powerpoint/2010/main" val="217488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2194A53-56CB-42D3-AE7C-91C7CA417F94}" type="slidenum">
              <a:rPr lang="en-US"/>
              <a:pPr>
                <a:defRPr/>
              </a:pPr>
              <a:t>33</a:t>
            </a:fld>
            <a:endParaRPr lang="en-US" dirty="0"/>
          </a:p>
        </p:txBody>
      </p:sp>
      <p:sp>
        <p:nvSpPr>
          <p:cNvPr id="6" name="Title 1"/>
          <p:cNvSpPr txBox="1">
            <a:spLocks/>
          </p:cNvSpPr>
          <p:nvPr/>
        </p:nvSpPr>
        <p:spPr bwMode="auto">
          <a:xfrm>
            <a:off x="1938269" y="275012"/>
            <a:ext cx="7451868" cy="1143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r>
              <a:rPr lang="sv-SE">
                <a:solidFill>
                  <a:srgbClr val="C00000"/>
                </a:solidFill>
              </a:rPr>
              <a:t>History</a:t>
            </a:r>
            <a:r>
              <a:rPr lang="sv-SE"/>
              <a:t/>
            </a:r>
            <a:br>
              <a:rPr lang="sv-SE"/>
            </a:br>
            <a:r>
              <a:rPr lang="sv-SE" sz="2100">
                <a:solidFill>
                  <a:schemeClr val="accent1">
                    <a:lumMod val="75000"/>
                  </a:schemeClr>
                </a:solidFill>
              </a:rPr>
              <a:t>Toyota Carmaking</a:t>
            </a:r>
            <a:endParaRPr lang="sv-SE" sz="2100" dirty="0">
              <a:solidFill>
                <a:schemeClr val="accent1">
                  <a:lumMod val="75000"/>
                </a:schemeClr>
              </a:solidFill>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5466" y="1477286"/>
            <a:ext cx="6280369" cy="466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031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10037763" y="6451600"/>
            <a:ext cx="360362" cy="179388"/>
          </a:xfrm>
          <a:prstGeom prst="rect">
            <a:avLst/>
          </a:prstGeom>
          <a:noFill/>
        </p:spPr>
        <p:txBody>
          <a:bodyPr lIns="0" tIns="0" rIns="0" bIns="0"/>
          <a:lstStyle/>
          <a:p>
            <a:pPr algn="r" eaLnBrk="0" hangingPunct="0">
              <a:defRPr/>
            </a:pPr>
            <a:fld id="{30B43647-841B-4631-8B9E-B4B0201B7720}" type="slidenum">
              <a:rPr lang="en-US" sz="1200" b="1">
                <a:solidFill>
                  <a:schemeClr val="tx1">
                    <a:tint val="75000"/>
                  </a:schemeClr>
                </a:solidFill>
                <a:latin typeface="Arial" pitchFamily="34" charset="0"/>
              </a:rPr>
              <a:pPr algn="r" eaLnBrk="0" hangingPunct="0">
                <a:defRPr/>
              </a:pPr>
              <a:t>34</a:t>
            </a:fld>
            <a:endParaRPr lang="en-US" sz="1200" b="1" dirty="0">
              <a:solidFill>
                <a:schemeClr val="tx1">
                  <a:tint val="75000"/>
                </a:schemeClr>
              </a:solidFill>
              <a:latin typeface="Arial" pitchFamily="34" charset="0"/>
            </a:endParaRPr>
          </a:p>
        </p:txBody>
      </p:sp>
      <p:sp>
        <p:nvSpPr>
          <p:cNvPr id="11" name="Title 1"/>
          <p:cNvSpPr txBox="1">
            <a:spLocks/>
          </p:cNvSpPr>
          <p:nvPr/>
        </p:nvSpPr>
        <p:spPr>
          <a:xfrm>
            <a:off x="1938269" y="275012"/>
            <a:ext cx="7451868" cy="1143240"/>
          </a:xfrm>
          <a:prstGeom prst="rect">
            <a:avLst/>
          </a:prstGeom>
        </p:spPr>
        <p:txBody>
          <a:bodyPr lIns="80142" tIns="40072" rIns="80142" bIns="40072"/>
          <a:lstStyle>
            <a:lvl1pPr algn="ctr" rtl="0" eaLnBrk="0" fontAlgn="base" hangingPunct="0">
              <a:spcBef>
                <a:spcPct val="0"/>
              </a:spcBef>
              <a:spcAft>
                <a:spcPct val="0"/>
              </a:spcAft>
              <a:defRPr sz="39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3900">
                <a:solidFill>
                  <a:schemeClr val="tx1"/>
                </a:solidFill>
                <a:latin typeface="Calibri" pitchFamily="34" charset="0"/>
                <a:ea typeface="ＭＳ Ｐゴシック" pitchFamily="-110" charset="-128"/>
              </a:defRPr>
            </a:lvl5pPr>
            <a:lvl6pPr marL="400713" algn="ctr" rtl="0" fontAlgn="base">
              <a:spcBef>
                <a:spcPct val="0"/>
              </a:spcBef>
              <a:spcAft>
                <a:spcPct val="0"/>
              </a:spcAft>
              <a:defRPr sz="3900">
                <a:solidFill>
                  <a:schemeClr val="tx1"/>
                </a:solidFill>
                <a:latin typeface="Calibri" pitchFamily="34" charset="0"/>
              </a:defRPr>
            </a:lvl6pPr>
            <a:lvl7pPr marL="801427" algn="ctr" rtl="0" fontAlgn="base">
              <a:spcBef>
                <a:spcPct val="0"/>
              </a:spcBef>
              <a:spcAft>
                <a:spcPct val="0"/>
              </a:spcAft>
              <a:defRPr sz="3900">
                <a:solidFill>
                  <a:schemeClr val="tx1"/>
                </a:solidFill>
                <a:latin typeface="Calibri" pitchFamily="34" charset="0"/>
              </a:defRPr>
            </a:lvl7pPr>
            <a:lvl8pPr marL="1202139" algn="ctr" rtl="0" fontAlgn="base">
              <a:spcBef>
                <a:spcPct val="0"/>
              </a:spcBef>
              <a:spcAft>
                <a:spcPct val="0"/>
              </a:spcAft>
              <a:defRPr sz="3900">
                <a:solidFill>
                  <a:schemeClr val="tx1"/>
                </a:solidFill>
                <a:latin typeface="Calibri" pitchFamily="34" charset="0"/>
              </a:defRPr>
            </a:lvl8pPr>
            <a:lvl9pPr marL="1602852" algn="ctr" rtl="0" fontAlgn="base">
              <a:spcBef>
                <a:spcPct val="0"/>
              </a:spcBef>
              <a:spcAft>
                <a:spcPct val="0"/>
              </a:spcAft>
              <a:defRPr sz="3900">
                <a:solidFill>
                  <a:schemeClr val="tx1"/>
                </a:solidFill>
                <a:latin typeface="Calibri" pitchFamily="34" charset="0"/>
              </a:defRPr>
            </a:lvl9pPr>
          </a:lstStyle>
          <a:p>
            <a:r>
              <a:rPr lang="sv-SE">
                <a:solidFill>
                  <a:srgbClr val="C00000"/>
                </a:solidFill>
                <a:latin typeface="Calibri" pitchFamily="34" charset="0"/>
                <a:cs typeface="Calibri" pitchFamily="34" charset="0"/>
              </a:rPr>
              <a:t>Success factors of Toyota</a:t>
            </a:r>
            <a:endParaRPr lang="sv-SE" dirty="0">
              <a:solidFill>
                <a:srgbClr val="C00000"/>
              </a:solidFill>
              <a:latin typeface="Calibri" pitchFamily="34" charset="0"/>
              <a:cs typeface="Calibri" pitchFamily="34" charset="0"/>
            </a:endParaRPr>
          </a:p>
        </p:txBody>
      </p:sp>
      <p:sp>
        <p:nvSpPr>
          <p:cNvPr id="12" name="Content Placeholder 2"/>
          <p:cNvSpPr txBox="1">
            <a:spLocks/>
          </p:cNvSpPr>
          <p:nvPr/>
        </p:nvSpPr>
        <p:spPr>
          <a:xfrm>
            <a:off x="1938270" y="1599675"/>
            <a:ext cx="7480051" cy="4526884"/>
          </a:xfrm>
          <a:prstGeom prst="rect">
            <a:avLst/>
          </a:prstGeom>
        </p:spPr>
        <p:txBody>
          <a:bodyPr lIns="80142" tIns="40072" rIns="80142" bIns="40072"/>
          <a:lstStyle>
            <a:lvl1pPr marL="300535" indent="-300535"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1pPr>
            <a:lvl2pPr marL="651159" indent="-250446" algn="l" rtl="0" eaLnBrk="0" fontAlgn="base" hangingPunct="0">
              <a:spcBef>
                <a:spcPct val="20000"/>
              </a:spcBef>
              <a:spcAft>
                <a:spcPct val="0"/>
              </a:spcAft>
              <a:buFont typeface="Arial" charset="0"/>
              <a:buChar char="–"/>
              <a:defRPr sz="2500" kern="1200">
                <a:solidFill>
                  <a:schemeClr val="tx1"/>
                </a:solidFill>
                <a:latin typeface="+mn-lt"/>
                <a:ea typeface="ＭＳ Ｐゴシック" pitchFamily="-110" charset="-128"/>
                <a:cs typeface="+mn-cs"/>
              </a:defRPr>
            </a:lvl2pPr>
            <a:lvl3pPr marL="1001783" indent="-200357" algn="l" rtl="0" eaLnBrk="0" fontAlgn="base" hangingPunct="0">
              <a:spcBef>
                <a:spcPct val="20000"/>
              </a:spcBef>
              <a:spcAft>
                <a:spcPct val="0"/>
              </a:spcAft>
              <a:buFont typeface="Arial" charset="0"/>
              <a:buChar char="•"/>
              <a:defRPr sz="2100" kern="1200">
                <a:solidFill>
                  <a:schemeClr val="tx1"/>
                </a:solidFill>
                <a:latin typeface="+mn-lt"/>
                <a:ea typeface="ＭＳ Ｐゴシック" pitchFamily="-110" charset="-128"/>
                <a:cs typeface="+mn-cs"/>
              </a:defRPr>
            </a:lvl3pPr>
            <a:lvl4pPr marL="1402496"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4pPr>
            <a:lvl5pPr marL="1803209" indent="-200357"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5pPr>
            <a:lvl6pPr marL="2203922"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4635"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5349"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6061" indent="-200357" algn="l" defTabSz="80142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SzPct val="110000"/>
              <a:buNone/>
            </a:pPr>
            <a:endParaRPr lang="sv-SE" sz="2500" dirty="0">
              <a:solidFill>
                <a:srgbClr val="1F497D"/>
              </a:solidFill>
              <a:latin typeface="Calibri" pitchFamily="34" charset="0"/>
              <a:cs typeface="Calibri" pitchFamily="34" charset="0"/>
            </a:endParaRPr>
          </a:p>
          <a:p>
            <a:r>
              <a:rPr lang="sv-SE" sz="2500" dirty="0" smtClean="0">
                <a:solidFill>
                  <a:srgbClr val="1F497D"/>
                </a:solidFill>
                <a:latin typeface="Calibri" pitchFamily="34" charset="0"/>
              </a:rPr>
              <a:t>Stopper la ligne de production</a:t>
            </a:r>
            <a:endParaRPr lang="sv-SE" sz="2500" dirty="0">
              <a:solidFill>
                <a:srgbClr val="1F497D"/>
              </a:solidFill>
              <a:latin typeface="Calibri" pitchFamily="34" charset="0"/>
            </a:endParaRPr>
          </a:p>
          <a:p>
            <a:r>
              <a:rPr lang="sv-SE" sz="2500" dirty="0" smtClean="0">
                <a:solidFill>
                  <a:srgbClr val="1F497D"/>
                </a:solidFill>
                <a:latin typeface="Calibri" pitchFamily="34" charset="0"/>
              </a:rPr>
              <a:t>La technique des 5 pourquoi</a:t>
            </a:r>
            <a:endParaRPr lang="sv-SE" sz="2500" dirty="0">
              <a:solidFill>
                <a:srgbClr val="1F497D"/>
              </a:solidFill>
              <a:latin typeface="Calibri" pitchFamily="34" charset="0"/>
            </a:endParaRPr>
          </a:p>
          <a:p>
            <a:r>
              <a:rPr lang="sv-SE" sz="2500" dirty="0" smtClean="0">
                <a:solidFill>
                  <a:srgbClr val="1F497D"/>
                </a:solidFill>
                <a:latin typeface="Calibri" pitchFamily="34" charset="0"/>
              </a:rPr>
              <a:t>Les erreurs ne doivent pas se propager dans la ligne de production</a:t>
            </a:r>
            <a:endParaRPr lang="sv-SE" sz="2500" dirty="0">
              <a:solidFill>
                <a:sysClr val="windowText" lastClr="000000"/>
              </a:solidFill>
              <a:latin typeface="Calibri"/>
            </a:endParaRPr>
          </a:p>
          <a:p>
            <a:r>
              <a:rPr lang="sv-SE" sz="2500" dirty="0" smtClean="0">
                <a:solidFill>
                  <a:srgbClr val="1F497D"/>
                </a:solidFill>
                <a:latin typeface="Calibri" pitchFamily="34" charset="0"/>
              </a:rPr>
              <a:t>Just-in-Time </a:t>
            </a:r>
            <a:endParaRPr lang="sv-SE" sz="2500" dirty="0">
              <a:solidFill>
                <a:srgbClr val="1F497D"/>
              </a:solidFill>
              <a:latin typeface="Calibri" pitchFamily="34" charset="0"/>
            </a:endParaRPr>
          </a:p>
          <a:p>
            <a:r>
              <a:rPr lang="sv-SE" sz="2500" dirty="0" smtClean="0">
                <a:solidFill>
                  <a:srgbClr val="1F497D"/>
                </a:solidFill>
                <a:latin typeface="Calibri" pitchFamily="34" charset="0"/>
              </a:rPr>
              <a:t>Respect des travailleurs</a:t>
            </a:r>
            <a:endParaRPr lang="sv-SE" sz="2500" dirty="0">
              <a:solidFill>
                <a:srgbClr val="1F497D"/>
              </a:solidFill>
              <a:latin typeface="Calibri" pitchFamily="34" charset="0"/>
            </a:endParaRPr>
          </a:p>
          <a:p>
            <a:r>
              <a:rPr lang="sv-SE" sz="2500" dirty="0">
                <a:solidFill>
                  <a:srgbClr val="1F497D"/>
                </a:solidFill>
                <a:latin typeface="Calibri" pitchFamily="34" charset="0"/>
              </a:rPr>
              <a:t>Time-to-Market</a:t>
            </a:r>
          </a:p>
          <a:p>
            <a:pPr marL="0" indent="0">
              <a:buSzPct val="110000"/>
              <a:buNone/>
            </a:pPr>
            <a:endParaRPr lang="sv-SE" sz="3200" dirty="0">
              <a:solidFill>
                <a:srgbClr val="FF0000"/>
              </a:solidFill>
              <a:latin typeface="Calibri" pitchFamily="34" charset="0"/>
              <a:cs typeface="Calibri" pitchFamily="34" charset="0"/>
            </a:endParaRPr>
          </a:p>
          <a:p>
            <a:pPr marL="0" indent="0">
              <a:buSzPct val="110000"/>
              <a:buNone/>
            </a:pPr>
            <a:endParaRPr lang="sv-SE" sz="3200"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12383793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02" name="Picture 2" descr="le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378" y="3940181"/>
            <a:ext cx="2870826"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p:cNvSpPr>
            <a:spLocks noGrp="1" noChangeArrowheads="1"/>
          </p:cNvSpPr>
          <p:nvPr>
            <p:ph type="title"/>
          </p:nvPr>
        </p:nvSpPr>
        <p:spPr/>
        <p:txBody>
          <a:bodyPr vert="horz" wrap="square" lIns="91419" tIns="45709" rIns="91419" bIns="45709" numCol="1" rtlCol="0" anchor="t" anchorCtr="0" compatLnSpc="1">
            <a:prstTxWarp prst="textNoShape">
              <a:avLst/>
            </a:prstTxWarp>
            <a:normAutofit/>
          </a:bodyPr>
          <a:lstStyle/>
          <a:p>
            <a:pPr eaLnBrk="1" hangingPunct="1"/>
            <a:r>
              <a:rPr lang="en-GB" smtClean="0"/>
              <a:t>Lean Principles and Practices</a:t>
            </a:r>
            <a:endParaRPr lang="en-US" smtClean="0"/>
          </a:p>
        </p:txBody>
      </p:sp>
      <p:pic>
        <p:nvPicPr>
          <p:cNvPr id="51204" name="Picture 8" descr="03214373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867" y="1128718"/>
            <a:ext cx="3148277"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52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Les p</a:t>
            </a:r>
            <a:r>
              <a:rPr lang="en-US" noProof="0" dirty="0" err="1" smtClean="0">
                <a:solidFill>
                  <a:srgbClr val="C00000"/>
                </a:solidFill>
              </a:rPr>
              <a:t>rincipes</a:t>
            </a:r>
            <a:r>
              <a:rPr lang="en-US" noProof="0" dirty="0" smtClean="0">
                <a:solidFill>
                  <a:srgbClr val="C00000"/>
                </a:solidFill>
              </a:rPr>
              <a:t> lean</a:t>
            </a:r>
            <a:endParaRPr lang="en-US" noProof="0" dirty="0"/>
          </a:p>
        </p:txBody>
      </p:sp>
      <p:sp>
        <p:nvSpPr>
          <p:cNvPr id="3" name="Content Placeholder 2"/>
          <p:cNvSpPr>
            <a:spLocks noGrp="1"/>
          </p:cNvSpPr>
          <p:nvPr>
            <p:ph idx="1"/>
          </p:nvPr>
        </p:nvSpPr>
        <p:spPr>
          <a:xfrm>
            <a:off x="1574800" y="1599675"/>
            <a:ext cx="7949121" cy="4526884"/>
          </a:xfrm>
        </p:spPr>
        <p:txBody>
          <a:bodyPr/>
          <a:lstStyle/>
          <a:p>
            <a:pPr marL="400713" indent="-400713">
              <a:buSzPct val="100000"/>
              <a:buFont typeface="+mj-lt"/>
              <a:buAutoNum type="arabicPeriod"/>
            </a:pPr>
            <a:r>
              <a:rPr lang="fr-FR" sz="3000" dirty="0">
                <a:solidFill>
                  <a:schemeClr val="accent1">
                    <a:lumMod val="75000"/>
                  </a:schemeClr>
                </a:solidFill>
              </a:rPr>
              <a:t>Éliminer les sources de gaspillage</a:t>
            </a:r>
          </a:p>
          <a:p>
            <a:pPr marL="400713" indent="-400713">
              <a:buSzPct val="100000"/>
              <a:buFont typeface="+mj-lt"/>
              <a:buAutoNum type="arabicPeriod"/>
            </a:pPr>
            <a:r>
              <a:rPr lang="fr-FR" sz="3000" dirty="0">
                <a:solidFill>
                  <a:schemeClr val="accent1">
                    <a:lumMod val="75000"/>
                  </a:schemeClr>
                </a:solidFill>
              </a:rPr>
              <a:t>Favoriser l’apprentissage</a:t>
            </a:r>
          </a:p>
          <a:p>
            <a:pPr marL="400713" indent="-400713">
              <a:buSzPct val="100000"/>
              <a:buFont typeface="+mj-lt"/>
              <a:buAutoNum type="arabicPeriod"/>
            </a:pPr>
            <a:r>
              <a:rPr lang="fr-FR" sz="3000" dirty="0">
                <a:solidFill>
                  <a:schemeClr val="accent1">
                    <a:lumMod val="75000"/>
                  </a:schemeClr>
                </a:solidFill>
              </a:rPr>
              <a:t>Reporter la décision</a:t>
            </a:r>
          </a:p>
          <a:p>
            <a:pPr marL="400713" indent="-400713">
              <a:buSzPct val="100000"/>
              <a:buFont typeface="+mj-lt"/>
              <a:buAutoNum type="arabicPeriod"/>
            </a:pPr>
            <a:r>
              <a:rPr lang="fr-FR" sz="3000" dirty="0">
                <a:solidFill>
                  <a:schemeClr val="accent1">
                    <a:lumMod val="75000"/>
                  </a:schemeClr>
                </a:solidFill>
              </a:rPr>
              <a:t>Livrer vite</a:t>
            </a:r>
          </a:p>
          <a:p>
            <a:pPr marL="400713" indent="-400713">
              <a:buSzPct val="100000"/>
              <a:buFont typeface="+mj-lt"/>
              <a:buAutoNum type="arabicPeriod"/>
            </a:pPr>
            <a:r>
              <a:rPr lang="fr-FR" sz="3000" dirty="0">
                <a:solidFill>
                  <a:schemeClr val="accent1">
                    <a:lumMod val="75000"/>
                  </a:schemeClr>
                </a:solidFill>
              </a:rPr>
              <a:t>Responsabiliser l’équipe</a:t>
            </a:r>
          </a:p>
          <a:p>
            <a:pPr marL="400713" indent="-400713">
              <a:buSzPct val="100000"/>
              <a:buFont typeface="+mj-lt"/>
              <a:buAutoNum type="arabicPeriod"/>
            </a:pPr>
            <a:r>
              <a:rPr lang="fr-FR" sz="3000" dirty="0">
                <a:solidFill>
                  <a:schemeClr val="accent1">
                    <a:lumMod val="75000"/>
                  </a:schemeClr>
                </a:solidFill>
              </a:rPr>
              <a:t>Construire la qualité intrinsèque</a:t>
            </a:r>
          </a:p>
          <a:p>
            <a:pPr marL="400713" indent="-400713">
              <a:buSzPct val="100000"/>
              <a:buFont typeface="+mj-lt"/>
              <a:buAutoNum type="arabicPeriod"/>
            </a:pPr>
            <a:r>
              <a:rPr lang="fr-FR" sz="3000" dirty="0">
                <a:solidFill>
                  <a:schemeClr val="accent1">
                    <a:lumMod val="75000"/>
                  </a:schemeClr>
                </a:solidFill>
              </a:rPr>
              <a:t>Optimiser le système dans son ensemble</a:t>
            </a:r>
            <a:endParaRPr lang="en-US" sz="3000" dirty="0">
              <a:solidFill>
                <a:schemeClr val="accent1">
                  <a:lumMod val="75000"/>
                </a:schemeClr>
              </a:solidFill>
            </a:endParaRPr>
          </a:p>
        </p:txBody>
      </p:sp>
    </p:spTree>
    <p:extLst>
      <p:ext uri="{BB962C8B-B14F-4D97-AF65-F5344CB8AC3E}">
        <p14:creationId xmlns:p14="http://schemas.microsoft.com/office/powerpoint/2010/main" val="2222708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solidFill>
                  <a:srgbClr val="C00000"/>
                </a:solidFill>
              </a:rPr>
              <a:t>Eliminer</a:t>
            </a:r>
            <a:r>
              <a:rPr lang="en-US" dirty="0" smtClean="0">
                <a:solidFill>
                  <a:srgbClr val="C00000"/>
                </a:solidFill>
              </a:rPr>
              <a:t> les sources de </a:t>
            </a:r>
            <a:r>
              <a:rPr lang="en-US" dirty="0" err="1" smtClean="0">
                <a:solidFill>
                  <a:srgbClr val="C00000"/>
                </a:solidFill>
              </a:rPr>
              <a:t>gaspillage</a:t>
            </a:r>
            <a:endParaRPr lang="fr-FR" dirty="0"/>
          </a:p>
        </p:txBody>
      </p:sp>
      <p:sp>
        <p:nvSpPr>
          <p:cNvPr id="3" name="Espace réservé du contenu 2"/>
          <p:cNvSpPr>
            <a:spLocks noGrp="1"/>
          </p:cNvSpPr>
          <p:nvPr>
            <p:ph idx="1"/>
          </p:nvPr>
        </p:nvSpPr>
        <p:spPr>
          <a:xfrm>
            <a:off x="838200" y="1276350"/>
            <a:ext cx="10515600" cy="5334000"/>
          </a:xfrm>
        </p:spPr>
        <p:txBody>
          <a:bodyPr>
            <a:normAutofit fontScale="70000" lnSpcReduction="20000"/>
          </a:bodyPr>
          <a:lstStyle/>
          <a:p>
            <a:r>
              <a:rPr lang="fr-FR" dirty="0" smtClean="0"/>
              <a:t>La </a:t>
            </a:r>
            <a:r>
              <a:rPr lang="fr-FR" dirty="0"/>
              <a:t>philosophie Lean considère que tout ce qui n’ajoute pas de valeur au client est considéré comme un </a:t>
            </a:r>
            <a:r>
              <a:rPr lang="fr-FR" dirty="0" smtClean="0"/>
              <a:t>gaspillage. </a:t>
            </a:r>
            <a:r>
              <a:rPr lang="fr-FR" dirty="0"/>
              <a:t>Ces </a:t>
            </a:r>
            <a:r>
              <a:rPr lang="fr-FR" dirty="0" smtClean="0"/>
              <a:t>gaspillages </a:t>
            </a:r>
            <a:r>
              <a:rPr lang="fr-FR" dirty="0"/>
              <a:t>peuvent inclure</a:t>
            </a:r>
            <a:r>
              <a:rPr lang="fr-FR" dirty="0" smtClean="0"/>
              <a:t>:</a:t>
            </a:r>
          </a:p>
          <a:p>
            <a:pPr marL="0" indent="0">
              <a:buNone/>
            </a:pPr>
            <a:r>
              <a:rPr lang="fr-FR" dirty="0" smtClean="0"/>
              <a:t>. </a:t>
            </a:r>
            <a:endParaRPr lang="en-US" dirty="0" smtClean="0"/>
          </a:p>
          <a:p>
            <a:pPr lvl="1"/>
            <a:r>
              <a:rPr lang="fr-FR" b="1" dirty="0" smtClean="0"/>
              <a:t>Travail partiellement réalisé: </a:t>
            </a:r>
            <a:r>
              <a:rPr lang="fr-FR" dirty="0" smtClean="0"/>
              <a:t>Le codage abandonné au cours du processus de développement, constitue un gaspillage</a:t>
            </a:r>
            <a:endParaRPr lang="en-US" dirty="0" smtClean="0"/>
          </a:p>
          <a:p>
            <a:pPr lvl="1"/>
            <a:r>
              <a:rPr lang="fr-FR" b="1" dirty="0"/>
              <a:t>Processus supplémentaires: </a:t>
            </a:r>
            <a:r>
              <a:rPr lang="fr-FR" dirty="0"/>
              <a:t>Si une activité peut être </a:t>
            </a:r>
            <a:r>
              <a:rPr lang="fr-FR" dirty="0" smtClean="0"/>
              <a:t>zappé </a:t>
            </a:r>
            <a:r>
              <a:rPr lang="fr-FR" dirty="0"/>
              <a:t>ou si le résultat peut être obtenu sans elle, il s'agit de déchets Des processus supplémentaires tels que la paperasserie ... </a:t>
            </a:r>
            <a:endParaRPr lang="en-US" dirty="0" smtClean="0"/>
          </a:p>
          <a:p>
            <a:pPr lvl="1"/>
            <a:r>
              <a:rPr lang="en-US" b="1" dirty="0" err="1" smtClean="0"/>
              <a:t>Fonctionalité</a:t>
            </a:r>
            <a:r>
              <a:rPr lang="en-US" b="1" dirty="0" smtClean="0"/>
              <a:t> </a:t>
            </a:r>
            <a:r>
              <a:rPr lang="en-US" b="1" dirty="0" err="1" smtClean="0"/>
              <a:t>suplémentaire</a:t>
            </a:r>
            <a:r>
              <a:rPr lang="en-US" dirty="0" smtClean="0"/>
              <a:t>: Evolution qui ne </a:t>
            </a:r>
            <a:r>
              <a:rPr lang="en-US" dirty="0" err="1" smtClean="0"/>
              <a:t>sont</a:t>
            </a:r>
            <a:r>
              <a:rPr lang="en-US" dirty="0" smtClean="0"/>
              <a:t> pas </a:t>
            </a:r>
            <a:r>
              <a:rPr lang="en-US" dirty="0" err="1" smtClean="0"/>
              <a:t>utilisées</a:t>
            </a:r>
            <a:r>
              <a:rPr lang="en-US" dirty="0"/>
              <a:t> </a:t>
            </a:r>
            <a:r>
              <a:rPr lang="en-US" dirty="0" err="1" smtClean="0"/>
              <a:t>souvent</a:t>
            </a:r>
            <a:r>
              <a:rPr lang="en-US" dirty="0" smtClean="0"/>
              <a:t> par les clients </a:t>
            </a:r>
            <a:r>
              <a:rPr lang="en-US" dirty="0" err="1" smtClean="0"/>
              <a:t>sont</a:t>
            </a:r>
            <a:r>
              <a:rPr lang="en-US" dirty="0" smtClean="0"/>
              <a:t> des </a:t>
            </a:r>
            <a:r>
              <a:rPr lang="en-US" dirty="0" err="1" smtClean="0"/>
              <a:t>gaspillages</a:t>
            </a:r>
            <a:endParaRPr lang="en-US" dirty="0" smtClean="0"/>
          </a:p>
          <a:p>
            <a:pPr lvl="1"/>
            <a:r>
              <a:rPr lang="en-US" b="1" dirty="0" err="1" smtClean="0"/>
              <a:t>Changement</a:t>
            </a:r>
            <a:r>
              <a:rPr lang="en-US" b="1" dirty="0" smtClean="0"/>
              <a:t> de taches: </a:t>
            </a:r>
            <a:r>
              <a:rPr lang="en-US" dirty="0" smtClean="0"/>
              <a:t>Changer les gens de taches </a:t>
            </a:r>
            <a:r>
              <a:rPr lang="en-US" dirty="0" err="1" smtClean="0"/>
              <a:t>sont</a:t>
            </a:r>
            <a:r>
              <a:rPr lang="en-US" dirty="0" smtClean="0"/>
              <a:t> </a:t>
            </a:r>
            <a:r>
              <a:rPr lang="en-US" dirty="0" err="1" smtClean="0"/>
              <a:t>une</a:t>
            </a:r>
            <a:r>
              <a:rPr lang="en-US" dirty="0" smtClean="0"/>
              <a:t> source de </a:t>
            </a:r>
            <a:r>
              <a:rPr lang="en-US" dirty="0" err="1" smtClean="0"/>
              <a:t>gaspillage</a:t>
            </a:r>
            <a:endParaRPr lang="en-US" dirty="0"/>
          </a:p>
          <a:p>
            <a:pPr lvl="1"/>
            <a:r>
              <a:rPr lang="en-US" b="1" dirty="0" err="1" smtClean="0"/>
              <a:t>Attente</a:t>
            </a:r>
            <a:r>
              <a:rPr lang="en-US" dirty="0" smtClean="0"/>
              <a:t>: </a:t>
            </a:r>
            <a:r>
              <a:rPr lang="en-US" dirty="0" err="1" smtClean="0"/>
              <a:t>Attendre</a:t>
            </a:r>
            <a:r>
              <a:rPr lang="en-US" dirty="0" smtClean="0"/>
              <a:t> </a:t>
            </a:r>
            <a:r>
              <a:rPr lang="en-US" dirty="0" err="1" smtClean="0"/>
              <a:t>d’autre</a:t>
            </a:r>
            <a:r>
              <a:rPr lang="en-US" dirty="0" smtClean="0"/>
              <a:t> </a:t>
            </a:r>
            <a:r>
              <a:rPr lang="en-US" dirty="0" err="1" smtClean="0"/>
              <a:t>activités</a:t>
            </a:r>
            <a:r>
              <a:rPr lang="en-US" dirty="0" smtClean="0"/>
              <a:t>, </a:t>
            </a:r>
            <a:r>
              <a:rPr lang="en-US" dirty="0" err="1" smtClean="0"/>
              <a:t>équipes</a:t>
            </a:r>
            <a:r>
              <a:rPr lang="en-US" dirty="0" smtClean="0"/>
              <a:t> </a:t>
            </a:r>
            <a:r>
              <a:rPr lang="en-US" dirty="0" err="1" smtClean="0"/>
              <a:t>ou</a:t>
            </a:r>
            <a:r>
              <a:rPr lang="en-US" dirty="0" smtClean="0"/>
              <a:t> </a:t>
            </a:r>
            <a:r>
              <a:rPr lang="en-US" dirty="0" err="1" smtClean="0"/>
              <a:t>processus</a:t>
            </a:r>
            <a:r>
              <a:rPr lang="en-US" dirty="0" smtClean="0"/>
              <a:t> </a:t>
            </a:r>
            <a:r>
              <a:rPr lang="en-US" dirty="0" err="1" smtClean="0"/>
              <a:t>est</a:t>
            </a:r>
            <a:r>
              <a:rPr lang="en-US" dirty="0" smtClean="0"/>
              <a:t> </a:t>
            </a:r>
            <a:r>
              <a:rPr lang="en-US" dirty="0" err="1" smtClean="0"/>
              <a:t>une</a:t>
            </a:r>
            <a:r>
              <a:rPr lang="en-US" dirty="0" smtClean="0"/>
              <a:t> source de </a:t>
            </a:r>
            <a:r>
              <a:rPr lang="en-US" dirty="0" err="1" smtClean="0"/>
              <a:t>gaspillage</a:t>
            </a:r>
            <a:endParaRPr lang="en-US" dirty="0"/>
          </a:p>
          <a:p>
            <a:pPr lvl="1"/>
            <a:r>
              <a:rPr lang="en-US" b="1" dirty="0" err="1" smtClean="0"/>
              <a:t>Mouvement</a:t>
            </a:r>
            <a:r>
              <a:rPr lang="en-US" dirty="0" smtClean="0"/>
              <a:t>: Le movement </a:t>
            </a:r>
            <a:r>
              <a:rPr lang="en-US" dirty="0" err="1" smtClean="0"/>
              <a:t>ou</a:t>
            </a:r>
            <a:r>
              <a:rPr lang="en-US" dirty="0" smtClean="0"/>
              <a:t> effort </a:t>
            </a:r>
            <a:r>
              <a:rPr lang="en-US" dirty="0" err="1" smtClean="0"/>
              <a:t>suplémentaire</a:t>
            </a:r>
            <a:r>
              <a:rPr lang="en-US" dirty="0" smtClean="0"/>
              <a:t> pour </a:t>
            </a:r>
            <a:r>
              <a:rPr lang="en-US" dirty="0" err="1" smtClean="0"/>
              <a:t>finir</a:t>
            </a:r>
            <a:r>
              <a:rPr lang="en-US" dirty="0" smtClean="0"/>
              <a:t> un travail </a:t>
            </a:r>
            <a:r>
              <a:rPr lang="en-US" dirty="0" err="1" smtClean="0"/>
              <a:t>est</a:t>
            </a:r>
            <a:r>
              <a:rPr lang="en-US" dirty="0" smtClean="0"/>
              <a:t> </a:t>
            </a:r>
            <a:r>
              <a:rPr lang="en-US" dirty="0" err="1" smtClean="0"/>
              <a:t>une</a:t>
            </a:r>
            <a:r>
              <a:rPr lang="en-US" dirty="0" smtClean="0"/>
              <a:t> source de </a:t>
            </a:r>
            <a:r>
              <a:rPr lang="en-US" dirty="0" err="1" smtClean="0"/>
              <a:t>gaspillage</a:t>
            </a:r>
            <a:endParaRPr lang="en-US" dirty="0" smtClean="0"/>
          </a:p>
          <a:p>
            <a:pPr lvl="1"/>
            <a:r>
              <a:rPr lang="en-US" b="1" dirty="0" smtClean="0"/>
              <a:t>Bug</a:t>
            </a:r>
            <a:r>
              <a:rPr lang="en-US" dirty="0" smtClean="0"/>
              <a:t>:  bug et </a:t>
            </a:r>
            <a:r>
              <a:rPr lang="en-US" dirty="0" err="1" smtClean="0"/>
              <a:t>mauvaise</a:t>
            </a:r>
            <a:r>
              <a:rPr lang="en-US" dirty="0" smtClean="0"/>
              <a:t> </a:t>
            </a:r>
            <a:r>
              <a:rPr lang="en-US" dirty="0" err="1" smtClean="0"/>
              <a:t>qualité</a:t>
            </a:r>
            <a:r>
              <a:rPr lang="en-US" dirty="0" smtClean="0"/>
              <a:t> du </a:t>
            </a:r>
            <a:r>
              <a:rPr lang="en-US" dirty="0" err="1" smtClean="0"/>
              <a:t>logiciel</a:t>
            </a:r>
            <a:r>
              <a:rPr lang="en-US" dirty="0" smtClean="0"/>
              <a:t> </a:t>
            </a:r>
            <a:r>
              <a:rPr lang="en-US" dirty="0" err="1" smtClean="0"/>
              <a:t>est</a:t>
            </a:r>
            <a:r>
              <a:rPr lang="en-US" dirty="0" smtClean="0"/>
              <a:t> </a:t>
            </a:r>
            <a:r>
              <a:rPr lang="en-US" dirty="0" err="1" smtClean="0"/>
              <a:t>une</a:t>
            </a:r>
            <a:r>
              <a:rPr lang="en-US" dirty="0" smtClean="0"/>
              <a:t> source de </a:t>
            </a:r>
            <a:r>
              <a:rPr lang="en-US" dirty="0" err="1" smtClean="0"/>
              <a:t>gaspillage</a:t>
            </a:r>
            <a:endParaRPr lang="en-US" dirty="0" smtClean="0"/>
          </a:p>
          <a:p>
            <a:pPr lvl="1"/>
            <a:r>
              <a:rPr lang="en-US" b="1" dirty="0" smtClean="0"/>
              <a:t>Management des </a:t>
            </a:r>
            <a:r>
              <a:rPr lang="en-US" b="1" dirty="0" err="1" smtClean="0"/>
              <a:t>activités</a:t>
            </a:r>
            <a:r>
              <a:rPr lang="en-US" b="1" dirty="0" smtClean="0"/>
              <a:t>: </a:t>
            </a:r>
            <a:r>
              <a:rPr lang="en-US" dirty="0" smtClean="0"/>
              <a:t>La </a:t>
            </a:r>
            <a:r>
              <a:rPr lang="en-US" dirty="0" err="1" smtClean="0"/>
              <a:t>gestion</a:t>
            </a:r>
            <a:r>
              <a:rPr lang="en-US" dirty="0" smtClean="0"/>
              <a:t> (micro management) qui ne </a:t>
            </a:r>
            <a:r>
              <a:rPr lang="en-US" dirty="0" err="1" smtClean="0"/>
              <a:t>produit</a:t>
            </a:r>
            <a:r>
              <a:rPr lang="en-US" dirty="0" smtClean="0"/>
              <a:t> pas de </a:t>
            </a:r>
            <a:r>
              <a:rPr lang="en-US" dirty="0" err="1" smtClean="0"/>
              <a:t>valeur</a:t>
            </a:r>
            <a:r>
              <a:rPr lang="en-US" dirty="0" smtClean="0"/>
              <a:t> </a:t>
            </a:r>
            <a:r>
              <a:rPr lang="en-US" dirty="0" err="1" smtClean="0"/>
              <a:t>est</a:t>
            </a:r>
            <a:r>
              <a:rPr lang="en-US" dirty="0" smtClean="0"/>
              <a:t> </a:t>
            </a:r>
            <a:r>
              <a:rPr lang="en-US" dirty="0" err="1" smtClean="0"/>
              <a:t>une</a:t>
            </a:r>
            <a:r>
              <a:rPr lang="en-US" dirty="0" smtClean="0"/>
              <a:t> source de </a:t>
            </a:r>
            <a:r>
              <a:rPr lang="en-US" dirty="0" err="1" smtClean="0"/>
              <a:t>gaspillage</a:t>
            </a:r>
            <a:endParaRPr lang="en-US" b="1" dirty="0"/>
          </a:p>
          <a:p>
            <a:r>
              <a:rPr lang="en-US" dirty="0" err="1" smtClean="0"/>
              <a:t>Afin</a:t>
            </a:r>
            <a:r>
              <a:rPr lang="en-US" dirty="0" smtClean="0"/>
              <a:t> </a:t>
            </a:r>
            <a:r>
              <a:rPr lang="en-US" dirty="0" err="1" smtClean="0"/>
              <a:t>d’éliminer</a:t>
            </a:r>
            <a:r>
              <a:rPr lang="en-US" dirty="0" smtClean="0"/>
              <a:t> le </a:t>
            </a:r>
            <a:r>
              <a:rPr lang="en-US" dirty="0" err="1" smtClean="0"/>
              <a:t>gaspillage</a:t>
            </a:r>
            <a:r>
              <a:rPr lang="en-US" dirty="0" smtClean="0"/>
              <a:t>, </a:t>
            </a:r>
            <a:r>
              <a:rPr lang="en-US" dirty="0" err="1" smtClean="0"/>
              <a:t>il</a:t>
            </a:r>
            <a:r>
              <a:rPr lang="en-US" dirty="0" smtClean="0"/>
              <a:t> </a:t>
            </a:r>
            <a:r>
              <a:rPr lang="en-US" dirty="0" err="1" smtClean="0"/>
              <a:t>faut</a:t>
            </a:r>
            <a:r>
              <a:rPr lang="en-US" dirty="0" smtClean="0"/>
              <a:t> </a:t>
            </a:r>
            <a:r>
              <a:rPr lang="en-US" dirty="0" err="1" smtClean="0"/>
              <a:t>d’abord</a:t>
            </a:r>
            <a:r>
              <a:rPr lang="en-US" dirty="0" smtClean="0"/>
              <a:t> le determiner (</a:t>
            </a:r>
            <a:r>
              <a:rPr lang="en-US" dirty="0" err="1" smtClean="0"/>
              <a:t>ou</a:t>
            </a:r>
            <a:r>
              <a:rPr lang="en-US" dirty="0" smtClean="0"/>
              <a:t> </a:t>
            </a:r>
            <a:r>
              <a:rPr lang="en-US" dirty="0" err="1" smtClean="0"/>
              <a:t>reconnaitre</a:t>
            </a:r>
            <a:r>
              <a:rPr lang="en-US" dirty="0" smtClean="0"/>
              <a:t>). </a:t>
            </a:r>
            <a:endParaRPr lang="en-US" dirty="0"/>
          </a:p>
          <a:p>
            <a:r>
              <a:rPr lang="fr-FR" dirty="0"/>
              <a:t>Une technique de cartographie des flux de valeur est utilisée pour identifier les </a:t>
            </a:r>
            <a:r>
              <a:rPr lang="fr-FR" dirty="0" smtClean="0"/>
              <a:t>gaspillages. </a:t>
            </a:r>
            <a:r>
              <a:rPr lang="fr-FR" dirty="0"/>
              <a:t>La deuxième étape consiste à identifier les sources de gaspillage et à les éliminer. L'enlèvement des </a:t>
            </a:r>
            <a:r>
              <a:rPr lang="fr-FR" dirty="0" smtClean="0"/>
              <a:t>gaspillages </a:t>
            </a:r>
            <a:r>
              <a:rPr lang="fr-FR" dirty="0"/>
              <a:t>devrait se faire de manière itérative jusqu'à la liquidation des processus et procédures apparemment essentiels. </a:t>
            </a:r>
          </a:p>
        </p:txBody>
      </p:sp>
    </p:spTree>
    <p:extLst>
      <p:ext uri="{BB962C8B-B14F-4D97-AF65-F5344CB8AC3E}">
        <p14:creationId xmlns:p14="http://schemas.microsoft.com/office/powerpoint/2010/main" val="2997564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7392"/>
            <a:ext cx="10515600" cy="1325563"/>
          </a:xfrm>
        </p:spPr>
        <p:txBody>
          <a:bodyPr>
            <a:normAutofit/>
          </a:bodyPr>
          <a:lstStyle/>
          <a:p>
            <a:r>
              <a:rPr lang="en-US" dirty="0" err="1">
                <a:solidFill>
                  <a:srgbClr val="C00000"/>
                </a:solidFill>
              </a:rPr>
              <a:t>Construire</a:t>
            </a:r>
            <a:r>
              <a:rPr lang="en-US" dirty="0">
                <a:solidFill>
                  <a:srgbClr val="C00000"/>
                </a:solidFill>
              </a:rPr>
              <a:t> la </a:t>
            </a:r>
            <a:r>
              <a:rPr lang="en-US" dirty="0" err="1">
                <a:solidFill>
                  <a:srgbClr val="C00000"/>
                </a:solidFill>
              </a:rPr>
              <a:t>qualité</a:t>
            </a:r>
            <a:r>
              <a:rPr lang="en-US" dirty="0">
                <a:solidFill>
                  <a:srgbClr val="C00000"/>
                </a:solidFill>
              </a:rPr>
              <a:t> </a:t>
            </a:r>
            <a:r>
              <a:rPr lang="en-US" dirty="0" err="1">
                <a:solidFill>
                  <a:srgbClr val="C00000"/>
                </a:solidFill>
              </a:rPr>
              <a:t>intrinsèque</a:t>
            </a:r>
            <a:endParaRPr lang="en-US" dirty="0">
              <a:solidFill>
                <a:srgbClr val="C00000"/>
              </a:solidFill>
            </a:endParaRPr>
          </a:p>
        </p:txBody>
      </p:sp>
      <p:sp>
        <p:nvSpPr>
          <p:cNvPr id="3" name="Espace réservé du contenu 2"/>
          <p:cNvSpPr>
            <a:spLocks noGrp="1"/>
          </p:cNvSpPr>
          <p:nvPr>
            <p:ph idx="1"/>
          </p:nvPr>
        </p:nvSpPr>
        <p:spPr>
          <a:xfrm>
            <a:off x="838200" y="1276350"/>
            <a:ext cx="10515600" cy="5334000"/>
          </a:xfrm>
        </p:spPr>
        <p:txBody>
          <a:bodyPr>
            <a:normAutofit fontScale="92500" lnSpcReduction="10000"/>
          </a:bodyPr>
          <a:lstStyle/>
          <a:p>
            <a:r>
              <a:rPr lang="fr-FR" dirty="0" smtClean="0"/>
              <a:t>Le </a:t>
            </a:r>
            <a:r>
              <a:rPr lang="fr-FR" dirty="0"/>
              <a:t>client doit avoir une expérience globale du système. Il s’agit de </a:t>
            </a:r>
            <a:r>
              <a:rPr lang="fr-FR" dirty="0" smtClean="0"/>
              <a:t>l’intégrité </a:t>
            </a:r>
            <a:r>
              <a:rPr lang="fr-FR" dirty="0"/>
              <a:t>perçue: comment </a:t>
            </a:r>
            <a:r>
              <a:rPr lang="fr-FR" dirty="0" smtClean="0"/>
              <a:t>le produit </a:t>
            </a:r>
            <a:r>
              <a:rPr lang="fr-FR" dirty="0"/>
              <a:t>est </a:t>
            </a:r>
            <a:r>
              <a:rPr lang="fr-FR" dirty="0" smtClean="0"/>
              <a:t>annoncé, livré, déployé, consulté, </a:t>
            </a:r>
            <a:r>
              <a:rPr lang="fr-FR" dirty="0"/>
              <a:t>son utilisation est intuitive, son prix et sa capacité à résoudre les </a:t>
            </a:r>
            <a:r>
              <a:rPr lang="fr-FR" dirty="0" smtClean="0"/>
              <a:t>problèmes…</a:t>
            </a:r>
            <a:endParaRPr lang="en-US" dirty="0"/>
          </a:p>
          <a:p>
            <a:endParaRPr lang="en-US" dirty="0"/>
          </a:p>
          <a:p>
            <a:r>
              <a:rPr lang="fr-FR" dirty="0"/>
              <a:t>L’intégrité conceptuelle signifie que les composants distincts du système fonctionnent ensemble dans </a:t>
            </a:r>
            <a:r>
              <a:rPr lang="fr-FR" dirty="0" smtClean="0"/>
              <a:t>la totalité, </a:t>
            </a:r>
            <a:r>
              <a:rPr lang="fr-FR" dirty="0"/>
              <a:t>avec un </a:t>
            </a:r>
            <a:r>
              <a:rPr lang="fr-FR" dirty="0" smtClean="0"/>
              <a:t>équilibre, avec flexibilité</a:t>
            </a:r>
            <a:r>
              <a:rPr lang="fr-FR" dirty="0"/>
              <a:t>, facilité de maintenance, efficacité et réactivité. Ceci pourrait être réalisé en comprenant </a:t>
            </a:r>
            <a:r>
              <a:rPr lang="fr-FR" dirty="0" smtClean="0"/>
              <a:t>la source du </a:t>
            </a:r>
            <a:r>
              <a:rPr lang="fr-FR" dirty="0"/>
              <a:t>problème </a:t>
            </a:r>
            <a:r>
              <a:rPr lang="fr-FR" dirty="0" smtClean="0"/>
              <a:t>et les fixer en </a:t>
            </a:r>
            <a:r>
              <a:rPr lang="fr-FR" dirty="0"/>
              <a:t>même temps, et non de manière séquentielle. Les informations nécessaires sont reçues par petits lots - pas dans un seul bloc - de préférence par une communication en face à face et non par une documentation écrite. Le flux d'informations doit être constant dans les deux sens - du client au développeur et vice-versa, évitant ainsi la grande quantité d'informations stressante après un long développement isolé.</a:t>
            </a:r>
          </a:p>
          <a:p>
            <a:endParaRPr lang="en-US" dirty="0"/>
          </a:p>
        </p:txBody>
      </p:sp>
    </p:spTree>
    <p:extLst>
      <p:ext uri="{BB962C8B-B14F-4D97-AF65-F5344CB8AC3E}">
        <p14:creationId xmlns:p14="http://schemas.microsoft.com/office/powerpoint/2010/main" val="8641944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solidFill>
                  <a:srgbClr val="C00000"/>
                </a:solidFill>
              </a:rPr>
              <a:t>Favoriser</a:t>
            </a:r>
            <a:r>
              <a:rPr lang="en-US" dirty="0" smtClean="0">
                <a:solidFill>
                  <a:srgbClr val="C00000"/>
                </a:solidFill>
              </a:rPr>
              <a:t> </a:t>
            </a:r>
            <a:r>
              <a:rPr lang="en-US" dirty="0" err="1" smtClean="0">
                <a:solidFill>
                  <a:srgbClr val="C00000"/>
                </a:solidFill>
              </a:rPr>
              <a:t>l’apprentissage</a:t>
            </a:r>
            <a:endParaRPr lang="en-US" dirty="0">
              <a:solidFill>
                <a:srgbClr val="C00000"/>
              </a:solidFill>
            </a:endParaRPr>
          </a:p>
        </p:txBody>
      </p:sp>
      <p:sp>
        <p:nvSpPr>
          <p:cNvPr id="3" name="Espace réservé du contenu 2"/>
          <p:cNvSpPr>
            <a:spLocks noGrp="1"/>
          </p:cNvSpPr>
          <p:nvPr>
            <p:ph idx="1"/>
          </p:nvPr>
        </p:nvSpPr>
        <p:spPr>
          <a:xfrm>
            <a:off x="838200" y="1276350"/>
            <a:ext cx="10515600" cy="5334000"/>
          </a:xfrm>
        </p:spPr>
        <p:txBody>
          <a:bodyPr>
            <a:noAutofit/>
          </a:bodyPr>
          <a:lstStyle/>
          <a:p>
            <a:r>
              <a:rPr lang="fr-FR" sz="2000" dirty="0"/>
              <a:t>Le développement de logiciels est un processus d'apprentissage continu basé sur des itérations lors de l'écriture de </a:t>
            </a:r>
            <a:r>
              <a:rPr lang="fr-FR" sz="2000" dirty="0" smtClean="0"/>
              <a:t>code, la </a:t>
            </a:r>
            <a:r>
              <a:rPr lang="fr-FR" sz="2000" dirty="0"/>
              <a:t>conception de logiciels </a:t>
            </a:r>
            <a:r>
              <a:rPr lang="fr-FR" sz="2000" dirty="0" smtClean="0"/>
              <a:t>et la résolution des problèmes </a:t>
            </a:r>
            <a:r>
              <a:rPr lang="fr-FR" sz="2000" dirty="0"/>
              <a:t>impliquant les développeurs écrivant le </a:t>
            </a:r>
            <a:r>
              <a:rPr lang="fr-FR" sz="2000" dirty="0" smtClean="0"/>
              <a:t>code. </a:t>
            </a:r>
            <a:r>
              <a:rPr lang="fr-FR" sz="2000" dirty="0"/>
              <a:t>La valeur logicielle est mesurée en aptitude à l’utilisation et non en conformité avec les exigences.</a:t>
            </a:r>
          </a:p>
          <a:p>
            <a:pPr marL="0" indent="0">
              <a:buNone/>
            </a:pPr>
            <a:endParaRPr lang="fr-FR" sz="2000" dirty="0"/>
          </a:p>
          <a:p>
            <a:r>
              <a:rPr lang="fr-FR" sz="2000" dirty="0"/>
              <a:t>Au lieu d’ajouter de la documentation ou une planification détaillée, vous pouvez essayer différentes idées en écrivant du code </a:t>
            </a:r>
            <a:r>
              <a:rPr lang="fr-FR" sz="2000" dirty="0" smtClean="0"/>
              <a:t>en construisant le produit. </a:t>
            </a:r>
            <a:r>
              <a:rPr lang="fr-FR" sz="2000" dirty="0"/>
              <a:t>Le processus de collecte des exigences des utilisateurs pourrait être simplifié en présentant des écrans aux utilisateurs finaux et en recueillant leurs commentaires. L'accumulation de défauts </a:t>
            </a:r>
            <a:r>
              <a:rPr lang="fr-FR" sz="2000" dirty="0" smtClean="0"/>
              <a:t>peut être éviter par </a:t>
            </a:r>
            <a:r>
              <a:rPr lang="fr-FR" sz="2000" dirty="0"/>
              <a:t>l'exécution de tests dès que le code est écrit.</a:t>
            </a:r>
            <a:endParaRPr lang="en-US" sz="2000" dirty="0" smtClean="0"/>
          </a:p>
          <a:p>
            <a:pPr lvl="0"/>
            <a:r>
              <a:rPr lang="fr-FR" sz="2000" dirty="0"/>
              <a:t>Le processus d'apprentissage est accéléré par l'utilisation de cycles d'itération courts, avec des tests de </a:t>
            </a:r>
            <a:r>
              <a:rPr lang="fr-FR" sz="2000" dirty="0" err="1"/>
              <a:t>refactorisation</a:t>
            </a:r>
            <a:r>
              <a:rPr lang="fr-FR" sz="2000" dirty="0"/>
              <a:t> et d'intégration. L'augmentation du retour d'information via de brèves sessions de retour d'information avec les clients aide à déterminer la phase actuelle de développement et à ajuster les efforts pour les améliorations futures. Au cours de ces brèves sessions, les représentants des clients et l'équipe de développement </a:t>
            </a:r>
            <a:r>
              <a:rPr lang="fr-FR" sz="2000" dirty="0" smtClean="0"/>
              <a:t>apprennent les problèmes </a:t>
            </a:r>
            <a:r>
              <a:rPr lang="fr-FR" sz="2000" dirty="0"/>
              <a:t>du </a:t>
            </a:r>
            <a:r>
              <a:rPr lang="fr-FR" sz="2000" dirty="0" smtClean="0"/>
              <a:t>métier </a:t>
            </a:r>
            <a:r>
              <a:rPr lang="fr-FR" sz="2000" dirty="0"/>
              <a:t>et déterminent les solutions possibles pour un développement ultérieur. </a:t>
            </a:r>
            <a:r>
              <a:rPr lang="fr-FR" altLang="fr-FR" sz="2000" dirty="0"/>
              <a:t>Ainsi, les clients comprennent mieux leurs besoins, en fonction du résultat des efforts de développement, et les développeurs apprennent à mieux répondre à ces besoins. </a:t>
            </a:r>
          </a:p>
          <a:p>
            <a:pPr marL="0" indent="0">
              <a:buNone/>
            </a:pPr>
            <a:endParaRPr lang="fr-FR" sz="2000" dirty="0"/>
          </a:p>
        </p:txBody>
      </p:sp>
      <p:sp>
        <p:nvSpPr>
          <p:cNvPr id="6" name="Rectangle 3"/>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979"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t/>
            </a:r>
            <a:b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br>
            <a:endPar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581849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latin typeface="Calibri" pitchFamily="34" charset="0"/>
                <a:cs typeface="Calibri" pitchFamily="34" charset="0"/>
              </a:rPr>
              <a:t>Agenda</a:t>
            </a:r>
            <a:endParaRPr lang="sv-SE" dirty="0">
              <a:solidFill>
                <a:srgbClr val="C00000"/>
              </a:solidFill>
              <a:latin typeface="Calibri" pitchFamily="34" charset="0"/>
              <a:cs typeface="Calibri" pitchFamily="34" charset="0"/>
            </a:endParaRPr>
          </a:p>
        </p:txBody>
      </p:sp>
      <p:sp>
        <p:nvSpPr>
          <p:cNvPr id="3" name="Content Placeholder 2"/>
          <p:cNvSpPr>
            <a:spLocks noGrp="1"/>
          </p:cNvSpPr>
          <p:nvPr>
            <p:ph idx="1"/>
          </p:nvPr>
        </p:nvSpPr>
        <p:spPr>
          <a:xfrm>
            <a:off x="2370073" y="1599675"/>
            <a:ext cx="5906849" cy="4526884"/>
          </a:xfrm>
        </p:spPr>
        <p:txBody>
          <a:bodyPr/>
          <a:lstStyle/>
          <a:p>
            <a:pPr marL="0" indent="0">
              <a:buSzPct val="110000"/>
              <a:buNone/>
            </a:pPr>
            <a:r>
              <a:rPr lang="sv-SE" sz="2500" dirty="0" smtClean="0">
                <a:solidFill>
                  <a:schemeClr val="tx2"/>
                </a:solidFill>
                <a:latin typeface="Calibri" pitchFamily="34" charset="0"/>
                <a:cs typeface="Calibri" pitchFamily="34" charset="0"/>
              </a:rPr>
              <a:t>Histoire </a:t>
            </a:r>
          </a:p>
          <a:p>
            <a:pPr marL="0" indent="0">
              <a:buSzPct val="110000"/>
              <a:buNone/>
            </a:pPr>
            <a:r>
              <a:rPr lang="sv-SE" sz="2500" dirty="0" smtClean="0">
                <a:solidFill>
                  <a:schemeClr val="tx2"/>
                </a:solidFill>
                <a:latin typeface="Calibri" pitchFamily="34" charset="0"/>
                <a:cs typeface="Calibri" pitchFamily="34" charset="0"/>
              </a:rPr>
              <a:t>Principes Lean</a:t>
            </a:r>
            <a:endParaRPr lang="sv-SE" sz="2500" dirty="0">
              <a:solidFill>
                <a:schemeClr val="tx2"/>
              </a:solidFill>
              <a:latin typeface="Calibri" pitchFamily="34" charset="0"/>
              <a:cs typeface="Calibri" pitchFamily="34" charset="0"/>
            </a:endParaRPr>
          </a:p>
          <a:p>
            <a:pPr marL="0" indent="0">
              <a:buSzPct val="110000"/>
              <a:buNone/>
            </a:pPr>
            <a:r>
              <a:rPr lang="sv-SE" sz="2500" dirty="0" smtClean="0">
                <a:solidFill>
                  <a:schemeClr val="tx2"/>
                </a:solidFill>
                <a:latin typeface="Calibri" pitchFamily="34" charset="0"/>
                <a:cs typeface="Calibri" pitchFamily="34" charset="0"/>
              </a:rPr>
              <a:t>Manifeste agile</a:t>
            </a:r>
            <a:endParaRPr lang="sv-SE" sz="2500" dirty="0">
              <a:solidFill>
                <a:schemeClr val="tx2"/>
              </a:solidFill>
              <a:latin typeface="Calibri" pitchFamily="34" charset="0"/>
              <a:cs typeface="Calibri" pitchFamily="34" charset="0"/>
            </a:endParaRPr>
          </a:p>
          <a:p>
            <a:pPr marL="0" indent="0">
              <a:buSzPct val="110000"/>
              <a:buNone/>
            </a:pPr>
            <a:r>
              <a:rPr lang="sv-SE" sz="2500" dirty="0">
                <a:solidFill>
                  <a:schemeClr val="tx2"/>
                </a:solidFill>
                <a:latin typeface="Calibri" pitchFamily="34" charset="0"/>
                <a:cs typeface="Calibri" pitchFamily="34" charset="0"/>
              </a:rPr>
              <a:t>Scrum</a:t>
            </a:r>
          </a:p>
          <a:p>
            <a:pPr marL="0" indent="0">
              <a:buSzPct val="110000"/>
              <a:buNone/>
            </a:pPr>
            <a:r>
              <a:rPr lang="sv-SE" sz="2500" dirty="0">
                <a:solidFill>
                  <a:schemeClr val="tx2"/>
                </a:solidFill>
                <a:latin typeface="Calibri" pitchFamily="34" charset="0"/>
                <a:cs typeface="Calibri" pitchFamily="34" charset="0"/>
              </a:rPr>
              <a:t>Excercise on Scrum</a:t>
            </a:r>
          </a:p>
          <a:p>
            <a:pPr marL="0" indent="0">
              <a:buSzPct val="110000"/>
              <a:buNone/>
            </a:pPr>
            <a:r>
              <a:rPr lang="sv-SE" sz="2500" dirty="0">
                <a:solidFill>
                  <a:schemeClr val="tx2"/>
                </a:solidFill>
                <a:latin typeface="Calibri" pitchFamily="34" charset="0"/>
                <a:cs typeface="Calibri" pitchFamily="34" charset="0"/>
              </a:rPr>
              <a:t>Summary</a:t>
            </a:r>
          </a:p>
          <a:p>
            <a:pPr marL="0" indent="0">
              <a:buSzPct val="110000"/>
              <a:buNone/>
            </a:pPr>
            <a:endParaRPr lang="sv-SE" sz="3200" dirty="0">
              <a:solidFill>
                <a:srgbClr val="FF0000"/>
              </a:solidFill>
              <a:latin typeface="Calibri" pitchFamily="34" charset="0"/>
              <a:cs typeface="Calibri" pitchFamily="34" charset="0"/>
            </a:endParaRPr>
          </a:p>
          <a:p>
            <a:pPr marL="0" indent="0">
              <a:buSzPct val="110000"/>
              <a:buNone/>
            </a:pPr>
            <a:endParaRPr lang="sv-SE" sz="3200" dirty="0">
              <a:solidFill>
                <a:srgbClr val="FF0000"/>
              </a:solidFill>
              <a:latin typeface="Calibri" pitchFamily="34" charset="0"/>
              <a:cs typeface="Calibri" pitchFamily="34"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439" y="1316023"/>
            <a:ext cx="3158114" cy="314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955802" y="1513550"/>
            <a:ext cx="4058918" cy="570180"/>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Tree>
    <p:extLst>
      <p:ext uri="{BB962C8B-B14F-4D97-AF65-F5344CB8AC3E}">
        <p14:creationId xmlns:p14="http://schemas.microsoft.com/office/powerpoint/2010/main" val="231824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rgbClr val="C00000"/>
                </a:solidFill>
              </a:rPr>
              <a:t>Reporter la </a:t>
            </a:r>
            <a:r>
              <a:rPr lang="en-US" dirty="0" err="1" smtClean="0">
                <a:solidFill>
                  <a:srgbClr val="C00000"/>
                </a:solidFill>
              </a:rPr>
              <a:t>décision</a:t>
            </a:r>
            <a:endParaRPr lang="en-US" dirty="0">
              <a:solidFill>
                <a:srgbClr val="C00000"/>
              </a:solidFill>
            </a:endParaRPr>
          </a:p>
        </p:txBody>
      </p:sp>
      <p:sp>
        <p:nvSpPr>
          <p:cNvPr id="3" name="Espace réservé du contenu 2"/>
          <p:cNvSpPr>
            <a:spLocks noGrp="1"/>
          </p:cNvSpPr>
          <p:nvPr>
            <p:ph idx="1"/>
          </p:nvPr>
        </p:nvSpPr>
        <p:spPr>
          <a:xfrm>
            <a:off x="838200" y="1276350"/>
            <a:ext cx="10515600" cy="5334000"/>
          </a:xfrm>
        </p:spPr>
        <p:txBody>
          <a:bodyPr>
            <a:normAutofit fontScale="77500" lnSpcReduction="20000"/>
          </a:bodyPr>
          <a:lstStyle/>
          <a:p>
            <a:endParaRPr lang="fr-FR" dirty="0" smtClean="0"/>
          </a:p>
          <a:p>
            <a:r>
              <a:rPr lang="fr-FR" dirty="0" smtClean="0"/>
              <a:t>Comme </a:t>
            </a:r>
            <a:r>
              <a:rPr lang="fr-FR" dirty="0"/>
              <a:t>le développement de logiciels est toujours associé à une certaine incertitude, il convient d'obtenir de meilleurs résultats avec une approche basée sur les options, en retardant le plus possible les décisions jusqu'à ce qu'elles puissent être prises sur la base de faits et non sur des hypothèses et prédictions incertaines. Plus un système est complexe, plus la capacité de changement doit y être intégrée, ce qui permet de retarder des engagements importants et cruciaux. L'approche itérative promeut ce principe - la capacité de s'adapter aux changements et de corriger les erreurs, ce qui peut coûter très cher s'il est découvert après la sortie du système.</a:t>
            </a:r>
            <a:endParaRPr lang="en-US" dirty="0" smtClean="0"/>
          </a:p>
          <a:p>
            <a:endParaRPr lang="fr-FR" dirty="0" smtClean="0"/>
          </a:p>
          <a:p>
            <a:r>
              <a:rPr lang="fr-FR" dirty="0" smtClean="0"/>
              <a:t>Une </a:t>
            </a:r>
            <a:r>
              <a:rPr lang="fr-FR" dirty="0"/>
              <a:t>approche de développement logiciel agile peut faire avancer la création d'options plus tôt pour les clients. Vous devez donc retarder certaines décisions critiques jusqu'à ce que les clients comprennent mieux leurs besoins. Cela permet également une adaptation ultérieure aux changements et la prévention de décisions antérieures plus coûteuses liées à la technologie. Cela ne signifie pas qu'aucune planification ne devrait être impliquée. Au contraire, les activités de planification devraient être centrées sur les différentes options et s'adapter à la situation actuelle, tout en clarifiant les situations confuses en établissant des schémas d'action rapide. L'évaluation de différentes options est efficace dès lors que l'on se rend compte qu'elles ne sont pas libres, mais qu'elles offrent la souplesse nécessaire pour prendre des décisions tardives. </a:t>
            </a:r>
          </a:p>
        </p:txBody>
      </p:sp>
    </p:spTree>
    <p:extLst>
      <p:ext uri="{BB962C8B-B14F-4D97-AF65-F5344CB8AC3E}">
        <p14:creationId xmlns:p14="http://schemas.microsoft.com/office/powerpoint/2010/main" val="575885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solidFill>
                  <a:srgbClr val="C00000"/>
                </a:solidFill>
              </a:rPr>
              <a:t>Livrer</a:t>
            </a:r>
            <a:r>
              <a:rPr lang="en-US" dirty="0" smtClean="0">
                <a:solidFill>
                  <a:srgbClr val="C00000"/>
                </a:solidFill>
              </a:rPr>
              <a:t> </a:t>
            </a:r>
            <a:r>
              <a:rPr lang="en-US" dirty="0" err="1" smtClean="0">
                <a:solidFill>
                  <a:srgbClr val="C00000"/>
                </a:solidFill>
              </a:rPr>
              <a:t>vite</a:t>
            </a:r>
            <a:endParaRPr lang="en-US" dirty="0">
              <a:solidFill>
                <a:srgbClr val="C00000"/>
              </a:solidFill>
            </a:endParaRPr>
          </a:p>
        </p:txBody>
      </p:sp>
      <p:sp>
        <p:nvSpPr>
          <p:cNvPr id="3" name="Espace réservé du contenu 2"/>
          <p:cNvSpPr>
            <a:spLocks noGrp="1"/>
          </p:cNvSpPr>
          <p:nvPr>
            <p:ph idx="1"/>
          </p:nvPr>
        </p:nvSpPr>
        <p:spPr>
          <a:xfrm>
            <a:off x="838200" y="1276350"/>
            <a:ext cx="10515600" cy="5334000"/>
          </a:xfrm>
        </p:spPr>
        <p:txBody>
          <a:bodyPr>
            <a:noAutofit/>
          </a:bodyPr>
          <a:lstStyle/>
          <a:p>
            <a:r>
              <a:rPr lang="fr-FR" sz="1700" dirty="0" smtClean="0"/>
              <a:t>À </a:t>
            </a:r>
            <a:r>
              <a:rPr lang="fr-FR" sz="1700" dirty="0"/>
              <a:t>l'ère de l'évolution technologique rapide, ce n'est pas le plus gros qui survit, mais le plus rapide. Plus tôt le produit final sera livré sans défauts majeurs, plus vite le retour d'information pourra être reçu et intégré à la prochaine itération. </a:t>
            </a:r>
            <a:r>
              <a:rPr lang="fr-FR" sz="1700" dirty="0" smtClean="0"/>
              <a:t>Plus les itérations sont courtes , </a:t>
            </a:r>
            <a:r>
              <a:rPr lang="fr-FR" sz="1700" dirty="0"/>
              <a:t>meilleur est l'apprentissage et la communication au sein de l'équipe. Avec la rapidité, les décisions peuvent être retardées. La rapidité assure la satisfaction des besoins actuels du client et non de ce qu’ils demandaient hier. Cela leur donne l'occasion de retarder leur décision quant à ce dont ils ont réellement besoin jusqu'à ce qu'ils acquièrent de meilleures connaissances. Les clients apprécient la livraison rapide d'un produit de qualité.</a:t>
            </a:r>
            <a:endParaRPr lang="en-US" sz="1700" dirty="0" smtClean="0"/>
          </a:p>
          <a:p>
            <a:r>
              <a:rPr lang="fr-FR" sz="1700" dirty="0" smtClean="0"/>
              <a:t>L'idéologie </a:t>
            </a:r>
            <a:r>
              <a:rPr lang="fr-FR" sz="1700" dirty="0"/>
              <a:t>de la production juste à temps pourrait être appliquée au développement de logiciels, en tenant compte de ses exigences et de son environnement. Ceci est réalisé en introduisant le résultat souhaité et en laissant l'équipe s'organiser et se répartir les tâches pour obtenir le résultat souhaité pour une itération spécifique. Au début, le client fournit les informations nécessaires. Cela pourrait simplement être présenté sous forme de petites cartes ou d'histoires - les développeurs estiment le temps nécessaire à la mise en œuvre de chaque carte. Ainsi, l’organisation du travail se transforme en système autonome: chaque matin, lors d’une réunion informelle, chaque membre de l’équipe passe en revue ce qui a été fait hier, ce qui doit être fait aujourd’hui et demain, et invite les collèges ou le client. Cela nécessite une transparence du processus, ce qui est également bénéfique pour la communication en équipe. Une autre idée clé du système de développement de produits de Toyota est la conception basée sur les ensembles. Si un nouveau système de freinage est nécessaire pour une voiture, par exemple, trois équipes peuvent concevoir des solutions au même problème. Chaque équipe découvre l’espace problématique et conçoit une solution potentielle. Comme une solution est jugée déraisonnable, elle est coupée. À la fin d'une période, les dessins survivants sont comparés et l'un choisi, éventuellement avec quelques modifications basées sur l'apprentissage des autres - un excellent exemple de report de l'engagement jusqu'au dernier moment possible. Les décisions en matière de logiciels pourraient également tirer parti de cette pratique pour minimiser les risques inhérents à une grande conception initiale.</a:t>
            </a:r>
          </a:p>
          <a:p>
            <a:pPr marL="0" indent="0">
              <a:buNone/>
            </a:pPr>
            <a:r>
              <a:rPr lang="fr-FR" sz="1700" dirty="0"/>
              <a:t/>
            </a:r>
            <a:br>
              <a:rPr lang="fr-FR" sz="1700" dirty="0"/>
            </a:br>
            <a:endParaRPr lang="fr-FR" sz="1700" dirty="0"/>
          </a:p>
        </p:txBody>
      </p:sp>
    </p:spTree>
    <p:extLst>
      <p:ext uri="{BB962C8B-B14F-4D97-AF65-F5344CB8AC3E}">
        <p14:creationId xmlns:p14="http://schemas.microsoft.com/office/powerpoint/2010/main" val="300546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solidFill>
                  <a:srgbClr val="C00000"/>
                </a:solidFill>
              </a:rPr>
              <a:t>Responsabiliser</a:t>
            </a:r>
            <a:r>
              <a:rPr lang="en-US" dirty="0" smtClean="0">
                <a:solidFill>
                  <a:srgbClr val="C00000"/>
                </a:solidFill>
              </a:rPr>
              <a:t> </a:t>
            </a:r>
            <a:r>
              <a:rPr lang="en-US" dirty="0" err="1" smtClean="0">
                <a:solidFill>
                  <a:srgbClr val="C00000"/>
                </a:solidFill>
              </a:rPr>
              <a:t>l’équipe</a:t>
            </a:r>
            <a:endParaRPr lang="en-US" dirty="0">
              <a:solidFill>
                <a:srgbClr val="C00000"/>
              </a:solidFill>
            </a:endParaRPr>
          </a:p>
        </p:txBody>
      </p:sp>
      <p:sp>
        <p:nvSpPr>
          <p:cNvPr id="3" name="Espace réservé du contenu 2"/>
          <p:cNvSpPr>
            <a:spLocks noGrp="1"/>
          </p:cNvSpPr>
          <p:nvPr>
            <p:ph idx="1"/>
          </p:nvPr>
        </p:nvSpPr>
        <p:spPr>
          <a:xfrm>
            <a:off x="719666" y="1690688"/>
            <a:ext cx="10515600" cy="5334000"/>
          </a:xfrm>
        </p:spPr>
        <p:txBody>
          <a:bodyPr>
            <a:normAutofit fontScale="40000" lnSpcReduction="20000"/>
          </a:bodyPr>
          <a:lstStyle/>
          <a:p>
            <a:r>
              <a:rPr lang="fr-FR" sz="5500" dirty="0" smtClean="0"/>
              <a:t>Dans </a:t>
            </a:r>
            <a:r>
              <a:rPr lang="fr-FR" sz="5500" dirty="0"/>
              <a:t>la plupart des entreprises, on croyait traditionnellement en ce qui concerne la prise de décision. Les dirigeants disent aux travailleurs comment faire leur propre travail. Dans une "technique de </a:t>
            </a:r>
            <a:r>
              <a:rPr lang="fr-FR" sz="5500" dirty="0" err="1"/>
              <a:t>work</a:t>
            </a:r>
            <a:r>
              <a:rPr lang="fr-FR" sz="5500" dirty="0"/>
              <a:t>-out", les rôles sont inversés - les gestionnaires apprennent à écouter les développeurs afin qu'ils puissent mieux expliquer les actions à entreprendre et suggérer des améliorations. L'approche Lean suit le principe Agile [6] "trouver des personnes de qualité et les laisser faire leur propre travail" [7] en encourageant le progrès, en détectant les erreurs et en supprimant les obstacles, mais en ne gérant pas la micro-gestion</a:t>
            </a:r>
            <a:r>
              <a:rPr lang="fr-FR" sz="5500" dirty="0" smtClean="0"/>
              <a:t>.</a:t>
            </a:r>
          </a:p>
          <a:p>
            <a:pPr marL="0" indent="0">
              <a:buNone/>
            </a:pPr>
            <a:endParaRPr lang="en-US" sz="5500" dirty="0" smtClean="0"/>
          </a:p>
          <a:p>
            <a:r>
              <a:rPr lang="fr-FR" sz="5500" dirty="0"/>
              <a:t>Une autre croyance erronée a été la considération des personnes en tant que ressources. Les personnes peuvent être des ressources du point de vue d'une fiche de données statistiques, mais dans le développement de logiciels, ainsi que dans toute activité organisationnelle, les utilisateurs ont besoin de plus que la simple liste de tâches et l'assurance de ne pas être dérangés pendant l'achèvement. des tâches. Les gens ont besoin de motivation et d'un objectif plus élevé pour travailler efficacement dans la réalité, avec l'assurance que l'équipe peut choisir ses propres engagements. Les développeurs doivent avoir accès au client; le chef d'équipe doit apporter son aide et son assistance dans les situations difficiles et veiller à ce que le scepticisme ne gâche pas l'esprit de l'équipe.</a:t>
            </a:r>
          </a:p>
          <a:p>
            <a:pPr marL="0" indent="0">
              <a:buNone/>
            </a:pPr>
            <a:r>
              <a:rPr lang="fr-FR" dirty="0"/>
              <a:t/>
            </a:r>
            <a:br>
              <a:rPr lang="fr-FR" dirty="0"/>
            </a:br>
            <a:endParaRPr lang="fr-FR" dirty="0"/>
          </a:p>
        </p:txBody>
      </p:sp>
    </p:spTree>
    <p:extLst>
      <p:ext uri="{BB962C8B-B14F-4D97-AF65-F5344CB8AC3E}">
        <p14:creationId xmlns:p14="http://schemas.microsoft.com/office/powerpoint/2010/main" val="3753910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C00000"/>
                </a:solidFill>
              </a:rPr>
              <a:t>Optimiser </a:t>
            </a:r>
            <a:r>
              <a:rPr lang="fr-FR" dirty="0">
                <a:solidFill>
                  <a:srgbClr val="C00000"/>
                </a:solidFill>
              </a:rPr>
              <a:t>le système dans son ensemble</a:t>
            </a:r>
          </a:p>
        </p:txBody>
      </p:sp>
      <p:sp>
        <p:nvSpPr>
          <p:cNvPr id="3" name="Espace réservé du contenu 2"/>
          <p:cNvSpPr>
            <a:spLocks noGrp="1"/>
          </p:cNvSpPr>
          <p:nvPr>
            <p:ph idx="1"/>
          </p:nvPr>
        </p:nvSpPr>
        <p:spPr>
          <a:xfrm>
            <a:off x="838200" y="1276350"/>
            <a:ext cx="10515600" cy="5334000"/>
          </a:xfrm>
        </p:spPr>
        <p:txBody>
          <a:bodyPr>
            <a:normAutofit fontScale="85000" lnSpcReduction="20000"/>
          </a:bodyPr>
          <a:lstStyle/>
          <a:p>
            <a:r>
              <a:rPr lang="fr-FR" dirty="0"/>
              <a:t>Les systèmes logiciels actuels ne sont pas simplement la somme de leurs composants, mais aussi le produit de leurs interactions. Les défauts des logiciels ont tendance à s'accumuler au cours du processus de développement - en décomposant les tâches les plus importantes en tâches plus petites et en normalisant les différentes étapes du développement, il convient de rechercher et d'éliminer les causes profondes des défauts. Plus le système est grand, plus les organisations impliquées dans son développement et les pièces développées par différentes équipes sont nombreuses, plus il est important de disposer de relations bien définies entre différents fournisseurs, afin de produire un système avec des composants en interaction douce</a:t>
            </a:r>
          </a:p>
          <a:p>
            <a:endParaRPr lang="en-US" dirty="0"/>
          </a:p>
          <a:p>
            <a:r>
              <a:rPr lang="fr-FR" dirty="0"/>
              <a:t>La pensée Lean doit être bien comprise par tous les membres d'un projet avant d'être mise en œuvre dans une situation concrète et réelle. "Pensez grand, agissez petit, échouez vite, apprenez vite" [8]: ces slogans résument l’importance de la compréhension du domaine et de la pertinence de la mise en œuvre de principes </a:t>
            </a:r>
            <a:r>
              <a:rPr lang="fr-FR" dirty="0" err="1"/>
              <a:t>lean</a:t>
            </a:r>
            <a:r>
              <a:rPr lang="fr-FR" dirty="0"/>
              <a:t> tout au long du processus de développement logiciel. Ce n'est que lorsque tous les principes Lean sont mis en œuvre ensemble, combinés avec un "sens commun" fort en ce qui concerne l'environnement de travail, qu'il existe une base de succès pour le développement de logiciels. </a:t>
            </a:r>
          </a:p>
        </p:txBody>
      </p:sp>
      <p:sp>
        <p:nvSpPr>
          <p:cNvPr id="6" name="Rectangle 3"/>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979"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t/>
            </a:r>
            <a:b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br>
            <a:endPar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8"/>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979"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t/>
            </a:r>
            <a:br>
              <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rPr>
            </a:br>
            <a:endParaRPr kumimoji="0" lang="fr-FR" altLang="fr-FR" b="0" i="0" u="none" strike="noStrike" cap="none" normalizeH="0" baseline="0" smtClean="0">
              <a:ln>
                <a:noFill/>
              </a:ln>
              <a:solidFill>
                <a:srgbClr val="21212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2913309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Exercise, Mr Happy Face </a:t>
            </a:r>
            <a:r>
              <a:rPr lang="sv-SE" dirty="0" smtClean="0">
                <a:solidFill>
                  <a:schemeClr val="tx2">
                    <a:lumMod val="60000"/>
                    <a:lumOff val="40000"/>
                  </a:schemeClr>
                </a:solidFill>
                <a:sym typeface="Wingdings" panose="05000000000000000000" pitchFamily="2" charset="2"/>
              </a:rPr>
              <a:t></a:t>
            </a:r>
            <a:endParaRPr lang="en-US" dirty="0">
              <a:solidFill>
                <a:schemeClr val="tx2">
                  <a:lumMod val="60000"/>
                  <a:lumOff val="40000"/>
                </a:schemeClr>
              </a:solidFill>
            </a:endParaRPr>
          </a:p>
        </p:txBody>
      </p:sp>
      <p:pic>
        <p:nvPicPr>
          <p:cNvPr id="8194" name="Picture 2" descr="mrhappy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382" y="1459511"/>
            <a:ext cx="4643368" cy="506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223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7" y="275014"/>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8116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5" name="Isosceles Triangle 4"/>
          <p:cNvSpPr/>
          <p:nvPr/>
        </p:nvSpPr>
        <p:spPr>
          <a:xfrm>
            <a:off x="9743810" y="373533"/>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6" name="Isosceles Triangle 5"/>
          <p:cNvSpPr/>
          <p:nvPr/>
        </p:nvSpPr>
        <p:spPr>
          <a:xfrm>
            <a:off x="9095990" y="373532"/>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7" name="Rectangle 6"/>
          <p:cNvSpPr/>
          <p:nvPr/>
        </p:nvSpPr>
        <p:spPr>
          <a:xfrm>
            <a:off x="2334279" y="47884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8" name="Title 1"/>
          <p:cNvSpPr txBox="1">
            <a:spLocks/>
          </p:cNvSpPr>
          <p:nvPr/>
        </p:nvSpPr>
        <p:spPr>
          <a:xfrm>
            <a:off x="6739012" y="4828903"/>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Pierre</a:t>
            </a:r>
            <a:endParaRPr lang="en-US" sz="1700" dirty="0"/>
          </a:p>
        </p:txBody>
      </p:sp>
      <p:sp>
        <p:nvSpPr>
          <p:cNvPr id="9" name="Title 1"/>
          <p:cNvSpPr txBox="1">
            <a:spLocks/>
          </p:cNvSpPr>
          <p:nvPr/>
        </p:nvSpPr>
        <p:spPr>
          <a:xfrm>
            <a:off x="4972714"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Laurent</a:t>
            </a:r>
            <a:endParaRPr lang="en-US" sz="1700" dirty="0"/>
          </a:p>
        </p:txBody>
      </p:sp>
      <p:sp>
        <p:nvSpPr>
          <p:cNvPr id="10" name="Title 1"/>
          <p:cNvSpPr txBox="1">
            <a:spLocks/>
          </p:cNvSpPr>
          <p:nvPr/>
        </p:nvSpPr>
        <p:spPr>
          <a:xfrm>
            <a:off x="3038667"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Adelaide</a:t>
            </a:r>
            <a:endParaRPr lang="en-US" sz="1700" dirty="0"/>
          </a:p>
        </p:txBody>
      </p:sp>
      <p:sp>
        <p:nvSpPr>
          <p:cNvPr id="11" name="Title 1"/>
          <p:cNvSpPr txBox="1">
            <a:spLocks/>
          </p:cNvSpPr>
          <p:nvPr/>
        </p:nvSpPr>
        <p:spPr>
          <a:xfrm>
            <a:off x="8500995"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Sofie</a:t>
            </a:r>
            <a:endParaRPr lang="en-US" sz="1700" dirty="0"/>
          </a:p>
        </p:txBody>
      </p:sp>
      <p:sp>
        <p:nvSpPr>
          <p:cNvPr id="12" name="Oval 11"/>
          <p:cNvSpPr/>
          <p:nvPr/>
        </p:nvSpPr>
        <p:spPr>
          <a:xfrm>
            <a:off x="4673818"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3" name="Oval 12"/>
          <p:cNvSpPr/>
          <p:nvPr/>
        </p:nvSpPr>
        <p:spPr>
          <a:xfrm>
            <a:off x="6472946"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4" name="Oval 13"/>
          <p:cNvSpPr/>
          <p:nvPr/>
        </p:nvSpPr>
        <p:spPr>
          <a:xfrm>
            <a:off x="82511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5" name="Isosceles Triangle 14"/>
          <p:cNvSpPr/>
          <p:nvPr/>
        </p:nvSpPr>
        <p:spPr>
          <a:xfrm>
            <a:off x="3103859" y="2550590"/>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6" name="Isosceles Triangle 15"/>
          <p:cNvSpPr/>
          <p:nvPr/>
        </p:nvSpPr>
        <p:spPr>
          <a:xfrm>
            <a:off x="3622003" y="2552647"/>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7" name="Isosceles Triangle 16"/>
          <p:cNvSpPr/>
          <p:nvPr/>
        </p:nvSpPr>
        <p:spPr>
          <a:xfrm flipV="1">
            <a:off x="2276544" y="1134601"/>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8" name="Rectangle 17"/>
          <p:cNvSpPr/>
          <p:nvPr/>
        </p:nvSpPr>
        <p:spPr>
          <a:xfrm>
            <a:off x="9033254" y="1290929"/>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9" name="Rectangle 18"/>
          <p:cNvSpPr/>
          <p:nvPr/>
        </p:nvSpPr>
        <p:spPr>
          <a:xfrm>
            <a:off x="9681075" y="1272005"/>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0" name="Rectangle 19"/>
          <p:cNvSpPr/>
          <p:nvPr/>
        </p:nvSpPr>
        <p:spPr>
          <a:xfrm>
            <a:off x="4972715" y="2780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1" name="Rectangle 20"/>
          <p:cNvSpPr/>
          <p:nvPr/>
        </p:nvSpPr>
        <p:spPr>
          <a:xfrm>
            <a:off x="5450111" y="278033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4" name="Isosceles Triangle 23"/>
          <p:cNvSpPr/>
          <p:nvPr/>
        </p:nvSpPr>
        <p:spPr>
          <a:xfrm>
            <a:off x="683401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5" name="Isosceles Triangle 24"/>
          <p:cNvSpPr/>
          <p:nvPr/>
        </p:nvSpPr>
        <p:spPr>
          <a:xfrm>
            <a:off x="730702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6" name="Rectangle 25"/>
          <p:cNvSpPr/>
          <p:nvPr/>
        </p:nvSpPr>
        <p:spPr>
          <a:xfrm>
            <a:off x="8500996" y="2725214"/>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7" name="Rectangle 26"/>
          <p:cNvSpPr/>
          <p:nvPr/>
        </p:nvSpPr>
        <p:spPr>
          <a:xfrm>
            <a:off x="9032091" y="2715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8" name="Isosceles Triangle 27"/>
          <p:cNvSpPr/>
          <p:nvPr/>
        </p:nvSpPr>
        <p:spPr>
          <a:xfrm flipV="1">
            <a:off x="3155709" y="3829998"/>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9" name="Isosceles Triangle 28"/>
          <p:cNvSpPr/>
          <p:nvPr/>
        </p:nvSpPr>
        <p:spPr>
          <a:xfrm flipV="1">
            <a:off x="8600091" y="3839872"/>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0" name="Rectangle 29"/>
          <p:cNvSpPr/>
          <p:nvPr/>
        </p:nvSpPr>
        <p:spPr>
          <a:xfrm>
            <a:off x="5077238" y="3730442"/>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1" name="Rectangle 30"/>
          <p:cNvSpPr/>
          <p:nvPr/>
        </p:nvSpPr>
        <p:spPr>
          <a:xfrm>
            <a:off x="6941265" y="374031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3" name="Title 1"/>
          <p:cNvSpPr txBox="1">
            <a:spLocks/>
          </p:cNvSpPr>
          <p:nvPr/>
        </p:nvSpPr>
        <p:spPr>
          <a:xfrm>
            <a:off x="2310107" y="275012"/>
            <a:ext cx="7451868" cy="682514"/>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Tree>
    <p:extLst>
      <p:ext uri="{BB962C8B-B14F-4D97-AF65-F5344CB8AC3E}">
        <p14:creationId xmlns:p14="http://schemas.microsoft.com/office/powerpoint/2010/main" val="24375355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Exercise</a:t>
            </a:r>
            <a:r>
              <a:rPr lang="sv-SE" dirty="0" smtClean="0"/>
              <a:t/>
            </a:r>
            <a:br>
              <a:rPr lang="sv-SE" dirty="0" smtClean="0"/>
            </a:br>
            <a:endParaRPr lang="en-US" dirty="0"/>
          </a:p>
        </p:txBody>
      </p:sp>
      <p:sp>
        <p:nvSpPr>
          <p:cNvPr id="3" name="Content Placeholder 2"/>
          <p:cNvSpPr>
            <a:spLocks noGrp="1"/>
          </p:cNvSpPr>
          <p:nvPr>
            <p:ph idx="1"/>
          </p:nvPr>
        </p:nvSpPr>
        <p:spPr>
          <a:xfrm>
            <a:off x="2214302" y="1382259"/>
            <a:ext cx="4156036" cy="597539"/>
          </a:xfrm>
        </p:spPr>
        <p:txBody>
          <a:bodyPr/>
          <a:lstStyle/>
          <a:p>
            <a:pPr marL="0" indent="0">
              <a:buNone/>
            </a:pPr>
            <a:r>
              <a:rPr lang="sv-SE" sz="2500" dirty="0"/>
              <a:t>Simulating a production line</a:t>
            </a:r>
            <a:endParaRPr lang="en-US" sz="2500" dirty="0"/>
          </a:p>
        </p:txBody>
      </p:sp>
      <p:sp>
        <p:nvSpPr>
          <p:cNvPr id="6" name="Oval 5"/>
          <p:cNvSpPr/>
          <p:nvPr/>
        </p:nvSpPr>
        <p:spPr>
          <a:xfrm>
            <a:off x="7141845" y="1382259"/>
            <a:ext cx="1966925" cy="1959101"/>
          </a:xfrm>
          <a:prstGeom prst="ellipse">
            <a:avLst/>
          </a:prstGeom>
          <a:gradFill>
            <a:gsLst>
              <a:gs pos="0">
                <a:schemeClr val="accent1">
                  <a:tint val="100000"/>
                  <a:shade val="100000"/>
                  <a:satMod val="130000"/>
                </a:schemeClr>
              </a:gs>
              <a:gs pos="100000">
                <a:schemeClr val="accent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80142" tIns="40072" rIns="0" bIns="40072" rtlCol="0" anchor="ctr" anchorCtr="0"/>
          <a:lstStyle/>
          <a:p>
            <a:pPr algn="ctr"/>
            <a:r>
              <a:rPr lang="sv-SE" sz="2500" dirty="0">
                <a:latin typeface="Calibri" pitchFamily="34" charset="0"/>
                <a:cs typeface="Calibri" pitchFamily="34" charset="0"/>
              </a:rPr>
              <a:t>Hands On</a:t>
            </a:r>
          </a:p>
        </p:txBody>
      </p:sp>
      <p:sp>
        <p:nvSpPr>
          <p:cNvPr id="7" name="Oval 6"/>
          <p:cNvSpPr/>
          <p:nvPr/>
        </p:nvSpPr>
        <p:spPr>
          <a:xfrm>
            <a:off x="6392642" y="4320911"/>
            <a:ext cx="2037701" cy="1959101"/>
          </a:xfrm>
          <a:prstGeom prst="ellipse">
            <a:avLst/>
          </a:prstGeom>
          <a:gradFill>
            <a:gsLst>
              <a:gs pos="0">
                <a:schemeClr val="accent1">
                  <a:tint val="100000"/>
                  <a:shade val="100000"/>
                  <a:satMod val="130000"/>
                </a:schemeClr>
              </a:gs>
              <a:gs pos="100000">
                <a:schemeClr val="accent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80142" tIns="40072" rIns="0" bIns="40072" rtlCol="0" anchor="ctr" anchorCtr="0"/>
          <a:lstStyle/>
          <a:p>
            <a:pPr algn="ctr"/>
            <a:r>
              <a:rPr lang="sv-SE" sz="2500" dirty="0">
                <a:latin typeface="Calibri" pitchFamily="34" charset="0"/>
                <a:cs typeface="Calibri" pitchFamily="34" charset="0"/>
              </a:rPr>
              <a:t>Results</a:t>
            </a:r>
          </a:p>
        </p:txBody>
      </p:sp>
      <p:sp>
        <p:nvSpPr>
          <p:cNvPr id="8" name="Oval 7"/>
          <p:cNvSpPr>
            <a:spLocks noChangeAspect="1"/>
          </p:cNvSpPr>
          <p:nvPr/>
        </p:nvSpPr>
        <p:spPr>
          <a:xfrm>
            <a:off x="4315543" y="2361810"/>
            <a:ext cx="1945050" cy="1959101"/>
          </a:xfrm>
          <a:prstGeom prst="ellipse">
            <a:avLst/>
          </a:prstGeom>
          <a:gradFill>
            <a:gsLst>
              <a:gs pos="0">
                <a:schemeClr val="accent1">
                  <a:tint val="100000"/>
                  <a:shade val="100000"/>
                  <a:satMod val="130000"/>
                </a:schemeClr>
              </a:gs>
              <a:gs pos="100000">
                <a:schemeClr val="accent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wrap="square" lIns="0" tIns="220866" rIns="0" bIns="220866" rtlCol="0" anchor="ctr" anchorCtr="0">
            <a:noAutofit/>
          </a:bodyPr>
          <a:lstStyle/>
          <a:p>
            <a:pPr algn="ctr"/>
            <a:r>
              <a:rPr lang="sv-SE" sz="2500" dirty="0">
                <a:latin typeface="Calibri" pitchFamily="34" charset="0"/>
                <a:cs typeface="Calibri" pitchFamily="34" charset="0"/>
              </a:rPr>
              <a:t>Debriefing</a:t>
            </a:r>
          </a:p>
        </p:txBody>
      </p:sp>
      <p:sp>
        <p:nvSpPr>
          <p:cNvPr id="11" name="Down Arrow 10"/>
          <p:cNvSpPr/>
          <p:nvPr/>
        </p:nvSpPr>
        <p:spPr>
          <a:xfrm rot="14936222">
            <a:off x="6468103" y="2591676"/>
            <a:ext cx="440751" cy="512088"/>
          </a:xfrm>
          <a:prstGeom prst="downArrow">
            <a:avLst>
              <a:gd name="adj1" fmla="val 47816"/>
              <a:gd name="adj2" fmla="val 50000"/>
            </a:avLst>
          </a:prstGeom>
          <a:ln/>
        </p:spPr>
        <p:style>
          <a:lnRef idx="2">
            <a:schemeClr val="accent1"/>
          </a:lnRef>
          <a:fillRef idx="1">
            <a:schemeClr val="lt1"/>
          </a:fillRef>
          <a:effectRef idx="0">
            <a:schemeClr val="accent1"/>
          </a:effectRef>
          <a:fontRef idx="minor">
            <a:schemeClr val="dk1"/>
          </a:fontRef>
        </p:style>
        <p:txBody>
          <a:bodyPr lIns="80142" tIns="40072" rIns="80142" bIns="40072" rtlCol="0" anchor="ctr"/>
          <a:lstStyle/>
          <a:p>
            <a:pPr algn="ctr"/>
            <a:endParaRPr lang="en-US"/>
          </a:p>
        </p:txBody>
      </p:sp>
      <p:sp>
        <p:nvSpPr>
          <p:cNvPr id="12" name="Down Arrow 11"/>
          <p:cNvSpPr/>
          <p:nvPr/>
        </p:nvSpPr>
        <p:spPr>
          <a:xfrm rot="7764228">
            <a:off x="5854992" y="4257457"/>
            <a:ext cx="440751" cy="512088"/>
          </a:xfrm>
          <a:prstGeom prst="downArrow">
            <a:avLst>
              <a:gd name="adj1" fmla="val 47816"/>
              <a:gd name="adj2" fmla="val 50000"/>
            </a:avLst>
          </a:prstGeom>
          <a:ln/>
        </p:spPr>
        <p:style>
          <a:lnRef idx="2">
            <a:schemeClr val="accent1"/>
          </a:lnRef>
          <a:fillRef idx="1">
            <a:schemeClr val="lt1"/>
          </a:fillRef>
          <a:effectRef idx="0">
            <a:schemeClr val="accent1"/>
          </a:effectRef>
          <a:fontRef idx="minor">
            <a:schemeClr val="dk1"/>
          </a:fontRef>
        </p:style>
        <p:txBody>
          <a:bodyPr lIns="80142" tIns="40072" rIns="80142" bIns="40072" rtlCol="0" anchor="ctr"/>
          <a:lstStyle/>
          <a:p>
            <a:pPr algn="ctr"/>
            <a:endParaRPr lang="en-US"/>
          </a:p>
        </p:txBody>
      </p:sp>
      <p:sp>
        <p:nvSpPr>
          <p:cNvPr id="13" name="Down Arrow 12"/>
          <p:cNvSpPr/>
          <p:nvPr/>
        </p:nvSpPr>
        <p:spPr>
          <a:xfrm rot="1028563">
            <a:off x="7468957" y="3548627"/>
            <a:ext cx="376292" cy="599808"/>
          </a:xfrm>
          <a:prstGeom prst="downArrow">
            <a:avLst>
              <a:gd name="adj1" fmla="val 47816"/>
              <a:gd name="adj2" fmla="val 50000"/>
            </a:avLst>
          </a:prstGeom>
          <a:ln/>
        </p:spPr>
        <p:style>
          <a:lnRef idx="2">
            <a:schemeClr val="accent1"/>
          </a:lnRef>
          <a:fillRef idx="1">
            <a:schemeClr val="lt1"/>
          </a:fillRef>
          <a:effectRef idx="0">
            <a:schemeClr val="accent1"/>
          </a:effectRef>
          <a:fontRef idx="minor">
            <a:schemeClr val="dk1"/>
          </a:fontRef>
        </p:style>
        <p:txBody>
          <a:bodyPr lIns="80142" tIns="40072" rIns="80142" bIns="40072" rtlCol="0" anchor="ctr"/>
          <a:lstStyle/>
          <a:p>
            <a:pPr algn="ctr"/>
            <a:endParaRPr lang="en-US"/>
          </a:p>
        </p:txBody>
      </p:sp>
      <p:sp>
        <p:nvSpPr>
          <p:cNvPr id="15" name="TextBox 14"/>
          <p:cNvSpPr txBox="1"/>
          <p:nvPr/>
        </p:nvSpPr>
        <p:spPr>
          <a:xfrm>
            <a:off x="2360410" y="5165454"/>
            <a:ext cx="1202582" cy="973479"/>
          </a:xfrm>
          <a:prstGeom prst="rect">
            <a:avLst/>
          </a:prstGeom>
          <a:noFill/>
        </p:spPr>
        <p:txBody>
          <a:bodyPr wrap="square" lIns="80142" tIns="40072" rIns="80142" bIns="40072" rtlCol="0">
            <a:spAutoFit/>
          </a:bodyPr>
          <a:lstStyle/>
          <a:p>
            <a:r>
              <a:rPr lang="sv-SE" sz="5800" dirty="0">
                <a:latin typeface="+mj-lt"/>
              </a:rPr>
              <a:t>4x</a:t>
            </a:r>
            <a:endParaRPr lang="en-US" sz="5800" dirty="0">
              <a:latin typeface="+mj-lt"/>
            </a:endParaRPr>
          </a:p>
        </p:txBody>
      </p:sp>
    </p:spTree>
    <p:extLst>
      <p:ext uri="{BB962C8B-B14F-4D97-AF65-F5344CB8AC3E}">
        <p14:creationId xmlns:p14="http://schemas.microsoft.com/office/powerpoint/2010/main" val="4197347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C00000"/>
                </a:solidFill>
              </a:rPr>
              <a:t>First Run – Push Process</a:t>
            </a:r>
            <a:endParaRPr lang="en-US" dirty="0">
              <a:solidFill>
                <a:srgbClr val="C00000"/>
              </a:solidFill>
            </a:endParaRPr>
          </a:p>
        </p:txBody>
      </p:sp>
      <p:sp>
        <p:nvSpPr>
          <p:cNvPr id="3" name="Content Placeholder 2"/>
          <p:cNvSpPr>
            <a:spLocks noGrp="1"/>
          </p:cNvSpPr>
          <p:nvPr>
            <p:ph idx="1"/>
          </p:nvPr>
        </p:nvSpPr>
        <p:spPr>
          <a:xfrm>
            <a:off x="2370071" y="1599675"/>
            <a:ext cx="6340113" cy="4904364"/>
          </a:xfrm>
        </p:spPr>
        <p:txBody>
          <a:bodyPr>
            <a:normAutofit lnSpcReduction="10000"/>
          </a:bodyPr>
          <a:lstStyle/>
          <a:p>
            <a:pPr marL="450802" indent="-450802">
              <a:buAutoNum type="arabicPeriod"/>
            </a:pPr>
            <a:r>
              <a:rPr lang="sv-SE" sz="2500" dirty="0">
                <a:solidFill>
                  <a:schemeClr val="tx2"/>
                </a:solidFill>
              </a:rPr>
              <a:t>Roles:</a:t>
            </a:r>
          </a:p>
          <a:p>
            <a:pPr marL="801427" lvl="1" indent="-450802">
              <a:buAutoNum type="arabicPeriod"/>
            </a:pPr>
            <a:r>
              <a:rPr lang="sv-SE" dirty="0" smtClean="0">
                <a:solidFill>
                  <a:schemeClr val="tx2"/>
                </a:solidFill>
              </a:rPr>
              <a:t>Sales Manager</a:t>
            </a:r>
          </a:p>
          <a:p>
            <a:pPr marL="801427" lvl="1" indent="-450802">
              <a:buAutoNum type="arabicPeriod"/>
            </a:pPr>
            <a:r>
              <a:rPr lang="sv-SE" dirty="0" smtClean="0">
                <a:solidFill>
                  <a:schemeClr val="tx2"/>
                </a:solidFill>
              </a:rPr>
              <a:t>Development team</a:t>
            </a:r>
            <a:endParaRPr lang="sv-SE" dirty="0">
              <a:solidFill>
                <a:schemeClr val="tx2"/>
              </a:solidFill>
            </a:endParaRPr>
          </a:p>
          <a:p>
            <a:pPr marL="450802" indent="-450802">
              <a:buAutoNum type="arabicPeriod"/>
            </a:pPr>
            <a:r>
              <a:rPr lang="sv-SE" sz="2500" dirty="0">
                <a:solidFill>
                  <a:schemeClr val="tx2"/>
                </a:solidFill>
              </a:rPr>
              <a:t>A face is cut from the blue paper</a:t>
            </a:r>
          </a:p>
          <a:p>
            <a:pPr marL="450802" indent="-450802">
              <a:buAutoNum type="arabicPeriod"/>
            </a:pPr>
            <a:r>
              <a:rPr lang="sv-SE" sz="2500" dirty="0">
                <a:solidFill>
                  <a:schemeClr val="tx2"/>
                </a:solidFill>
              </a:rPr>
              <a:t>Draw the Eyes and Mouth (design)</a:t>
            </a:r>
          </a:p>
          <a:p>
            <a:pPr marL="450802" indent="-450802">
              <a:buAutoNum type="arabicPeriod"/>
            </a:pPr>
            <a:r>
              <a:rPr lang="sv-SE" sz="2500" dirty="0">
                <a:solidFill>
                  <a:schemeClr val="tx2"/>
                </a:solidFill>
              </a:rPr>
              <a:t>The appropriate eyes are affixed</a:t>
            </a:r>
          </a:p>
          <a:p>
            <a:pPr marL="450802" indent="-450802">
              <a:buAutoNum type="arabicPeriod"/>
            </a:pPr>
            <a:r>
              <a:rPr lang="sv-SE" sz="2500" dirty="0">
                <a:solidFill>
                  <a:schemeClr val="tx2"/>
                </a:solidFill>
              </a:rPr>
              <a:t>The appropriate mouth is affixed</a:t>
            </a:r>
          </a:p>
          <a:p>
            <a:pPr marL="450802" indent="-450802">
              <a:buAutoNum type="arabicPeriod"/>
            </a:pPr>
            <a:r>
              <a:rPr lang="sv-SE" sz="2500" dirty="0">
                <a:solidFill>
                  <a:schemeClr val="tx2"/>
                </a:solidFill>
              </a:rPr>
              <a:t>The face is taped to the wall</a:t>
            </a:r>
          </a:p>
          <a:p>
            <a:pPr marL="450802" indent="-450802">
              <a:buAutoNum type="arabicPeriod"/>
            </a:pPr>
            <a:r>
              <a:rPr lang="sv-SE" sz="2500" b="1" dirty="0">
                <a:solidFill>
                  <a:schemeClr val="tx2"/>
                </a:solidFill>
              </a:rPr>
              <a:t>Create one face before starting, to try it out</a:t>
            </a:r>
          </a:p>
          <a:p>
            <a:pPr marL="450802" indent="-450802">
              <a:buAutoNum type="arabicPeriod"/>
            </a:pPr>
            <a:r>
              <a:rPr lang="sv-SE" sz="2500" dirty="0">
                <a:solidFill>
                  <a:schemeClr val="tx2"/>
                </a:solidFill>
              </a:rPr>
              <a:t>                        </a:t>
            </a:r>
            <a:r>
              <a:rPr lang="sv-SE" sz="2500" i="1" dirty="0">
                <a:solidFill>
                  <a:schemeClr val="tx2"/>
                </a:solidFill>
              </a:rPr>
              <a:t>Wait for my signal     </a:t>
            </a:r>
            <a:r>
              <a:rPr lang="sv-SE" sz="2500" dirty="0">
                <a:solidFill>
                  <a:schemeClr val="tx2"/>
                </a:solidFill>
                <a:sym typeface="Wingdings" panose="05000000000000000000" pitchFamily="2" charset="2"/>
              </a:rPr>
              <a:t> </a:t>
            </a:r>
            <a:endParaRPr lang="sv-SE" sz="2500" dirty="0">
              <a:solidFill>
                <a:schemeClr val="tx2"/>
              </a:solidFill>
            </a:endParaRPr>
          </a:p>
          <a:p>
            <a:pPr marL="0" indent="0">
              <a:buNone/>
            </a:pPr>
            <a:r>
              <a:rPr lang="sv-SE" sz="2100" dirty="0">
                <a:solidFill>
                  <a:schemeClr val="tx2"/>
                </a:solidFill>
              </a:rPr>
              <a:t>                                              </a:t>
            </a:r>
            <a:r>
              <a:rPr lang="sv-SE" sz="2500" b="1" dirty="0">
                <a:solidFill>
                  <a:schemeClr val="tx2"/>
                </a:solidFill>
              </a:rPr>
              <a:t>4 minutes</a:t>
            </a:r>
          </a:p>
        </p:txBody>
      </p:sp>
      <p:sp>
        <p:nvSpPr>
          <p:cNvPr id="4" name="Oval 3"/>
          <p:cNvSpPr/>
          <p:nvPr/>
        </p:nvSpPr>
        <p:spPr>
          <a:xfrm>
            <a:off x="7353663" y="2806051"/>
            <a:ext cx="253431" cy="626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nvGrpSpPr>
          <p:cNvPr id="13" name="Group 12"/>
          <p:cNvGrpSpPr/>
          <p:nvPr/>
        </p:nvGrpSpPr>
        <p:grpSpPr>
          <a:xfrm>
            <a:off x="7321726" y="4275090"/>
            <a:ext cx="292219" cy="603095"/>
            <a:chOff x="855841" y="1951612"/>
            <a:chExt cx="1404886" cy="2567045"/>
          </a:xfrm>
        </p:grpSpPr>
        <p:sp>
          <p:nvSpPr>
            <p:cNvPr id="9" name="Oval 8"/>
            <p:cNvSpPr/>
            <p:nvPr/>
          </p:nvSpPr>
          <p:spPr>
            <a:xfrm>
              <a:off x="8558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0" name="Isosceles Triangle 9"/>
            <p:cNvSpPr/>
            <p:nvPr/>
          </p:nvSpPr>
          <p:spPr>
            <a:xfrm>
              <a:off x="1148060" y="2550591"/>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1" name="Isosceles Triangle 10"/>
            <p:cNvSpPr/>
            <p:nvPr/>
          </p:nvSpPr>
          <p:spPr>
            <a:xfrm>
              <a:off x="1666203" y="2552649"/>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2" name="Isosceles Triangle 11"/>
            <p:cNvSpPr/>
            <p:nvPr/>
          </p:nvSpPr>
          <p:spPr>
            <a:xfrm flipV="1">
              <a:off x="1199907" y="3830000"/>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grpSp>
        <p:nvGrpSpPr>
          <p:cNvPr id="18" name="Group 17"/>
          <p:cNvGrpSpPr/>
          <p:nvPr/>
        </p:nvGrpSpPr>
        <p:grpSpPr>
          <a:xfrm>
            <a:off x="7903763" y="3782085"/>
            <a:ext cx="267388" cy="601037"/>
            <a:chOff x="6682473" y="3916993"/>
            <a:chExt cx="1404886" cy="2567045"/>
          </a:xfrm>
        </p:grpSpPr>
        <p:sp>
          <p:nvSpPr>
            <p:cNvPr id="14" name="Oval 13"/>
            <p:cNvSpPr/>
            <p:nvPr/>
          </p:nvSpPr>
          <p:spPr>
            <a:xfrm>
              <a:off x="6682473" y="3916993"/>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5" name="Isosceles Triangle 14"/>
            <p:cNvSpPr/>
            <p:nvPr/>
          </p:nvSpPr>
          <p:spPr>
            <a:xfrm>
              <a:off x="6974692" y="4515972"/>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6" name="Isosceles Triangle 15"/>
            <p:cNvSpPr/>
            <p:nvPr/>
          </p:nvSpPr>
          <p:spPr>
            <a:xfrm>
              <a:off x="7492835" y="4518030"/>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spTree>
    <p:extLst>
      <p:ext uri="{BB962C8B-B14F-4D97-AF65-F5344CB8AC3E}">
        <p14:creationId xmlns:p14="http://schemas.microsoft.com/office/powerpoint/2010/main" val="61505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7" y="275014"/>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8116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5" name="Isosceles Triangle 4"/>
          <p:cNvSpPr/>
          <p:nvPr/>
        </p:nvSpPr>
        <p:spPr>
          <a:xfrm>
            <a:off x="9743810" y="373533"/>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6" name="Isosceles Triangle 5"/>
          <p:cNvSpPr/>
          <p:nvPr/>
        </p:nvSpPr>
        <p:spPr>
          <a:xfrm>
            <a:off x="9095990" y="373532"/>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7" name="Rectangle 6"/>
          <p:cNvSpPr/>
          <p:nvPr/>
        </p:nvSpPr>
        <p:spPr>
          <a:xfrm>
            <a:off x="2334279" y="47884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8" name="Title 1"/>
          <p:cNvSpPr txBox="1">
            <a:spLocks/>
          </p:cNvSpPr>
          <p:nvPr/>
        </p:nvSpPr>
        <p:spPr>
          <a:xfrm>
            <a:off x="6739012" y="4828903"/>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Pierre</a:t>
            </a:r>
            <a:endParaRPr lang="en-US" sz="1700" dirty="0"/>
          </a:p>
        </p:txBody>
      </p:sp>
      <p:sp>
        <p:nvSpPr>
          <p:cNvPr id="9" name="Title 1"/>
          <p:cNvSpPr txBox="1">
            <a:spLocks/>
          </p:cNvSpPr>
          <p:nvPr/>
        </p:nvSpPr>
        <p:spPr>
          <a:xfrm>
            <a:off x="4972714"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Laurent</a:t>
            </a:r>
            <a:endParaRPr lang="en-US" sz="1700" dirty="0"/>
          </a:p>
        </p:txBody>
      </p:sp>
      <p:sp>
        <p:nvSpPr>
          <p:cNvPr id="10" name="Title 1"/>
          <p:cNvSpPr txBox="1">
            <a:spLocks/>
          </p:cNvSpPr>
          <p:nvPr/>
        </p:nvSpPr>
        <p:spPr>
          <a:xfrm>
            <a:off x="3038667"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Adelaide</a:t>
            </a:r>
            <a:endParaRPr lang="en-US" sz="1700" dirty="0"/>
          </a:p>
        </p:txBody>
      </p:sp>
      <p:sp>
        <p:nvSpPr>
          <p:cNvPr id="11" name="Title 1"/>
          <p:cNvSpPr txBox="1">
            <a:spLocks/>
          </p:cNvSpPr>
          <p:nvPr/>
        </p:nvSpPr>
        <p:spPr>
          <a:xfrm>
            <a:off x="8500995"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Sofie</a:t>
            </a:r>
            <a:endParaRPr lang="en-US" sz="1700" dirty="0"/>
          </a:p>
        </p:txBody>
      </p:sp>
      <p:sp>
        <p:nvSpPr>
          <p:cNvPr id="12" name="Oval 11"/>
          <p:cNvSpPr/>
          <p:nvPr/>
        </p:nvSpPr>
        <p:spPr>
          <a:xfrm>
            <a:off x="4673818"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3" name="Oval 12"/>
          <p:cNvSpPr/>
          <p:nvPr/>
        </p:nvSpPr>
        <p:spPr>
          <a:xfrm>
            <a:off x="6472946"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4" name="Oval 13"/>
          <p:cNvSpPr/>
          <p:nvPr/>
        </p:nvSpPr>
        <p:spPr>
          <a:xfrm>
            <a:off x="82511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5" name="Isosceles Triangle 14"/>
          <p:cNvSpPr/>
          <p:nvPr/>
        </p:nvSpPr>
        <p:spPr>
          <a:xfrm>
            <a:off x="3103859" y="2550590"/>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6" name="Isosceles Triangle 15"/>
          <p:cNvSpPr/>
          <p:nvPr/>
        </p:nvSpPr>
        <p:spPr>
          <a:xfrm>
            <a:off x="3622003" y="2552647"/>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7" name="Isosceles Triangle 16"/>
          <p:cNvSpPr/>
          <p:nvPr/>
        </p:nvSpPr>
        <p:spPr>
          <a:xfrm flipV="1">
            <a:off x="2276544" y="1134601"/>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8" name="Rectangle 17"/>
          <p:cNvSpPr/>
          <p:nvPr/>
        </p:nvSpPr>
        <p:spPr>
          <a:xfrm>
            <a:off x="9033254" y="1290929"/>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9" name="Rectangle 18"/>
          <p:cNvSpPr/>
          <p:nvPr/>
        </p:nvSpPr>
        <p:spPr>
          <a:xfrm>
            <a:off x="9681075" y="1272005"/>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0" name="Rectangle 19"/>
          <p:cNvSpPr/>
          <p:nvPr/>
        </p:nvSpPr>
        <p:spPr>
          <a:xfrm>
            <a:off x="4972715" y="2780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1" name="Rectangle 20"/>
          <p:cNvSpPr/>
          <p:nvPr/>
        </p:nvSpPr>
        <p:spPr>
          <a:xfrm>
            <a:off x="5450111" y="278033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4" name="Isosceles Triangle 23"/>
          <p:cNvSpPr/>
          <p:nvPr/>
        </p:nvSpPr>
        <p:spPr>
          <a:xfrm>
            <a:off x="683401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5" name="Isosceles Triangle 24"/>
          <p:cNvSpPr/>
          <p:nvPr/>
        </p:nvSpPr>
        <p:spPr>
          <a:xfrm>
            <a:off x="730702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6" name="Rectangle 25"/>
          <p:cNvSpPr/>
          <p:nvPr/>
        </p:nvSpPr>
        <p:spPr>
          <a:xfrm>
            <a:off x="8500996" y="2725214"/>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7" name="Rectangle 26"/>
          <p:cNvSpPr/>
          <p:nvPr/>
        </p:nvSpPr>
        <p:spPr>
          <a:xfrm>
            <a:off x="9032091" y="2715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8" name="Isosceles Triangle 27"/>
          <p:cNvSpPr/>
          <p:nvPr/>
        </p:nvSpPr>
        <p:spPr>
          <a:xfrm flipV="1">
            <a:off x="3155709" y="3829998"/>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9" name="Isosceles Triangle 28"/>
          <p:cNvSpPr/>
          <p:nvPr/>
        </p:nvSpPr>
        <p:spPr>
          <a:xfrm flipV="1">
            <a:off x="8600091" y="3839872"/>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0" name="Rectangle 29"/>
          <p:cNvSpPr/>
          <p:nvPr/>
        </p:nvSpPr>
        <p:spPr>
          <a:xfrm>
            <a:off x="5077238" y="3730442"/>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1" name="Rectangle 30"/>
          <p:cNvSpPr/>
          <p:nvPr/>
        </p:nvSpPr>
        <p:spPr>
          <a:xfrm>
            <a:off x="6941265" y="374031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3" name="Title 1"/>
          <p:cNvSpPr txBox="1">
            <a:spLocks/>
          </p:cNvSpPr>
          <p:nvPr/>
        </p:nvSpPr>
        <p:spPr>
          <a:xfrm>
            <a:off x="2310107" y="275012"/>
            <a:ext cx="7451868" cy="682514"/>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Tree>
    <p:extLst>
      <p:ext uri="{BB962C8B-B14F-4D97-AF65-F5344CB8AC3E}">
        <p14:creationId xmlns:p14="http://schemas.microsoft.com/office/powerpoint/2010/main" val="5760339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C00000"/>
                </a:solidFill>
              </a:rPr>
              <a:t>Calculate profit and loss</a:t>
            </a:r>
            <a:r>
              <a:rPr lang="sv-SE" dirty="0"/>
              <a:t/>
            </a:r>
            <a:br>
              <a:rPr lang="sv-SE" dirty="0"/>
            </a:br>
            <a:endParaRPr lang="en-US" dirty="0"/>
          </a:p>
        </p:txBody>
      </p:sp>
      <p:sp>
        <p:nvSpPr>
          <p:cNvPr id="3" name="TextBox 2"/>
          <p:cNvSpPr txBox="1"/>
          <p:nvPr/>
        </p:nvSpPr>
        <p:spPr>
          <a:xfrm>
            <a:off x="2465766" y="1701554"/>
            <a:ext cx="3817145" cy="1619809"/>
          </a:xfrm>
          <a:prstGeom prst="rect">
            <a:avLst/>
          </a:prstGeom>
          <a:noFill/>
        </p:spPr>
        <p:txBody>
          <a:bodyPr wrap="none" lIns="80142" tIns="40072" rIns="80142" bIns="40072" rtlCol="0">
            <a:spAutoFit/>
          </a:bodyPr>
          <a:lstStyle/>
          <a:p>
            <a:r>
              <a:rPr lang="sv-SE" sz="2000" dirty="0">
                <a:latin typeface="+mj-lt"/>
              </a:rPr>
              <a:t>Every sold face = +$400</a:t>
            </a:r>
          </a:p>
          <a:p>
            <a:r>
              <a:rPr lang="sv-SE" sz="2000" dirty="0">
                <a:latin typeface="+mj-lt"/>
              </a:rPr>
              <a:t>Every unsold complete face = </a:t>
            </a:r>
            <a:r>
              <a:rPr lang="sv-SE" sz="2000" dirty="0">
                <a:solidFill>
                  <a:srgbClr val="FF0000"/>
                </a:solidFill>
                <a:latin typeface="+mj-lt"/>
              </a:rPr>
              <a:t>-$200</a:t>
            </a:r>
          </a:p>
          <a:p>
            <a:r>
              <a:rPr lang="sv-SE" sz="2000" dirty="0">
                <a:latin typeface="+mj-lt"/>
              </a:rPr>
              <a:t>Every unsold eye = </a:t>
            </a:r>
            <a:r>
              <a:rPr lang="sv-SE" sz="2000" dirty="0">
                <a:solidFill>
                  <a:srgbClr val="FF0000"/>
                </a:solidFill>
                <a:latin typeface="+mj-lt"/>
              </a:rPr>
              <a:t>-$25</a:t>
            </a:r>
          </a:p>
          <a:p>
            <a:r>
              <a:rPr lang="sv-SE" sz="2000" dirty="0">
                <a:latin typeface="+mj-lt"/>
              </a:rPr>
              <a:t>Every unsold mouth = </a:t>
            </a:r>
            <a:r>
              <a:rPr lang="sv-SE" sz="2000" dirty="0">
                <a:solidFill>
                  <a:srgbClr val="FF0000"/>
                </a:solidFill>
                <a:latin typeface="+mj-lt"/>
              </a:rPr>
              <a:t>-$50</a:t>
            </a:r>
          </a:p>
          <a:p>
            <a:r>
              <a:rPr lang="sv-SE" sz="2000" dirty="0">
                <a:latin typeface="+mj-lt"/>
              </a:rPr>
              <a:t>Every uncompleted face = </a:t>
            </a:r>
            <a:r>
              <a:rPr lang="sv-SE" sz="2000" dirty="0">
                <a:solidFill>
                  <a:srgbClr val="FF0000"/>
                </a:solidFill>
                <a:latin typeface="+mj-lt"/>
              </a:rPr>
              <a:t>-$100</a:t>
            </a:r>
          </a:p>
        </p:txBody>
      </p:sp>
      <p:pic>
        <p:nvPicPr>
          <p:cNvPr id="8194" name="Picture 2" descr="Profit : profit loss risk road sign on blue background financial risk concept gain or loss net income or defic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886" y="1179636"/>
            <a:ext cx="3370059" cy="324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930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9C859FA-C5E6-4BFD-89E0-D690F3B73E5D}" type="slidenum">
              <a:rPr lang="en-US" smtClean="0"/>
              <a:pPr>
                <a:defRPr/>
              </a:pPr>
              <a:t>5</a:t>
            </a:fld>
            <a:endParaRPr lang="en-US" dirty="0"/>
          </a:p>
        </p:txBody>
      </p:sp>
      <p:pic>
        <p:nvPicPr>
          <p:cNvPr id="5" name="Image 4"/>
          <p:cNvPicPr>
            <a:picLocks noChangeAspect="1"/>
          </p:cNvPicPr>
          <p:nvPr/>
        </p:nvPicPr>
        <p:blipFill>
          <a:blip r:embed="rId3"/>
          <a:stretch>
            <a:fillRect/>
          </a:stretch>
        </p:blipFill>
        <p:spPr>
          <a:xfrm>
            <a:off x="2334442" y="1057451"/>
            <a:ext cx="7523116" cy="4743099"/>
          </a:xfrm>
          <a:prstGeom prst="rect">
            <a:avLst/>
          </a:prstGeom>
        </p:spPr>
      </p:pic>
    </p:spTree>
    <p:extLst>
      <p:ext uri="{BB962C8B-B14F-4D97-AF65-F5344CB8AC3E}">
        <p14:creationId xmlns:p14="http://schemas.microsoft.com/office/powerpoint/2010/main" val="1729255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Retrospective</a:t>
            </a:r>
            <a:endParaRPr lang="en-US" dirty="0">
              <a:solidFill>
                <a:srgbClr val="C00000"/>
              </a:solidFill>
            </a:endParaRPr>
          </a:p>
        </p:txBody>
      </p:sp>
      <p:sp>
        <p:nvSpPr>
          <p:cNvPr id="4" name="TextBox 3"/>
          <p:cNvSpPr txBox="1"/>
          <p:nvPr/>
        </p:nvSpPr>
        <p:spPr>
          <a:xfrm>
            <a:off x="4300795" y="2588181"/>
            <a:ext cx="5859542" cy="2050697"/>
          </a:xfrm>
          <a:prstGeom prst="rect">
            <a:avLst/>
          </a:prstGeom>
          <a:noFill/>
        </p:spPr>
        <p:txBody>
          <a:bodyPr wrap="square" lIns="80142" tIns="40072" rIns="80142" bIns="40072" rtlCol="0">
            <a:spAutoFit/>
          </a:bodyPr>
          <a:lstStyle/>
          <a:p>
            <a:pPr marL="457759" lvl="1"/>
            <a:r>
              <a:rPr lang="en-US" sz="3200" b="1" dirty="0">
                <a:latin typeface="+mj-lt"/>
              </a:rPr>
              <a:t>What good things did we do?</a:t>
            </a:r>
          </a:p>
          <a:p>
            <a:pPr marL="457759" lvl="1"/>
            <a:r>
              <a:rPr lang="en-US" sz="3200" b="1" dirty="0">
                <a:latin typeface="+mj-lt"/>
              </a:rPr>
              <a:t>What could have been better?</a:t>
            </a:r>
          </a:p>
          <a:p>
            <a:pPr marL="457759" lvl="1"/>
            <a:r>
              <a:rPr lang="en-US" sz="3200" b="1" dirty="0">
                <a:latin typeface="+mj-lt"/>
              </a:rPr>
              <a:t>What can we improve?</a:t>
            </a:r>
          </a:p>
          <a:p>
            <a:endParaRPr lang="en-US" sz="3200" dirty="0">
              <a:latin typeface="+mj-lt"/>
            </a:endParaRPr>
          </a:p>
        </p:txBody>
      </p:sp>
      <p:pic>
        <p:nvPicPr>
          <p:cNvPr id="10242"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78" y="1916900"/>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90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067" y="56248"/>
            <a:ext cx="10515600" cy="1325563"/>
          </a:xfrm>
        </p:spPr>
        <p:txBody>
          <a:bodyPr/>
          <a:lstStyle/>
          <a:p>
            <a:r>
              <a:rPr lang="sv-SE" dirty="0" smtClean="0">
                <a:solidFill>
                  <a:srgbClr val="C00000"/>
                </a:solidFill>
              </a:rPr>
              <a:t>Gaspillage</a:t>
            </a:r>
            <a:endParaRPr lang="en-US" dirty="0">
              <a:solidFill>
                <a:srgbClr val="C00000"/>
              </a:solidFill>
            </a:endParaRPr>
          </a:p>
        </p:txBody>
      </p:sp>
      <p:sp>
        <p:nvSpPr>
          <p:cNvPr id="3" name="Content Placeholder 2"/>
          <p:cNvSpPr>
            <a:spLocks noGrp="1"/>
          </p:cNvSpPr>
          <p:nvPr>
            <p:ph idx="1"/>
          </p:nvPr>
        </p:nvSpPr>
        <p:spPr>
          <a:xfrm>
            <a:off x="2370068" y="964438"/>
            <a:ext cx="7418677" cy="1217495"/>
          </a:xfrm>
        </p:spPr>
        <p:txBody>
          <a:bodyPr/>
          <a:lstStyle/>
          <a:p>
            <a:pPr marL="0" indent="0">
              <a:buNone/>
            </a:pPr>
            <a:r>
              <a:rPr lang="sv-SE" sz="2500" dirty="0" smtClean="0">
                <a:solidFill>
                  <a:schemeClr val="tx2"/>
                </a:solidFill>
              </a:rPr>
              <a:t>Inventaire                                           sur/sous </a:t>
            </a:r>
            <a:r>
              <a:rPr lang="sv-SE" sz="2500" dirty="0">
                <a:solidFill>
                  <a:schemeClr val="tx2"/>
                </a:solidFill>
              </a:rPr>
              <a:t>Production</a:t>
            </a:r>
          </a:p>
        </p:txBody>
      </p:sp>
      <p:pic>
        <p:nvPicPr>
          <p:cNvPr id="2052" name="Picture 4" descr="http://www.riversideca.gov/publicworks/trash/images/ti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39864" y="1849984"/>
            <a:ext cx="8548881" cy="446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3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9" y="275015"/>
            <a:ext cx="7451868" cy="626459"/>
          </a:xfrm>
        </p:spPr>
        <p:txBody>
          <a:bodyPr>
            <a:normAutofit fontScale="90000"/>
          </a:bodyPr>
          <a:lstStyle/>
          <a:p>
            <a:r>
              <a:rPr lang="en-US" dirty="0" smtClean="0">
                <a:solidFill>
                  <a:srgbClr val="C00000"/>
                </a:solidFill>
              </a:rPr>
              <a:t>1. </a:t>
            </a:r>
            <a:r>
              <a:rPr lang="en-US" dirty="0" err="1" smtClean="0">
                <a:solidFill>
                  <a:srgbClr val="C00000"/>
                </a:solidFill>
              </a:rPr>
              <a:t>Eliminer</a:t>
            </a:r>
            <a:r>
              <a:rPr lang="en-US" dirty="0" smtClean="0">
                <a:solidFill>
                  <a:srgbClr val="C00000"/>
                </a:solidFill>
              </a:rPr>
              <a:t> le </a:t>
            </a:r>
            <a:r>
              <a:rPr lang="en-US" dirty="0" err="1" smtClean="0">
                <a:solidFill>
                  <a:srgbClr val="C00000"/>
                </a:solidFill>
              </a:rPr>
              <a:t>gaspillage</a:t>
            </a:r>
            <a:r>
              <a:rPr lang="en-US" dirty="0" smtClean="0"/>
              <a:t/>
            </a:r>
            <a:br>
              <a:rPr lang="en-US" dirty="0" smtClean="0"/>
            </a:br>
            <a:endParaRPr lang="en-US" sz="1800" dirty="0">
              <a:solidFill>
                <a:schemeClr val="accent1">
                  <a:lumMod val="75000"/>
                </a:schemeClr>
              </a:solidFill>
            </a:endParaRPr>
          </a:p>
        </p:txBody>
      </p:sp>
      <p:pic>
        <p:nvPicPr>
          <p:cNvPr id="7" name="Picture 4" descr="http://www.riversideca.gov/publicworks/trash/images/tir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264" y="901474"/>
            <a:ext cx="1613969" cy="14178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15"/>
          <p:cNvGrpSpPr>
            <a:grpSpLocks/>
          </p:cNvGrpSpPr>
          <p:nvPr/>
        </p:nvGrpSpPr>
        <p:grpSpPr bwMode="auto">
          <a:xfrm>
            <a:off x="2901236" y="2391873"/>
            <a:ext cx="6254655" cy="4343159"/>
            <a:chOff x="58" y="2180"/>
            <a:chExt cx="4082" cy="2452"/>
          </a:xfrm>
        </p:grpSpPr>
        <p:graphicFrame>
          <p:nvGraphicFramePr>
            <p:cNvPr id="10" name="Object 8"/>
            <p:cNvGraphicFramePr>
              <a:graphicFrameLocks noChangeAspect="1"/>
            </p:cNvGraphicFramePr>
            <p:nvPr>
              <p:extLst/>
            </p:nvPr>
          </p:nvGraphicFramePr>
          <p:xfrm>
            <a:off x="58" y="2180"/>
            <a:ext cx="4082" cy="2452"/>
          </p:xfrm>
          <a:graphic>
            <a:graphicData uri="http://schemas.openxmlformats.org/presentationml/2006/ole">
              <mc:AlternateContent xmlns:mc="http://schemas.openxmlformats.org/markup-compatibility/2006">
                <mc:Choice xmlns:v="urn:schemas-microsoft-com:vml" Requires="v">
                  <p:oleObj spid="_x0000_s1154" name="Worksheet" r:id="rId5" imgW="5705543" imgH="3448185" progId="Excel.Sheet.8">
                    <p:embed/>
                  </p:oleObj>
                </mc:Choice>
                <mc:Fallback>
                  <p:oleObj name="Worksheet" r:id="rId5" imgW="5705543" imgH="3448185" progId="Excel.Sheet.8">
                    <p:embed/>
                    <p:pic>
                      <p:nvPicPr>
                        <p:cNvPr id="1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2180"/>
                          <a:ext cx="4082" cy="2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2"/>
            <p:cNvSpPr>
              <a:spLocks noChangeArrowheads="1"/>
            </p:cNvSpPr>
            <p:nvPr/>
          </p:nvSpPr>
          <p:spPr bwMode="auto">
            <a:xfrm>
              <a:off x="58" y="2526"/>
              <a:ext cx="3636" cy="209"/>
            </a:xfrm>
            <a:prstGeom prst="rect">
              <a:avLst/>
            </a:prstGeom>
            <a:noFill/>
            <a:ln w="9525">
              <a:noFill/>
              <a:miter lim="800000"/>
              <a:headEnd/>
              <a:tailEnd/>
            </a:ln>
          </p:spPr>
          <p:txBody>
            <a:bodyPr wrap="square">
              <a:spAutoFit/>
            </a:bodyPr>
            <a:lstStyle/>
            <a:p>
              <a:r>
                <a:rPr lang="sv-SE" dirty="0"/>
                <a:t>Features and Functions Used in a Typical System</a:t>
              </a:r>
              <a:endParaRPr lang="en-US" dirty="0"/>
            </a:p>
          </p:txBody>
        </p:sp>
        <p:sp>
          <p:nvSpPr>
            <p:cNvPr id="12" name="Rectangle 13"/>
            <p:cNvSpPr>
              <a:spLocks noChangeArrowheads="1"/>
            </p:cNvSpPr>
            <p:nvPr/>
          </p:nvSpPr>
          <p:spPr bwMode="auto">
            <a:xfrm>
              <a:off x="161" y="4074"/>
              <a:ext cx="3430" cy="174"/>
            </a:xfrm>
            <a:prstGeom prst="rect">
              <a:avLst/>
            </a:prstGeom>
            <a:noFill/>
            <a:ln w="9525">
              <a:noFill/>
              <a:miter lim="800000"/>
              <a:headEnd/>
              <a:tailEnd/>
            </a:ln>
          </p:spPr>
          <p:txBody>
            <a:bodyPr wrap="square">
              <a:spAutoFit/>
            </a:bodyPr>
            <a:lstStyle/>
            <a:p>
              <a:r>
                <a:rPr lang="sv-SE" sz="1400" dirty="0"/>
                <a:t>Standish Group Study Reported at XP2002 by Jim Johnson, Chairman</a:t>
              </a:r>
              <a:endParaRPr lang="en-US" sz="1400" dirty="0"/>
            </a:p>
          </p:txBody>
        </p:sp>
      </p:grpSp>
      <p:sp>
        <p:nvSpPr>
          <p:cNvPr id="3" name="Content Placeholder 2"/>
          <p:cNvSpPr>
            <a:spLocks noGrp="1"/>
          </p:cNvSpPr>
          <p:nvPr>
            <p:ph sz="half" idx="1"/>
          </p:nvPr>
        </p:nvSpPr>
        <p:spPr>
          <a:xfrm>
            <a:off x="3563376" y="1382062"/>
            <a:ext cx="6535147" cy="4526884"/>
          </a:xfrm>
        </p:spPr>
        <p:txBody>
          <a:bodyPr/>
          <a:lstStyle/>
          <a:p>
            <a:pPr marL="0" indent="0">
              <a:buNone/>
            </a:pPr>
            <a:r>
              <a:rPr lang="sv-SE" dirty="0" smtClean="0">
                <a:solidFill>
                  <a:schemeClr val="tx1">
                    <a:lumMod val="65000"/>
                    <a:lumOff val="35000"/>
                  </a:schemeClr>
                </a:solidFill>
              </a:rPr>
              <a:t>           Enlever toutes les activités sans valeur ajoutées</a:t>
            </a:r>
          </a:p>
          <a:p>
            <a:pPr marL="0" indent="0">
              <a:buNone/>
            </a:pPr>
            <a:r>
              <a:rPr lang="sv-SE" dirty="0" smtClean="0">
                <a:solidFill>
                  <a:schemeClr val="tx1">
                    <a:lumMod val="65000"/>
                    <a:lumOff val="35000"/>
                  </a:schemeClr>
                </a:solidFill>
              </a:rPr>
              <a:t>  Example: Développer plus qu’on peut tester</a:t>
            </a:r>
            <a:endParaRPr lang="en-US" b="0" dirty="0">
              <a:solidFill>
                <a:schemeClr val="tx1">
                  <a:lumMod val="65000"/>
                  <a:lumOff val="35000"/>
                </a:schemeClr>
              </a:solidFill>
            </a:endParaRPr>
          </a:p>
        </p:txBody>
      </p:sp>
    </p:spTree>
    <p:extLst>
      <p:ext uri="{BB962C8B-B14F-4D97-AF65-F5344CB8AC3E}">
        <p14:creationId xmlns:p14="http://schemas.microsoft.com/office/powerpoint/2010/main" val="228601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39091" y="1876808"/>
            <a:ext cx="3370349" cy="4526884"/>
          </a:xfrm>
        </p:spPr>
        <p:txBody>
          <a:bodyPr/>
          <a:lstStyle/>
          <a:p>
            <a:pPr marL="0" indent="0">
              <a:buNone/>
            </a:pPr>
            <a:r>
              <a:rPr lang="sv-SE" sz="2400" dirty="0" smtClean="0">
                <a:solidFill>
                  <a:schemeClr val="tx1">
                    <a:lumMod val="65000"/>
                    <a:lumOff val="35000"/>
                  </a:schemeClr>
                </a:solidFill>
              </a:rPr>
              <a:t>Sur-production</a:t>
            </a:r>
            <a:endParaRPr lang="sv-SE" sz="2400" dirty="0">
              <a:solidFill>
                <a:schemeClr val="tx1">
                  <a:lumMod val="65000"/>
                  <a:lumOff val="35000"/>
                </a:schemeClr>
              </a:solidFill>
            </a:endParaRPr>
          </a:p>
          <a:p>
            <a:pPr marL="0" indent="0">
              <a:buNone/>
            </a:pPr>
            <a:r>
              <a:rPr lang="sv-SE" sz="2400" dirty="0" smtClean="0">
                <a:solidFill>
                  <a:schemeClr val="tx1">
                    <a:lumMod val="65000"/>
                    <a:lumOff val="35000"/>
                  </a:schemeClr>
                </a:solidFill>
              </a:rPr>
              <a:t>Attente</a:t>
            </a:r>
            <a:endParaRPr lang="sv-SE" sz="2400" dirty="0">
              <a:solidFill>
                <a:schemeClr val="tx1">
                  <a:lumMod val="65000"/>
                  <a:lumOff val="35000"/>
                </a:schemeClr>
              </a:solidFill>
            </a:endParaRPr>
          </a:p>
          <a:p>
            <a:pPr marL="0" indent="0">
              <a:buNone/>
            </a:pPr>
            <a:r>
              <a:rPr lang="sv-SE" sz="2400" dirty="0">
                <a:solidFill>
                  <a:schemeClr val="tx1">
                    <a:lumMod val="65000"/>
                    <a:lumOff val="35000"/>
                  </a:schemeClr>
                </a:solidFill>
              </a:rPr>
              <a:t>Transportation</a:t>
            </a:r>
          </a:p>
          <a:p>
            <a:pPr marL="0" indent="0">
              <a:buNone/>
            </a:pPr>
            <a:r>
              <a:rPr lang="sv-SE" sz="2400" dirty="0" smtClean="0">
                <a:solidFill>
                  <a:schemeClr val="tx1">
                    <a:lumMod val="65000"/>
                    <a:lumOff val="35000"/>
                  </a:schemeClr>
                </a:solidFill>
              </a:rPr>
              <a:t>Sur-process</a:t>
            </a:r>
            <a:endParaRPr lang="sv-SE" sz="2400" dirty="0">
              <a:solidFill>
                <a:schemeClr val="tx1">
                  <a:lumMod val="65000"/>
                  <a:lumOff val="35000"/>
                </a:schemeClr>
              </a:solidFill>
            </a:endParaRPr>
          </a:p>
          <a:p>
            <a:pPr marL="0" indent="0">
              <a:buNone/>
            </a:pPr>
            <a:r>
              <a:rPr lang="sv-SE" sz="2400" dirty="0" smtClean="0">
                <a:solidFill>
                  <a:schemeClr val="tx1">
                    <a:lumMod val="65000"/>
                    <a:lumOff val="35000"/>
                  </a:schemeClr>
                </a:solidFill>
              </a:rPr>
              <a:t>Inventaire</a:t>
            </a:r>
            <a:endParaRPr lang="sv-SE" sz="2400" dirty="0">
              <a:solidFill>
                <a:schemeClr val="tx1">
                  <a:lumMod val="65000"/>
                  <a:lumOff val="35000"/>
                </a:schemeClr>
              </a:solidFill>
            </a:endParaRPr>
          </a:p>
          <a:p>
            <a:pPr marL="0" indent="0">
              <a:buNone/>
            </a:pPr>
            <a:endParaRPr lang="sv-SE" dirty="0">
              <a:solidFill>
                <a:schemeClr val="tx1">
                  <a:lumMod val="65000"/>
                  <a:lumOff val="35000"/>
                </a:schemeClr>
              </a:solidFill>
            </a:endParaRPr>
          </a:p>
          <a:p>
            <a:pPr marL="0" indent="0">
              <a:buNone/>
            </a:pPr>
            <a:r>
              <a:rPr lang="sv-SE" sz="2400" dirty="0" smtClean="0">
                <a:solidFill>
                  <a:schemeClr val="tx1">
                    <a:lumMod val="65000"/>
                    <a:lumOff val="35000"/>
                  </a:schemeClr>
                </a:solidFill>
              </a:rPr>
              <a:t>Motion </a:t>
            </a:r>
            <a:r>
              <a:rPr lang="sv-SE" sz="2400" dirty="0">
                <a:solidFill>
                  <a:schemeClr val="tx1">
                    <a:lumMod val="65000"/>
                    <a:lumOff val="35000"/>
                  </a:schemeClr>
                </a:solidFill>
              </a:rPr>
              <a:t>(people) </a:t>
            </a:r>
          </a:p>
          <a:p>
            <a:pPr marL="0" indent="0">
              <a:buNone/>
            </a:pPr>
            <a:endParaRPr lang="sv-SE" sz="2400" dirty="0" smtClean="0">
              <a:solidFill>
                <a:schemeClr val="tx1">
                  <a:lumMod val="65000"/>
                  <a:lumOff val="35000"/>
                </a:schemeClr>
              </a:solidFill>
            </a:endParaRPr>
          </a:p>
          <a:p>
            <a:pPr marL="0" indent="0">
              <a:buNone/>
            </a:pPr>
            <a:r>
              <a:rPr lang="sv-SE" sz="2400" dirty="0" smtClean="0">
                <a:solidFill>
                  <a:schemeClr val="tx1">
                    <a:lumMod val="65000"/>
                    <a:lumOff val="35000"/>
                  </a:schemeClr>
                </a:solidFill>
              </a:rPr>
              <a:t>Defects</a:t>
            </a:r>
            <a:endParaRPr lang="en-US" sz="2400" dirty="0">
              <a:solidFill>
                <a:schemeClr val="tx1">
                  <a:lumMod val="65000"/>
                  <a:lumOff val="35000"/>
                </a:schemeClr>
              </a:solidFill>
            </a:endParaRPr>
          </a:p>
        </p:txBody>
      </p:sp>
      <p:sp>
        <p:nvSpPr>
          <p:cNvPr id="4" name="Content Placeholder 3"/>
          <p:cNvSpPr>
            <a:spLocks noGrp="1"/>
          </p:cNvSpPr>
          <p:nvPr>
            <p:ph sz="half" idx="2"/>
          </p:nvPr>
        </p:nvSpPr>
        <p:spPr>
          <a:xfrm>
            <a:off x="4073118" y="1798359"/>
            <a:ext cx="3985604" cy="4526884"/>
          </a:xfrm>
        </p:spPr>
        <p:txBody>
          <a:bodyPr/>
          <a:lstStyle/>
          <a:p>
            <a:pPr marL="0" indent="0">
              <a:buNone/>
            </a:pPr>
            <a:r>
              <a:rPr lang="sv-SE" sz="2400" dirty="0">
                <a:solidFill>
                  <a:schemeClr val="tx2"/>
                </a:solidFill>
              </a:rPr>
              <a:t>Extra </a:t>
            </a:r>
            <a:r>
              <a:rPr lang="sv-SE" sz="2400" dirty="0" smtClean="0">
                <a:solidFill>
                  <a:schemeClr val="tx2"/>
                </a:solidFill>
              </a:rPr>
              <a:t>évolution</a:t>
            </a:r>
            <a:endParaRPr lang="sv-SE" sz="2400" dirty="0">
              <a:solidFill>
                <a:schemeClr val="tx2"/>
              </a:solidFill>
            </a:endParaRPr>
          </a:p>
          <a:p>
            <a:pPr marL="0" indent="0">
              <a:buNone/>
            </a:pPr>
            <a:r>
              <a:rPr lang="sv-SE" sz="2400" dirty="0" smtClean="0">
                <a:solidFill>
                  <a:schemeClr val="tx2"/>
                </a:solidFill>
              </a:rPr>
              <a:t>Attente de décision</a:t>
            </a:r>
            <a:endParaRPr lang="sv-SE" sz="2400" dirty="0">
              <a:solidFill>
                <a:schemeClr val="tx2"/>
              </a:solidFill>
            </a:endParaRPr>
          </a:p>
          <a:p>
            <a:pPr marL="0" indent="0">
              <a:buNone/>
            </a:pPr>
            <a:r>
              <a:rPr lang="sv-SE" sz="2400" dirty="0">
                <a:solidFill>
                  <a:schemeClr val="tx2"/>
                </a:solidFill>
              </a:rPr>
              <a:t>Handoffs</a:t>
            </a:r>
          </a:p>
          <a:p>
            <a:pPr marL="0" indent="0">
              <a:buNone/>
            </a:pPr>
            <a:r>
              <a:rPr lang="sv-SE" sz="2400" dirty="0">
                <a:solidFill>
                  <a:schemeClr val="tx2"/>
                </a:solidFill>
              </a:rPr>
              <a:t>Extra steps (specifications)</a:t>
            </a:r>
          </a:p>
          <a:p>
            <a:pPr marL="0" indent="0">
              <a:buNone/>
            </a:pPr>
            <a:r>
              <a:rPr lang="sv-SE" sz="2400" dirty="0" smtClean="0">
                <a:solidFill>
                  <a:schemeClr val="tx2"/>
                </a:solidFill>
              </a:rPr>
              <a:t>Travail en cours</a:t>
            </a:r>
          </a:p>
          <a:p>
            <a:pPr marL="0" indent="0">
              <a:buNone/>
            </a:pPr>
            <a:r>
              <a:rPr lang="sv-SE" sz="2400" dirty="0" smtClean="0">
                <a:solidFill>
                  <a:schemeClr val="tx2"/>
                </a:solidFill>
              </a:rPr>
              <a:t>Travail incomplet</a:t>
            </a:r>
            <a:r>
              <a:rPr lang="sv-SE" sz="2400" dirty="0">
                <a:solidFill>
                  <a:schemeClr val="tx2"/>
                </a:solidFill>
              </a:rPr>
              <a:t/>
            </a:r>
            <a:br>
              <a:rPr lang="sv-SE" sz="2400" dirty="0">
                <a:solidFill>
                  <a:schemeClr val="tx2"/>
                </a:solidFill>
              </a:rPr>
            </a:br>
            <a:endParaRPr lang="sv-SE" sz="2400" dirty="0" smtClean="0">
              <a:solidFill>
                <a:schemeClr val="tx2"/>
              </a:solidFill>
            </a:endParaRPr>
          </a:p>
          <a:p>
            <a:pPr marL="0" indent="0">
              <a:buNone/>
            </a:pPr>
            <a:r>
              <a:rPr lang="sv-SE" sz="2400" dirty="0" smtClean="0">
                <a:solidFill>
                  <a:schemeClr val="tx2"/>
                </a:solidFill>
              </a:rPr>
              <a:t>Trouver l’information</a:t>
            </a:r>
            <a:endParaRPr lang="sv-SE" sz="2400" dirty="0">
              <a:solidFill>
                <a:schemeClr val="tx2"/>
              </a:solidFill>
            </a:endParaRPr>
          </a:p>
          <a:p>
            <a:pPr marL="0" indent="0">
              <a:buNone/>
            </a:pPr>
            <a:endParaRPr lang="sv-SE" sz="2400" dirty="0" smtClean="0">
              <a:solidFill>
                <a:schemeClr val="tx2"/>
              </a:solidFill>
            </a:endParaRPr>
          </a:p>
          <a:p>
            <a:pPr marL="0" indent="0">
              <a:buNone/>
            </a:pPr>
            <a:r>
              <a:rPr lang="sv-SE" sz="2400" dirty="0" smtClean="0">
                <a:solidFill>
                  <a:schemeClr val="tx2"/>
                </a:solidFill>
              </a:rPr>
              <a:t>Bugs</a:t>
            </a:r>
            <a:endParaRPr lang="en-US" sz="2400" dirty="0">
              <a:solidFill>
                <a:schemeClr val="tx2"/>
              </a:solidFill>
            </a:endParaRPr>
          </a:p>
        </p:txBody>
      </p:sp>
      <p:sp>
        <p:nvSpPr>
          <p:cNvPr id="6" name="Content Placeholder 3"/>
          <p:cNvSpPr txBox="1">
            <a:spLocks/>
          </p:cNvSpPr>
          <p:nvPr/>
        </p:nvSpPr>
        <p:spPr bwMode="auto">
          <a:xfrm>
            <a:off x="4073118" y="462513"/>
            <a:ext cx="6025406" cy="1267056"/>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lvl1pPr marL="390525" indent="-390525" algn="l" defTabSz="1042988" rtl="0" eaLnBrk="0" fontAlgn="base" hangingPunct="0">
              <a:spcBef>
                <a:spcPct val="20000"/>
              </a:spcBef>
              <a:spcAft>
                <a:spcPct val="0"/>
              </a:spcAft>
              <a:buSzPct val="140000"/>
              <a:buBlip>
                <a:blip r:embed="rId3"/>
              </a:buBlip>
              <a:defRPr sz="2800" b="1">
                <a:solidFill>
                  <a:srgbClr val="ED1A3B"/>
                </a:solidFill>
                <a:latin typeface="+mn-lt"/>
                <a:ea typeface="+mn-ea"/>
                <a:cs typeface="+mn-cs"/>
              </a:defRPr>
            </a:lvl1pPr>
            <a:lvl2pPr marL="847725" indent="-325438" algn="l" defTabSz="1042988" rtl="0" eaLnBrk="0" fontAlgn="base" hangingPunct="0">
              <a:spcBef>
                <a:spcPct val="30000"/>
              </a:spcBef>
              <a:spcAft>
                <a:spcPct val="0"/>
              </a:spcAft>
              <a:buSzPct val="140000"/>
              <a:buBlip>
                <a:blip r:embed="rId4"/>
              </a:buBlip>
              <a:defRPr sz="2400">
                <a:solidFill>
                  <a:schemeClr val="tx1"/>
                </a:solidFill>
                <a:latin typeface="+mn-lt"/>
                <a:ea typeface="+mn-ea"/>
                <a:cs typeface="+mn-cs"/>
              </a:defRPr>
            </a:lvl2pPr>
            <a:lvl3pPr marL="1303338"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3pPr>
            <a:lvl4pPr marL="1825625" indent="-260350" algn="l" defTabSz="1042988" rtl="0" eaLnBrk="0" fontAlgn="base" hangingPunct="0">
              <a:spcBef>
                <a:spcPct val="30000"/>
              </a:spcBef>
              <a:spcAft>
                <a:spcPct val="0"/>
              </a:spcAft>
              <a:buSzPct val="140000"/>
              <a:buBlip>
                <a:blip r:embed="rId4"/>
              </a:buBlip>
              <a:defRPr sz="1800">
                <a:solidFill>
                  <a:schemeClr val="tx1"/>
                </a:solidFill>
                <a:latin typeface="+mn-lt"/>
                <a:ea typeface="+mn-ea"/>
                <a:cs typeface="+mn-cs"/>
              </a:defRPr>
            </a:lvl4pPr>
            <a:lvl5pPr marL="2346325" indent="-260350" algn="l" defTabSz="1042988" rtl="0" eaLnBrk="0" fontAlgn="base" hangingPunct="0">
              <a:spcBef>
                <a:spcPct val="30000"/>
              </a:spcBef>
              <a:spcAft>
                <a:spcPct val="0"/>
              </a:spcAft>
              <a:buSzPct val="140000"/>
              <a:buBlip>
                <a:blip r:embed="rId4"/>
              </a:buBlip>
              <a:defRPr sz="1800">
                <a:solidFill>
                  <a:schemeClr val="tx1"/>
                </a:solidFill>
                <a:latin typeface="+mn-lt"/>
                <a:ea typeface="+mn-ea"/>
                <a:cs typeface="+mn-cs"/>
              </a:defRPr>
            </a:lvl5pPr>
            <a:lvl6pPr marL="2803525" indent="-260350" algn="l" defTabSz="1042988" rtl="0" fontAlgn="base">
              <a:spcBef>
                <a:spcPct val="30000"/>
              </a:spcBef>
              <a:spcAft>
                <a:spcPct val="0"/>
              </a:spcAft>
              <a:buSzPct val="140000"/>
              <a:buBlip>
                <a:blip r:embed="rId4"/>
              </a:buBlip>
              <a:defRPr sz="1800">
                <a:solidFill>
                  <a:schemeClr val="tx1"/>
                </a:solidFill>
                <a:latin typeface="+mn-lt"/>
                <a:ea typeface="+mn-ea"/>
                <a:cs typeface="+mn-cs"/>
              </a:defRPr>
            </a:lvl6pPr>
            <a:lvl7pPr marL="3260725" indent="-260350" algn="l" defTabSz="1042988" rtl="0" fontAlgn="base">
              <a:spcBef>
                <a:spcPct val="30000"/>
              </a:spcBef>
              <a:spcAft>
                <a:spcPct val="0"/>
              </a:spcAft>
              <a:buSzPct val="140000"/>
              <a:buBlip>
                <a:blip r:embed="rId4"/>
              </a:buBlip>
              <a:defRPr sz="1800">
                <a:solidFill>
                  <a:schemeClr val="tx1"/>
                </a:solidFill>
                <a:latin typeface="+mn-lt"/>
                <a:ea typeface="+mn-ea"/>
                <a:cs typeface="+mn-cs"/>
              </a:defRPr>
            </a:lvl7pPr>
            <a:lvl8pPr marL="3717925" indent="-260350" algn="l" defTabSz="1042988" rtl="0" fontAlgn="base">
              <a:spcBef>
                <a:spcPct val="30000"/>
              </a:spcBef>
              <a:spcAft>
                <a:spcPct val="0"/>
              </a:spcAft>
              <a:buSzPct val="140000"/>
              <a:buBlip>
                <a:blip r:embed="rId4"/>
              </a:buBlip>
              <a:defRPr sz="1800">
                <a:solidFill>
                  <a:schemeClr val="tx1"/>
                </a:solidFill>
                <a:latin typeface="+mn-lt"/>
                <a:ea typeface="+mn-ea"/>
                <a:cs typeface="+mn-cs"/>
              </a:defRPr>
            </a:lvl8pPr>
            <a:lvl9pPr marL="4175125" indent="-260350" algn="l" defTabSz="1042988" rtl="0" fontAlgn="base">
              <a:spcBef>
                <a:spcPct val="30000"/>
              </a:spcBef>
              <a:spcAft>
                <a:spcPct val="0"/>
              </a:spcAft>
              <a:buSzPct val="140000"/>
              <a:buBlip>
                <a:blip r:embed="rId4"/>
              </a:buBlip>
              <a:defRPr sz="1800">
                <a:solidFill>
                  <a:schemeClr val="tx1"/>
                </a:solidFill>
                <a:latin typeface="+mn-lt"/>
                <a:ea typeface="+mn-ea"/>
                <a:cs typeface="+mn-cs"/>
              </a:defRPr>
            </a:lvl9pPr>
          </a:lstStyle>
          <a:p>
            <a:pPr marL="0" indent="0">
              <a:buNone/>
            </a:pPr>
            <a:r>
              <a:rPr lang="sv-SE" sz="2400" b="0" dirty="0">
                <a:solidFill>
                  <a:srgbClr val="C00000"/>
                </a:solidFill>
              </a:rPr>
              <a:t>7 </a:t>
            </a:r>
            <a:r>
              <a:rPr lang="sv-SE" sz="2400" b="0" dirty="0" smtClean="0">
                <a:solidFill>
                  <a:srgbClr val="C00000"/>
                </a:solidFill>
              </a:rPr>
              <a:t>gaspillages du developement logiciel</a:t>
            </a:r>
            <a:endParaRPr lang="en-US" sz="2400" b="0" dirty="0">
              <a:solidFill>
                <a:srgbClr val="C00000"/>
              </a:solidFill>
            </a:endParaRPr>
          </a:p>
        </p:txBody>
      </p:sp>
      <p:pic>
        <p:nvPicPr>
          <p:cNvPr id="7" name="Picture 4" descr="http://www.riversideca.gov/publicworks/trash/images/tir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5252" y="208074"/>
            <a:ext cx="1613969" cy="1417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7667816" y="1876808"/>
            <a:ext cx="3846851" cy="4526884"/>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sv-SE" sz="2400" dirty="0" smtClean="0">
                <a:solidFill>
                  <a:schemeClr val="tx1">
                    <a:lumMod val="65000"/>
                    <a:lumOff val="35000"/>
                  </a:schemeClr>
                </a:solidFill>
              </a:rPr>
              <a:t>Développer pour aujourd’hui</a:t>
            </a:r>
            <a:endParaRPr lang="sv-SE" sz="2400" dirty="0">
              <a:solidFill>
                <a:schemeClr val="tx1">
                  <a:lumMod val="65000"/>
                  <a:lumOff val="35000"/>
                </a:schemeClr>
              </a:solidFill>
            </a:endParaRPr>
          </a:p>
          <a:p>
            <a:pPr marL="0" indent="0">
              <a:buNone/>
            </a:pPr>
            <a:r>
              <a:rPr lang="sv-SE" sz="2400" dirty="0" smtClean="0">
                <a:solidFill>
                  <a:schemeClr val="tx1">
                    <a:lumMod val="65000"/>
                    <a:lumOff val="35000"/>
                  </a:schemeClr>
                </a:solidFill>
              </a:rPr>
              <a:t>Petit incrément</a:t>
            </a:r>
            <a:endParaRPr lang="sv-SE" sz="2400" dirty="0">
              <a:solidFill>
                <a:schemeClr val="tx1">
                  <a:lumMod val="65000"/>
                  <a:lumOff val="35000"/>
                </a:schemeClr>
              </a:solidFill>
            </a:endParaRPr>
          </a:p>
          <a:p>
            <a:pPr marL="0" indent="0">
              <a:buNone/>
            </a:pPr>
            <a:r>
              <a:rPr lang="sv-SE" sz="2400" dirty="0">
                <a:solidFill>
                  <a:schemeClr val="tx1">
                    <a:lumMod val="65000"/>
                    <a:lumOff val="35000"/>
                  </a:schemeClr>
                </a:solidFill>
              </a:rPr>
              <a:t>Include customers</a:t>
            </a:r>
          </a:p>
          <a:p>
            <a:pPr marL="0" indent="0">
              <a:buNone/>
            </a:pPr>
            <a:r>
              <a:rPr lang="sv-SE" sz="2400" dirty="0" smtClean="0">
                <a:solidFill>
                  <a:schemeClr val="tx1">
                    <a:lumMod val="65000"/>
                    <a:lumOff val="35000"/>
                  </a:schemeClr>
                </a:solidFill>
              </a:rPr>
              <a:t>Revu du process (simplifier)</a:t>
            </a:r>
            <a:endParaRPr lang="sv-SE" sz="2400" dirty="0">
              <a:solidFill>
                <a:schemeClr val="tx1">
                  <a:lumMod val="65000"/>
                  <a:lumOff val="35000"/>
                </a:schemeClr>
              </a:solidFill>
            </a:endParaRPr>
          </a:p>
          <a:p>
            <a:pPr marL="0" indent="0">
              <a:buNone/>
            </a:pPr>
            <a:r>
              <a:rPr lang="sv-SE" sz="2400" dirty="0" smtClean="0">
                <a:solidFill>
                  <a:schemeClr val="tx1">
                    <a:lumMod val="65000"/>
                    <a:lumOff val="35000"/>
                  </a:schemeClr>
                </a:solidFill>
              </a:rPr>
              <a:t>Détailler  le just in time</a:t>
            </a:r>
            <a:endParaRPr lang="sv-SE" sz="2400" dirty="0">
              <a:solidFill>
                <a:schemeClr val="tx1">
                  <a:lumMod val="65000"/>
                  <a:lumOff val="35000"/>
                </a:schemeClr>
              </a:solidFill>
            </a:endParaRPr>
          </a:p>
          <a:p>
            <a:pPr marL="0" indent="0">
              <a:buNone/>
            </a:pPr>
            <a:endParaRPr lang="sv-SE" sz="2000" dirty="0">
              <a:solidFill>
                <a:schemeClr val="tx1">
                  <a:lumMod val="65000"/>
                  <a:lumOff val="35000"/>
                </a:schemeClr>
              </a:solidFill>
            </a:endParaRPr>
          </a:p>
          <a:p>
            <a:pPr marL="0" indent="0">
              <a:buNone/>
            </a:pPr>
            <a:r>
              <a:rPr lang="sv-SE" sz="2400" dirty="0" smtClean="0">
                <a:solidFill>
                  <a:schemeClr val="tx1">
                    <a:lumMod val="65000"/>
                    <a:lumOff val="35000"/>
                  </a:schemeClr>
                </a:solidFill>
              </a:rPr>
              <a:t>Tous dans le meme plateau</a:t>
            </a:r>
            <a:endParaRPr lang="sv-SE" sz="2400" dirty="0">
              <a:solidFill>
                <a:schemeClr val="tx1">
                  <a:lumMod val="65000"/>
                  <a:lumOff val="35000"/>
                </a:schemeClr>
              </a:solidFill>
            </a:endParaRPr>
          </a:p>
          <a:p>
            <a:pPr marL="0" indent="0">
              <a:buNone/>
            </a:pPr>
            <a:endParaRPr lang="sv-SE" sz="2400" dirty="0" smtClean="0">
              <a:solidFill>
                <a:schemeClr val="tx1">
                  <a:lumMod val="65000"/>
                  <a:lumOff val="35000"/>
                </a:schemeClr>
              </a:solidFill>
            </a:endParaRPr>
          </a:p>
          <a:p>
            <a:pPr marL="0" indent="0">
              <a:buNone/>
            </a:pPr>
            <a:endParaRPr lang="sv-SE" sz="2400" dirty="0" smtClean="0">
              <a:solidFill>
                <a:schemeClr val="tx1">
                  <a:lumMod val="65000"/>
                  <a:lumOff val="35000"/>
                </a:schemeClr>
              </a:solidFill>
            </a:endParaRPr>
          </a:p>
          <a:p>
            <a:pPr marL="0" indent="0">
              <a:buNone/>
            </a:pPr>
            <a:r>
              <a:rPr lang="sv-SE" sz="2400" dirty="0" smtClean="0">
                <a:solidFill>
                  <a:schemeClr val="tx1">
                    <a:lumMod val="65000"/>
                    <a:lumOff val="35000"/>
                  </a:schemeClr>
                </a:solidFill>
              </a:rPr>
              <a:t>Tester tot</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178775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073788" y="275012"/>
            <a:ext cx="8162413" cy="1143240"/>
          </a:xfrm>
        </p:spPr>
        <p:txBody>
          <a:bodyPr>
            <a:normAutofit fontScale="90000"/>
          </a:bodyPr>
          <a:lstStyle/>
          <a:p>
            <a:r>
              <a:rPr lang="en-US" noProof="0" dirty="0" smtClean="0">
                <a:solidFill>
                  <a:srgbClr val="C00000"/>
                </a:solidFill>
              </a:rPr>
              <a:t/>
            </a:r>
            <a:br>
              <a:rPr lang="en-US" noProof="0" dirty="0" smtClean="0">
                <a:solidFill>
                  <a:srgbClr val="C00000"/>
                </a:solidFill>
              </a:rPr>
            </a:br>
            <a:r>
              <a:rPr lang="en-US" noProof="0" dirty="0" smtClean="0">
                <a:solidFill>
                  <a:srgbClr val="C00000"/>
                </a:solidFill>
              </a:rPr>
              <a:t> </a:t>
            </a:r>
            <a:r>
              <a:rPr lang="en-US" u="sng" dirty="0">
                <a:solidFill>
                  <a:srgbClr val="C00000"/>
                </a:solidFill>
              </a:rPr>
              <a:t>Myth</a:t>
            </a:r>
            <a:r>
              <a:rPr lang="en-US" dirty="0" smtClean="0">
                <a:solidFill>
                  <a:srgbClr val="C00000"/>
                </a:solidFill>
              </a:rPr>
              <a:t>: </a:t>
            </a:r>
            <a:r>
              <a:rPr lang="en-US" noProof="0" dirty="0" err="1" smtClean="0">
                <a:solidFill>
                  <a:srgbClr val="C00000"/>
                </a:solidFill>
              </a:rPr>
              <a:t>Spécification</a:t>
            </a:r>
            <a:r>
              <a:rPr lang="en-US" noProof="0" dirty="0" smtClean="0">
                <a:solidFill>
                  <a:srgbClr val="C00000"/>
                </a:solidFill>
              </a:rPr>
              <a:t> </a:t>
            </a:r>
            <a:r>
              <a:rPr lang="en-US" noProof="0" dirty="0" err="1" smtClean="0">
                <a:solidFill>
                  <a:srgbClr val="C00000"/>
                </a:solidFill>
              </a:rPr>
              <a:t>précauce</a:t>
            </a:r>
            <a:r>
              <a:rPr lang="en-US" noProof="0" dirty="0" smtClean="0">
                <a:solidFill>
                  <a:srgbClr val="C00000"/>
                </a:solidFill>
              </a:rPr>
              <a:t> </a:t>
            </a:r>
            <a:r>
              <a:rPr lang="en-US" noProof="0" dirty="0" err="1" smtClean="0">
                <a:solidFill>
                  <a:srgbClr val="C00000"/>
                </a:solidFill>
              </a:rPr>
              <a:t>évite</a:t>
            </a:r>
            <a:r>
              <a:rPr lang="en-US" noProof="0" dirty="0" smtClean="0">
                <a:solidFill>
                  <a:srgbClr val="C00000"/>
                </a:solidFill>
              </a:rPr>
              <a:t> le </a:t>
            </a:r>
            <a:r>
              <a:rPr lang="en-US" noProof="0" dirty="0" err="1" smtClean="0">
                <a:solidFill>
                  <a:srgbClr val="C00000"/>
                </a:solidFill>
              </a:rPr>
              <a:t>gaspillage</a:t>
            </a:r>
            <a:r>
              <a:rPr lang="en-US" noProof="0" dirty="0" smtClean="0"/>
              <a:t/>
            </a:r>
            <a:br>
              <a:rPr lang="en-US" noProof="0" dirty="0" smtClean="0"/>
            </a:br>
            <a:r>
              <a:rPr lang="en-US" b="1" noProof="0" dirty="0" smtClean="0"/>
              <a:t/>
            </a:r>
            <a:br>
              <a:rPr lang="en-US" b="1" noProof="0" dirty="0" smtClean="0"/>
            </a:br>
            <a:endParaRPr lang="en-US" noProof="0" dirty="0" smtClean="0"/>
          </a:p>
        </p:txBody>
      </p:sp>
      <p:sp>
        <p:nvSpPr>
          <p:cNvPr id="2" name="Content Placeholder 1"/>
          <p:cNvSpPr>
            <a:spLocks noGrp="1"/>
          </p:cNvSpPr>
          <p:nvPr>
            <p:ph idx="1"/>
          </p:nvPr>
        </p:nvSpPr>
        <p:spPr>
          <a:xfrm>
            <a:off x="2370069" y="1701625"/>
            <a:ext cx="7451868" cy="4526884"/>
          </a:xfrm>
        </p:spPr>
        <p:txBody>
          <a:bodyPr/>
          <a:lstStyle/>
          <a:p>
            <a:pPr marL="0" indent="0">
              <a:buNone/>
            </a:pPr>
            <a:r>
              <a:rPr lang="en-US" sz="2100" dirty="0">
                <a:solidFill>
                  <a:schemeClr val="tx2"/>
                </a:solidFill>
              </a:rPr>
              <a:t>Ne forcer pas les client à donner la </a:t>
            </a:r>
            <a:r>
              <a:rPr lang="en-US" sz="2100" dirty="0" err="1">
                <a:solidFill>
                  <a:schemeClr val="tx2"/>
                </a:solidFill>
              </a:rPr>
              <a:t>liste</a:t>
            </a:r>
            <a:r>
              <a:rPr lang="en-US" sz="2100" dirty="0">
                <a:solidFill>
                  <a:schemeClr val="tx2"/>
                </a:solidFill>
              </a:rPr>
              <a:t> de </a:t>
            </a:r>
            <a:r>
              <a:rPr lang="en-US" sz="2100" dirty="0" err="1" smtClean="0">
                <a:solidFill>
                  <a:schemeClr val="tx2"/>
                </a:solidFill>
              </a:rPr>
              <a:t>ce</a:t>
            </a:r>
            <a:r>
              <a:rPr lang="en-US" sz="2100" dirty="0" smtClean="0">
                <a:solidFill>
                  <a:schemeClr val="tx2"/>
                </a:solidFill>
              </a:rPr>
              <a:t> </a:t>
            </a:r>
            <a:r>
              <a:rPr lang="en-US" sz="2100" dirty="0" err="1" smtClean="0">
                <a:solidFill>
                  <a:schemeClr val="tx2"/>
                </a:solidFill>
              </a:rPr>
              <a:t>qu’ils</a:t>
            </a:r>
            <a:r>
              <a:rPr lang="en-US" sz="2100" dirty="0" smtClean="0">
                <a:solidFill>
                  <a:schemeClr val="tx2"/>
                </a:solidFill>
              </a:rPr>
              <a:t> </a:t>
            </a:r>
            <a:r>
              <a:rPr lang="en-US" sz="2100" dirty="0" err="1" smtClean="0">
                <a:solidFill>
                  <a:schemeClr val="tx2"/>
                </a:solidFill>
              </a:rPr>
              <a:t>veulent</a:t>
            </a:r>
            <a:r>
              <a:rPr lang="en-US" sz="2100" dirty="0" smtClean="0">
                <a:solidFill>
                  <a:schemeClr val="tx2"/>
                </a:solidFill>
              </a:rPr>
              <a:t>, </a:t>
            </a:r>
            <a:endParaRPr lang="en-US" sz="2100" dirty="0" smtClean="0">
              <a:solidFill>
                <a:schemeClr val="tx2"/>
              </a:solidFill>
            </a:endParaRPr>
          </a:p>
          <a:p>
            <a:pPr marL="0" indent="0">
              <a:buNone/>
            </a:pPr>
            <a:r>
              <a:rPr lang="en-US" sz="2100" dirty="0" err="1" smtClean="0">
                <a:solidFill>
                  <a:schemeClr val="tx2"/>
                </a:solidFill>
              </a:rPr>
              <a:t>Ils</a:t>
            </a:r>
            <a:r>
              <a:rPr lang="en-US" sz="2100" dirty="0" smtClean="0">
                <a:solidFill>
                  <a:schemeClr val="tx2"/>
                </a:solidFill>
              </a:rPr>
              <a:t> </a:t>
            </a:r>
            <a:r>
              <a:rPr lang="en-US" sz="2100" dirty="0" err="1" smtClean="0">
                <a:solidFill>
                  <a:schemeClr val="tx2"/>
                </a:solidFill>
              </a:rPr>
              <a:t>créront</a:t>
            </a:r>
            <a:r>
              <a:rPr lang="en-US" sz="2100" dirty="0" smtClean="0">
                <a:solidFill>
                  <a:schemeClr val="tx2"/>
                </a:solidFill>
              </a:rPr>
              <a:t> </a:t>
            </a:r>
            <a:r>
              <a:rPr lang="en-US" sz="2100" dirty="0" err="1" smtClean="0">
                <a:solidFill>
                  <a:schemeClr val="tx2"/>
                </a:solidFill>
              </a:rPr>
              <a:t>une</a:t>
            </a:r>
            <a:r>
              <a:rPr lang="en-US" sz="2100" dirty="0" smtClean="0">
                <a:solidFill>
                  <a:schemeClr val="tx2"/>
                </a:solidFill>
              </a:rPr>
              <a:t> </a:t>
            </a:r>
            <a:r>
              <a:rPr lang="en-US" sz="2100" dirty="0" err="1" smtClean="0">
                <a:solidFill>
                  <a:schemeClr val="tx2"/>
                </a:solidFill>
              </a:rPr>
              <a:t>liste</a:t>
            </a:r>
            <a:r>
              <a:rPr lang="en-US" sz="2100" dirty="0" smtClean="0">
                <a:solidFill>
                  <a:schemeClr val="tx2"/>
                </a:solidFill>
              </a:rPr>
              <a:t> de tout, </a:t>
            </a:r>
            <a:r>
              <a:rPr lang="en-US" sz="2100" dirty="0" err="1" smtClean="0">
                <a:solidFill>
                  <a:schemeClr val="tx2"/>
                </a:solidFill>
              </a:rPr>
              <a:t>ce</a:t>
            </a:r>
            <a:r>
              <a:rPr lang="en-US" sz="2100" dirty="0" smtClean="0">
                <a:solidFill>
                  <a:schemeClr val="tx2"/>
                </a:solidFill>
              </a:rPr>
              <a:t> </a:t>
            </a:r>
            <a:r>
              <a:rPr lang="en-US" sz="2100" dirty="0" err="1" smtClean="0">
                <a:solidFill>
                  <a:schemeClr val="tx2"/>
                </a:solidFill>
              </a:rPr>
              <a:t>qu’il</a:t>
            </a:r>
            <a:r>
              <a:rPr lang="en-US" sz="2100" dirty="0" err="1" smtClean="0">
                <a:solidFill>
                  <a:schemeClr val="tx2"/>
                </a:solidFill>
              </a:rPr>
              <a:t>s</a:t>
            </a:r>
            <a:r>
              <a:rPr lang="en-US" sz="2100" dirty="0" smtClean="0">
                <a:solidFill>
                  <a:schemeClr val="tx2"/>
                </a:solidFill>
              </a:rPr>
              <a:t> </a:t>
            </a:r>
            <a:r>
              <a:rPr lang="en-US" sz="2100" dirty="0" err="1" smtClean="0">
                <a:solidFill>
                  <a:schemeClr val="tx2"/>
                </a:solidFill>
              </a:rPr>
              <a:t>veulent</a:t>
            </a:r>
            <a:r>
              <a:rPr lang="en-US" sz="2100" dirty="0" smtClean="0">
                <a:solidFill>
                  <a:schemeClr val="tx2"/>
                </a:solidFill>
              </a:rPr>
              <a:t> et </a:t>
            </a:r>
            <a:r>
              <a:rPr lang="en-US" sz="2100" dirty="0" err="1" smtClean="0">
                <a:solidFill>
                  <a:schemeClr val="tx2"/>
                </a:solidFill>
              </a:rPr>
              <a:t>ce</a:t>
            </a:r>
            <a:r>
              <a:rPr lang="en-US" sz="2100" dirty="0" smtClean="0">
                <a:solidFill>
                  <a:schemeClr val="tx2"/>
                </a:solidFill>
              </a:rPr>
              <a:t> </a:t>
            </a:r>
            <a:r>
              <a:rPr lang="en-US" sz="2100" dirty="0" err="1" smtClean="0">
                <a:solidFill>
                  <a:schemeClr val="tx2"/>
                </a:solidFill>
              </a:rPr>
              <a:t>qu’ils</a:t>
            </a:r>
            <a:r>
              <a:rPr lang="en-US" sz="2100" dirty="0" smtClean="0">
                <a:solidFill>
                  <a:schemeClr val="tx2"/>
                </a:solidFill>
              </a:rPr>
              <a:t> </a:t>
            </a:r>
            <a:r>
              <a:rPr lang="en-US" sz="2100" dirty="0" err="1" smtClean="0">
                <a:solidFill>
                  <a:schemeClr val="tx2"/>
                </a:solidFill>
              </a:rPr>
              <a:t>veulent</a:t>
            </a:r>
            <a:r>
              <a:rPr lang="en-US" sz="2100" dirty="0" smtClean="0">
                <a:solidFill>
                  <a:schemeClr val="tx2"/>
                </a:solidFill>
              </a:rPr>
              <a:t> pas</a:t>
            </a:r>
            <a:endParaRPr lang="en-US" sz="2100" dirty="0">
              <a:solidFill>
                <a:schemeClr val="tx2"/>
              </a:solidFill>
            </a:endParaRPr>
          </a:p>
        </p:txBody>
      </p:sp>
      <p:grpSp>
        <p:nvGrpSpPr>
          <p:cNvPr id="10" name="Group 15"/>
          <p:cNvGrpSpPr>
            <a:grpSpLocks/>
          </p:cNvGrpSpPr>
          <p:nvPr/>
        </p:nvGrpSpPr>
        <p:grpSpPr bwMode="auto">
          <a:xfrm>
            <a:off x="2901234" y="2392814"/>
            <a:ext cx="6297558" cy="4033186"/>
            <a:chOff x="58" y="2206"/>
            <a:chExt cx="4110" cy="2452"/>
          </a:xfrm>
        </p:grpSpPr>
        <p:graphicFrame>
          <p:nvGraphicFramePr>
            <p:cNvPr id="11" name="Object 8"/>
            <p:cNvGraphicFramePr>
              <a:graphicFrameLocks noChangeAspect="1"/>
            </p:cNvGraphicFramePr>
            <p:nvPr>
              <p:extLst/>
            </p:nvPr>
          </p:nvGraphicFramePr>
          <p:xfrm>
            <a:off x="86" y="2206"/>
            <a:ext cx="4082" cy="2452"/>
          </p:xfrm>
          <a:graphic>
            <a:graphicData uri="http://schemas.openxmlformats.org/presentationml/2006/ole">
              <mc:AlternateContent xmlns:mc="http://schemas.openxmlformats.org/markup-compatibility/2006">
                <mc:Choice xmlns:v="urn:schemas-microsoft-com:vml" Requires="v">
                  <p:oleObj spid="_x0000_s2178" name="Worksheet" r:id="rId4" imgW="5705543" imgH="3448185" progId="Excel.Sheet.8">
                    <p:embed/>
                  </p:oleObj>
                </mc:Choice>
                <mc:Fallback>
                  <p:oleObj name="Worksheet" r:id="rId4" imgW="5705543" imgH="3448185" progId="Excel.Sheet.8">
                    <p:embed/>
                    <p:pic>
                      <p:nvPicPr>
                        <p:cNvPr id="1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 y="2206"/>
                          <a:ext cx="4082" cy="2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2"/>
            <p:cNvSpPr>
              <a:spLocks noChangeArrowheads="1"/>
            </p:cNvSpPr>
            <p:nvPr/>
          </p:nvSpPr>
          <p:spPr bwMode="auto">
            <a:xfrm>
              <a:off x="58" y="2526"/>
              <a:ext cx="3636" cy="225"/>
            </a:xfrm>
            <a:prstGeom prst="rect">
              <a:avLst/>
            </a:prstGeom>
            <a:noFill/>
            <a:ln w="9525">
              <a:noFill/>
              <a:miter lim="800000"/>
              <a:headEnd/>
              <a:tailEnd/>
            </a:ln>
          </p:spPr>
          <p:txBody>
            <a:bodyPr wrap="square">
              <a:spAutoFit/>
            </a:bodyPr>
            <a:lstStyle/>
            <a:p>
              <a:r>
                <a:rPr lang="sv-SE" dirty="0"/>
                <a:t>Features and Functions Used in a Typical System</a:t>
              </a:r>
              <a:endParaRPr lang="en-US" dirty="0"/>
            </a:p>
          </p:txBody>
        </p:sp>
        <p:sp>
          <p:nvSpPr>
            <p:cNvPr id="13" name="Rectangle 13"/>
            <p:cNvSpPr>
              <a:spLocks noChangeArrowheads="1"/>
            </p:cNvSpPr>
            <p:nvPr/>
          </p:nvSpPr>
          <p:spPr bwMode="auto">
            <a:xfrm>
              <a:off x="144" y="4188"/>
              <a:ext cx="3430" cy="187"/>
            </a:xfrm>
            <a:prstGeom prst="rect">
              <a:avLst/>
            </a:prstGeom>
            <a:noFill/>
            <a:ln w="9525">
              <a:noFill/>
              <a:miter lim="800000"/>
              <a:headEnd/>
              <a:tailEnd/>
            </a:ln>
          </p:spPr>
          <p:txBody>
            <a:bodyPr wrap="square">
              <a:spAutoFit/>
            </a:bodyPr>
            <a:lstStyle/>
            <a:p>
              <a:r>
                <a:rPr lang="sv-SE" sz="1400" dirty="0"/>
                <a:t>Standish Group Study Reported at XP2002 by Jim Johnson, Chairman</a:t>
              </a:r>
              <a:endParaRPr lang="en-US" sz="1400" dirty="0"/>
            </a:p>
          </p:txBody>
        </p:sp>
      </p:grpSp>
    </p:spTree>
    <p:extLst>
      <p:ext uri="{BB962C8B-B14F-4D97-AF65-F5344CB8AC3E}">
        <p14:creationId xmlns:p14="http://schemas.microsoft.com/office/powerpoint/2010/main" val="25886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Content Placeholder 3"/>
          <p:cNvSpPr>
            <a:spLocks noGrp="1"/>
          </p:cNvSpPr>
          <p:nvPr>
            <p:ph sz="half" idx="4294967295"/>
          </p:nvPr>
        </p:nvSpPr>
        <p:spPr>
          <a:xfrm>
            <a:off x="2583568" y="2470622"/>
            <a:ext cx="6628051" cy="4748393"/>
          </a:xfrm>
          <a:prstGeom prst="rect">
            <a:avLst/>
          </a:prstGeom>
        </p:spPr>
        <p:txBody>
          <a:bodyPr vert="horz" wrap="square" lIns="80142" tIns="40072" rIns="80142" bIns="40072" numCol="1" rtlCol="0" anchor="t" anchorCtr="0" compatLnSpc="1">
            <a:prstTxWarp prst="textNoShape">
              <a:avLst/>
            </a:prstTxWarp>
            <a:normAutofit/>
          </a:bodyPr>
          <a:lstStyle/>
          <a:p>
            <a:pPr marL="0" indent="0">
              <a:buNone/>
            </a:pPr>
            <a:r>
              <a:rPr lang="sv-SE" dirty="0" smtClean="0">
                <a:solidFill>
                  <a:schemeClr val="tx2"/>
                </a:solidFill>
              </a:rPr>
              <a:t>Release </a:t>
            </a:r>
            <a:r>
              <a:rPr lang="sv-SE" dirty="0" smtClean="0">
                <a:solidFill>
                  <a:schemeClr val="tx2"/>
                </a:solidFill>
              </a:rPr>
              <a:t>avec des itérations</a:t>
            </a:r>
            <a:endParaRPr lang="sv-SE" dirty="0" smtClean="0">
              <a:solidFill>
                <a:schemeClr val="tx2"/>
              </a:solidFill>
            </a:endParaRPr>
          </a:p>
          <a:p>
            <a:pPr marL="0" indent="0">
              <a:buNone/>
            </a:pPr>
            <a:r>
              <a:rPr lang="sv-SE" b="0" dirty="0" smtClean="0">
                <a:solidFill>
                  <a:schemeClr val="tx2"/>
                </a:solidFill>
              </a:rPr>
              <a:t>Release </a:t>
            </a:r>
            <a:r>
              <a:rPr lang="sv-SE" b="0" dirty="0" smtClean="0">
                <a:solidFill>
                  <a:schemeClr val="tx2"/>
                </a:solidFill>
              </a:rPr>
              <a:t>le scope minimale au début</a:t>
            </a:r>
            <a:endParaRPr lang="sv-SE" b="0" dirty="0" smtClean="0">
              <a:solidFill>
                <a:schemeClr val="tx2"/>
              </a:solidFill>
            </a:endParaRPr>
          </a:p>
          <a:p>
            <a:pPr marL="0" indent="0">
              <a:buNone/>
            </a:pPr>
            <a:r>
              <a:rPr lang="sv-SE" dirty="0" smtClean="0">
                <a:solidFill>
                  <a:schemeClr val="tx2"/>
                </a:solidFill>
              </a:rPr>
              <a:t>Refactoriser le code pour améliorer qualité</a:t>
            </a:r>
            <a:endParaRPr lang="sv-SE" dirty="0" smtClean="0">
              <a:solidFill>
                <a:schemeClr val="tx2"/>
              </a:solidFill>
            </a:endParaRPr>
          </a:p>
          <a:p>
            <a:pPr marL="0" indent="0">
              <a:buNone/>
            </a:pPr>
            <a:r>
              <a:rPr lang="sv-SE" dirty="0" smtClean="0">
                <a:solidFill>
                  <a:schemeClr val="tx2"/>
                </a:solidFill>
              </a:rPr>
              <a:t>Refactoriser pour améliorer l’architecture</a:t>
            </a:r>
            <a:endParaRPr lang="sv-SE" dirty="0" smtClean="0">
              <a:solidFill>
                <a:schemeClr val="tx2"/>
              </a:solidFill>
            </a:endParaRPr>
          </a:p>
          <a:p>
            <a:pPr marL="0" indent="0">
              <a:buNone/>
            </a:pPr>
            <a:r>
              <a:rPr lang="sv-SE" b="0" dirty="0" smtClean="0">
                <a:solidFill>
                  <a:schemeClr val="tx2"/>
                </a:solidFill>
              </a:rPr>
              <a:t>Utiliser m’intégraton contenu</a:t>
            </a:r>
            <a:endParaRPr lang="sv-SE" b="0" dirty="0" smtClean="0">
              <a:solidFill>
                <a:schemeClr val="tx2"/>
              </a:solidFill>
            </a:endParaRPr>
          </a:p>
          <a:p>
            <a:pPr marL="0" indent="0">
              <a:buNone/>
            </a:pPr>
            <a:endParaRPr lang="sv-SE" b="0" dirty="0" smtClean="0">
              <a:solidFill>
                <a:schemeClr val="tx2"/>
              </a:solidFill>
            </a:endParaRPr>
          </a:p>
        </p:txBody>
      </p:sp>
      <p:sp>
        <p:nvSpPr>
          <p:cNvPr id="12" name="Rectangle 2"/>
          <p:cNvSpPr txBox="1">
            <a:spLocks noChangeArrowheads="1"/>
          </p:cNvSpPr>
          <p:nvPr/>
        </p:nvSpPr>
        <p:spPr>
          <a:xfrm>
            <a:off x="2088565" y="551463"/>
            <a:ext cx="8039462" cy="1143240"/>
          </a:xfrm>
          <a:prstGeom prst="rect">
            <a:avLst/>
          </a:prstGeom>
        </p:spPr>
        <p:txBody>
          <a:bodyPr lIns="80142" tIns="40072" rIns="80142" bIns="40072"/>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en-US" sz="3600" dirty="0">
                <a:solidFill>
                  <a:srgbClr val="C00000"/>
                </a:solidFill>
              </a:rPr>
              <a:t>                    2. </a:t>
            </a:r>
            <a:r>
              <a:rPr lang="en-US" sz="3600" dirty="0" err="1" smtClean="0">
                <a:solidFill>
                  <a:srgbClr val="C00000"/>
                </a:solidFill>
              </a:rPr>
              <a:t>Développer</a:t>
            </a:r>
            <a:r>
              <a:rPr lang="en-US" sz="3600" dirty="0" smtClean="0">
                <a:solidFill>
                  <a:srgbClr val="C00000"/>
                </a:solidFill>
              </a:rPr>
              <a:t> </a:t>
            </a:r>
            <a:r>
              <a:rPr lang="en-US" sz="3600" dirty="0" err="1" smtClean="0">
                <a:solidFill>
                  <a:srgbClr val="C00000"/>
                </a:solidFill>
              </a:rPr>
              <a:t>dans</a:t>
            </a:r>
            <a:r>
              <a:rPr lang="en-US" sz="3600" dirty="0" smtClean="0">
                <a:solidFill>
                  <a:srgbClr val="C00000"/>
                </a:solidFill>
              </a:rPr>
              <a:t> la </a:t>
            </a:r>
            <a:r>
              <a:rPr lang="en-US" sz="3600" dirty="0" err="1" smtClean="0">
                <a:solidFill>
                  <a:srgbClr val="C00000"/>
                </a:solidFill>
              </a:rPr>
              <a:t>qualité</a:t>
            </a:r>
            <a:endParaRPr lang="en-US" sz="3600" dirty="0">
              <a:solidFill>
                <a:srgbClr val="C00000"/>
              </a:solidFill>
            </a:endParaRPr>
          </a:p>
          <a:p>
            <a:pPr algn="l" eaLnBrk="1" hangingPunct="1"/>
            <a:r>
              <a:rPr lang="en-US" sz="3500" u="sng" dirty="0">
                <a:solidFill>
                  <a:srgbClr val="C00000"/>
                </a:solidFill>
              </a:rPr>
              <a:t>Myth</a:t>
            </a:r>
            <a:r>
              <a:rPr lang="en-US" sz="3500" dirty="0">
                <a:solidFill>
                  <a:srgbClr val="C00000"/>
                </a:solidFill>
              </a:rPr>
              <a:t>: </a:t>
            </a:r>
          </a:p>
          <a:p>
            <a:pPr eaLnBrk="1" hangingPunct="1"/>
            <a:r>
              <a:rPr lang="en-US" sz="3500" dirty="0" err="1" smtClean="0">
                <a:solidFill>
                  <a:srgbClr val="C00000"/>
                </a:solidFill>
              </a:rPr>
              <a:t>Avoir</a:t>
            </a:r>
            <a:r>
              <a:rPr lang="en-US" sz="3500" dirty="0" smtClean="0">
                <a:solidFill>
                  <a:srgbClr val="C00000"/>
                </a:solidFill>
              </a:rPr>
              <a:t> le </a:t>
            </a:r>
            <a:r>
              <a:rPr lang="en-US" sz="3500" dirty="0" err="1" smtClean="0">
                <a:solidFill>
                  <a:srgbClr val="C00000"/>
                </a:solidFill>
              </a:rPr>
              <a:t>produit</a:t>
            </a:r>
            <a:r>
              <a:rPr lang="en-US" sz="3500" dirty="0" smtClean="0">
                <a:solidFill>
                  <a:srgbClr val="C00000"/>
                </a:solidFill>
              </a:rPr>
              <a:t> parfait à la première release</a:t>
            </a:r>
            <a:r>
              <a:rPr lang="en-US" sz="3500" dirty="0"/>
              <a:t/>
            </a:r>
            <a:br>
              <a:rPr lang="en-US" sz="3500" dirty="0"/>
            </a:br>
            <a:r>
              <a:rPr lang="en-US" sz="3500" b="1" dirty="0"/>
              <a:t/>
            </a:r>
            <a:br>
              <a:rPr lang="en-US" sz="3500" b="1" dirty="0"/>
            </a:br>
            <a:endParaRPr lang="en-US" sz="3500" dirty="0"/>
          </a:p>
        </p:txBody>
      </p:sp>
      <p:sp>
        <p:nvSpPr>
          <p:cNvPr id="10" name="TextBox 9"/>
          <p:cNvSpPr txBox="1"/>
          <p:nvPr/>
        </p:nvSpPr>
        <p:spPr>
          <a:xfrm>
            <a:off x="4925188" y="5489058"/>
            <a:ext cx="3107908" cy="404092"/>
          </a:xfrm>
          <a:prstGeom prst="rect">
            <a:avLst/>
          </a:prstGeom>
          <a:noFill/>
        </p:spPr>
        <p:txBody>
          <a:bodyPr wrap="square" lIns="80142" tIns="40072" rIns="80142" bIns="40072" rtlCol="0">
            <a:spAutoFit/>
          </a:bodyPr>
          <a:lstStyle/>
          <a:p>
            <a:r>
              <a:rPr lang="sv-SE" sz="2100" dirty="0" smtClean="0">
                <a:solidFill>
                  <a:schemeClr val="accent1">
                    <a:lumMod val="75000"/>
                  </a:schemeClr>
                </a:solidFill>
              </a:rPr>
              <a:t>L’objectif: valeur durable</a:t>
            </a:r>
            <a:endParaRPr lang="en-US" sz="2100" dirty="0">
              <a:solidFill>
                <a:schemeClr val="accent1">
                  <a:lumMod val="75000"/>
                </a:schemeClr>
              </a:solidFill>
            </a:endParaRPr>
          </a:p>
        </p:txBody>
      </p:sp>
    </p:spTree>
    <p:extLst>
      <p:ext uri="{BB962C8B-B14F-4D97-AF65-F5344CB8AC3E}">
        <p14:creationId xmlns:p14="http://schemas.microsoft.com/office/powerpoint/2010/main" val="406703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319765" y="287971"/>
            <a:ext cx="7482171" cy="1143240"/>
          </a:xfrm>
        </p:spPr>
        <p:txBody>
          <a:bodyPr>
            <a:normAutofit fontScale="90000"/>
          </a:bodyPr>
          <a:lstStyle/>
          <a:p>
            <a:pPr algn="l" eaLnBrk="1" hangingPunct="1"/>
            <a:r>
              <a:rPr lang="en-US" u="sng" noProof="0" dirty="0" smtClean="0">
                <a:solidFill>
                  <a:srgbClr val="C00000"/>
                </a:solidFill>
              </a:rPr>
              <a:t/>
            </a:r>
            <a:br>
              <a:rPr lang="en-US" u="sng" noProof="0" dirty="0" smtClean="0">
                <a:solidFill>
                  <a:srgbClr val="C00000"/>
                </a:solidFill>
              </a:rPr>
            </a:br>
            <a:r>
              <a:rPr lang="en-US" u="sng" dirty="0">
                <a:solidFill>
                  <a:srgbClr val="C00000"/>
                </a:solidFill>
              </a:rPr>
              <a:t/>
            </a:r>
            <a:br>
              <a:rPr lang="en-US" u="sng" dirty="0">
                <a:solidFill>
                  <a:srgbClr val="C00000"/>
                </a:solidFill>
              </a:rPr>
            </a:br>
            <a:r>
              <a:rPr lang="en-US" u="sng" noProof="0" dirty="0" smtClean="0">
                <a:solidFill>
                  <a:srgbClr val="C00000"/>
                </a:solidFill>
              </a:rPr>
              <a:t>Myth</a:t>
            </a:r>
            <a:r>
              <a:rPr lang="en-US" noProof="0" dirty="0" smtClean="0">
                <a:solidFill>
                  <a:srgbClr val="C00000"/>
                </a:solidFill>
              </a:rPr>
              <a:t>: </a:t>
            </a:r>
            <a:br>
              <a:rPr lang="en-US" noProof="0" dirty="0" smtClean="0">
                <a:solidFill>
                  <a:srgbClr val="C00000"/>
                </a:solidFill>
              </a:rPr>
            </a:br>
            <a:r>
              <a:rPr lang="en-US" noProof="0" dirty="0" smtClean="0">
                <a:solidFill>
                  <a:srgbClr val="C00000"/>
                </a:solidFill>
              </a:rPr>
              <a:t>Le but des tests </a:t>
            </a:r>
            <a:r>
              <a:rPr lang="en-US" noProof="0" dirty="0" err="1" smtClean="0">
                <a:solidFill>
                  <a:srgbClr val="C00000"/>
                </a:solidFill>
              </a:rPr>
              <a:t>est</a:t>
            </a:r>
            <a:r>
              <a:rPr lang="en-US" noProof="0" dirty="0" smtClean="0">
                <a:solidFill>
                  <a:srgbClr val="C00000"/>
                </a:solidFill>
              </a:rPr>
              <a:t> de </a:t>
            </a:r>
            <a:r>
              <a:rPr lang="en-US" noProof="0" dirty="0" err="1" smtClean="0">
                <a:solidFill>
                  <a:srgbClr val="C00000"/>
                </a:solidFill>
              </a:rPr>
              <a:t>trouver</a:t>
            </a:r>
            <a:r>
              <a:rPr lang="en-US" noProof="0" dirty="0" smtClean="0">
                <a:solidFill>
                  <a:srgbClr val="C00000"/>
                </a:solidFill>
              </a:rPr>
              <a:t> les bug</a:t>
            </a:r>
            <a:r>
              <a:rPr lang="en-US" noProof="0" dirty="0" smtClean="0">
                <a:solidFill>
                  <a:srgbClr val="C00000"/>
                </a:solidFill>
              </a:rPr>
              <a:t/>
            </a:r>
            <a:br>
              <a:rPr lang="en-US" noProof="0" dirty="0" smtClean="0">
                <a:solidFill>
                  <a:srgbClr val="C00000"/>
                </a:solidFill>
              </a:rPr>
            </a:br>
            <a:r>
              <a:rPr lang="en-US" b="1" noProof="0" dirty="0" smtClean="0">
                <a:solidFill>
                  <a:srgbClr val="C00000"/>
                </a:solidFill>
              </a:rPr>
              <a:t/>
            </a:r>
            <a:br>
              <a:rPr lang="en-US" b="1" noProof="0" dirty="0" smtClean="0">
                <a:solidFill>
                  <a:srgbClr val="C00000"/>
                </a:solidFill>
              </a:rPr>
            </a:br>
            <a:endParaRPr lang="en-US" noProof="0" dirty="0" smtClean="0">
              <a:solidFill>
                <a:srgbClr val="C00000"/>
              </a:solidFill>
            </a:endParaRPr>
          </a:p>
        </p:txBody>
      </p:sp>
      <p:sp>
        <p:nvSpPr>
          <p:cNvPr id="11" name="Content Placeholder 3"/>
          <p:cNvSpPr>
            <a:spLocks noGrp="1"/>
          </p:cNvSpPr>
          <p:nvPr>
            <p:ph sz="half" idx="4294967295"/>
          </p:nvPr>
        </p:nvSpPr>
        <p:spPr>
          <a:xfrm>
            <a:off x="2583568" y="1851805"/>
            <a:ext cx="6998659" cy="2838182"/>
          </a:xfrm>
          <a:prstGeom prst="rect">
            <a:avLst/>
          </a:prstGeom>
        </p:spPr>
        <p:txBody>
          <a:bodyPr vert="horz" wrap="square" lIns="80142" tIns="40072" rIns="80142" bIns="40072" numCol="1" rtlCol="0" anchor="t" anchorCtr="0" compatLnSpc="1">
            <a:prstTxWarp prst="textNoShape">
              <a:avLst/>
            </a:prstTxWarp>
            <a:normAutofit/>
          </a:bodyPr>
          <a:lstStyle/>
          <a:p>
            <a:pPr marL="0" indent="0">
              <a:buNone/>
            </a:pPr>
            <a:r>
              <a:rPr lang="sv-SE" dirty="0" smtClean="0">
                <a:solidFill>
                  <a:schemeClr val="tx2"/>
                </a:solidFill>
              </a:rPr>
              <a:t>Le but des tests et de </a:t>
            </a:r>
            <a:r>
              <a:rPr lang="sv-SE" sz="3600" dirty="0" smtClean="0">
                <a:solidFill>
                  <a:srgbClr val="00B050"/>
                </a:solidFill>
              </a:rPr>
              <a:t>prévenir </a:t>
            </a:r>
            <a:r>
              <a:rPr lang="sv-SE" dirty="0">
                <a:solidFill>
                  <a:schemeClr val="tx2"/>
                </a:solidFill>
              </a:rPr>
              <a:t>les bug</a:t>
            </a:r>
          </a:p>
          <a:p>
            <a:pPr marL="0" indent="0">
              <a:buNone/>
            </a:pPr>
            <a:endParaRPr lang="sv-SE" dirty="0" smtClean="0">
              <a:solidFill>
                <a:schemeClr val="tx2"/>
              </a:solidFill>
            </a:endParaRPr>
          </a:p>
          <a:p>
            <a:pPr marL="0" indent="0">
              <a:buNone/>
            </a:pPr>
            <a:r>
              <a:rPr lang="sv-SE" dirty="0" smtClean="0">
                <a:solidFill>
                  <a:schemeClr val="tx2"/>
                </a:solidFill>
              </a:rPr>
              <a:t>Vérification finale est </a:t>
            </a:r>
            <a:r>
              <a:rPr lang="sv-SE" sz="3600" dirty="0" smtClean="0">
                <a:solidFill>
                  <a:srgbClr val="C00000"/>
                </a:solidFill>
              </a:rPr>
              <a:t>cruciale </a:t>
            </a:r>
            <a:endParaRPr lang="sv-SE" dirty="0" smtClean="0">
              <a:solidFill>
                <a:srgbClr val="C00000"/>
              </a:solidFill>
            </a:endParaRPr>
          </a:p>
          <a:p>
            <a:pPr marL="0" indent="0">
              <a:buNone/>
            </a:pPr>
            <a:r>
              <a:rPr lang="sv-SE" dirty="0">
                <a:solidFill>
                  <a:schemeClr val="tx2"/>
                </a:solidFill>
              </a:rPr>
              <a:t> </a:t>
            </a:r>
            <a:r>
              <a:rPr lang="sv-SE" dirty="0" smtClean="0">
                <a:solidFill>
                  <a:schemeClr val="tx2"/>
                </a:solidFill>
              </a:rPr>
              <a:t>                     </a:t>
            </a:r>
            <a:r>
              <a:rPr lang="sv-SE" dirty="0" smtClean="0">
                <a:solidFill>
                  <a:schemeClr val="tx2"/>
                </a:solidFill>
              </a:rPr>
              <a:t>mais trouver des bug doit etre une</a:t>
            </a:r>
            <a:endParaRPr lang="sv-SE" dirty="0" smtClean="0">
              <a:solidFill>
                <a:schemeClr val="tx2"/>
              </a:solidFill>
            </a:endParaRPr>
          </a:p>
          <a:p>
            <a:pPr marL="0" indent="0">
              <a:buNone/>
            </a:pPr>
            <a:r>
              <a:rPr lang="sv-SE" sz="3600" dirty="0">
                <a:solidFill>
                  <a:schemeClr val="tx2"/>
                </a:solidFill>
              </a:rPr>
              <a:t>                                               </a:t>
            </a:r>
            <a:r>
              <a:rPr lang="sv-SE" sz="3600" dirty="0">
                <a:solidFill>
                  <a:srgbClr val="E81441"/>
                </a:solidFill>
              </a:rPr>
              <a:t>exception</a:t>
            </a:r>
            <a:endParaRPr lang="sv-SE" b="0" dirty="0" smtClean="0">
              <a:solidFill>
                <a:srgbClr val="E81441"/>
              </a:solidFill>
            </a:endParaRPr>
          </a:p>
        </p:txBody>
      </p:sp>
    </p:spTree>
    <p:extLst>
      <p:ext uri="{BB962C8B-B14F-4D97-AF65-F5344CB8AC3E}">
        <p14:creationId xmlns:p14="http://schemas.microsoft.com/office/powerpoint/2010/main" val="32150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544" y="3279777"/>
            <a:ext cx="2254109"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itle 1"/>
          <p:cNvSpPr>
            <a:spLocks noGrp="1"/>
          </p:cNvSpPr>
          <p:nvPr>
            <p:ph type="title" idx="4294967295"/>
          </p:nvPr>
        </p:nvSpPr>
        <p:spPr>
          <a:xfrm>
            <a:off x="2389691" y="106875"/>
            <a:ext cx="7452360" cy="914400"/>
          </a:xfrm>
          <a:prstGeom prst="rect">
            <a:avLst/>
          </a:prstGeom>
        </p:spPr>
        <p:txBody>
          <a:bodyPr vert="horz" wrap="square" lIns="91419" tIns="45709" rIns="91419" bIns="45709" numCol="1" rtlCol="0" anchor="t" anchorCtr="0" compatLnSpc="1">
            <a:prstTxWarp prst="textNoShape">
              <a:avLst/>
            </a:prstTxWarp>
            <a:normAutofit/>
          </a:bodyPr>
          <a:lstStyle/>
          <a:p>
            <a:pPr eaLnBrk="1" hangingPunct="1"/>
            <a:r>
              <a:rPr lang="en-US" dirty="0" smtClean="0">
                <a:solidFill>
                  <a:srgbClr val="C00000"/>
                </a:solidFill>
              </a:rPr>
              <a:t>Technical debt = Financial debt</a:t>
            </a:r>
          </a:p>
        </p:txBody>
      </p:sp>
      <p:cxnSp>
        <p:nvCxnSpPr>
          <p:cNvPr id="8" name="Straight Connector 7"/>
          <p:cNvCxnSpPr/>
          <p:nvPr/>
        </p:nvCxnSpPr>
        <p:spPr bwMode="auto">
          <a:xfrm rot="5400000">
            <a:off x="1159745" y="4177587"/>
            <a:ext cx="3143251" cy="1437"/>
          </a:xfrm>
          <a:prstGeom prst="line">
            <a:avLst/>
          </a:prstGeom>
          <a:ln>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bwMode="auto">
          <a:xfrm rot="10800000">
            <a:off x="2732088" y="5749929"/>
            <a:ext cx="3105150" cy="1588"/>
          </a:xfrm>
          <a:prstGeom prst="line">
            <a:avLst/>
          </a:prstGeom>
          <a:ln>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bwMode="auto">
          <a:xfrm>
            <a:off x="2732088" y="2892431"/>
            <a:ext cx="3105150" cy="1357313"/>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Oval 16"/>
          <p:cNvSpPr>
            <a:spLocks noChangeArrowheads="1"/>
          </p:cNvSpPr>
          <p:nvPr/>
        </p:nvSpPr>
        <p:spPr bwMode="auto">
          <a:xfrm>
            <a:off x="2665964" y="2820992"/>
            <a:ext cx="129381" cy="142875"/>
          </a:xfrm>
          <a:prstGeom prst="ellipse">
            <a:avLst/>
          </a:prstGeom>
          <a:solidFill>
            <a:srgbClr val="FF0000"/>
          </a:solidFill>
          <a:ln w="9525" algn="ctr">
            <a:solidFill>
              <a:schemeClr val="tx1"/>
            </a:solidFill>
            <a:round/>
            <a:headEnd/>
            <a:tailEnd/>
          </a:ln>
        </p:spPr>
        <p:txBody>
          <a:bodyPr wrap="none" lIns="91419" tIns="45709" rIns="91419" bIns="45709" anchor="ctr"/>
          <a:lstStyle/>
          <a:p>
            <a:pPr algn="ctr"/>
            <a:endParaRPr lang="sv-SE" sz="1200">
              <a:solidFill>
                <a:srgbClr val="215773"/>
              </a:solidFill>
              <a:latin typeface="Tahoma" pitchFamily="34" charset="0"/>
            </a:endParaRPr>
          </a:p>
        </p:txBody>
      </p:sp>
      <p:sp>
        <p:nvSpPr>
          <p:cNvPr id="18" name="TextBox 17"/>
          <p:cNvSpPr txBox="1">
            <a:spLocks noChangeArrowheads="1"/>
          </p:cNvSpPr>
          <p:nvPr/>
        </p:nvSpPr>
        <p:spPr bwMode="auto">
          <a:xfrm>
            <a:off x="2053369" y="2563819"/>
            <a:ext cx="655906"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a:solidFill>
                  <a:srgbClr val="FF0000"/>
                </a:solidFill>
                <a:latin typeface="Tahoma" pitchFamily="34" charset="0"/>
              </a:rPr>
              <a:t>V</a:t>
            </a:r>
            <a:r>
              <a:rPr lang="sv-SE" sz="2000" b="0" baseline="-25000">
                <a:solidFill>
                  <a:srgbClr val="FF0000"/>
                </a:solidFill>
                <a:latin typeface="Tahoma" pitchFamily="34" charset="0"/>
              </a:rPr>
              <a:t>max</a:t>
            </a:r>
          </a:p>
        </p:txBody>
      </p:sp>
      <p:cxnSp>
        <p:nvCxnSpPr>
          <p:cNvPr id="19" name="Straight Connector 18"/>
          <p:cNvCxnSpPr/>
          <p:nvPr/>
        </p:nvCxnSpPr>
        <p:spPr bwMode="auto">
          <a:xfrm>
            <a:off x="2732088" y="3035307"/>
            <a:ext cx="3105150" cy="1357313"/>
          </a:xfrm>
          <a:prstGeom prst="line">
            <a:avLst/>
          </a:prstGeom>
          <a:ln w="19050">
            <a:solidFill>
              <a:srgbClr val="0070C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Oval 19"/>
          <p:cNvSpPr>
            <a:spLocks noChangeArrowheads="1"/>
          </p:cNvSpPr>
          <p:nvPr/>
        </p:nvSpPr>
        <p:spPr bwMode="auto">
          <a:xfrm>
            <a:off x="2665964" y="2963867"/>
            <a:ext cx="129381" cy="142875"/>
          </a:xfrm>
          <a:prstGeom prst="ellipse">
            <a:avLst/>
          </a:prstGeom>
          <a:solidFill>
            <a:srgbClr val="0070C0"/>
          </a:solidFill>
          <a:ln w="9525" algn="ctr">
            <a:solidFill>
              <a:schemeClr val="tx1"/>
            </a:solidFill>
            <a:round/>
            <a:headEnd/>
            <a:tailEnd/>
          </a:ln>
        </p:spPr>
        <p:txBody>
          <a:bodyPr wrap="none" lIns="91419" tIns="45709" rIns="91419" bIns="45709" anchor="ctr"/>
          <a:lstStyle/>
          <a:p>
            <a:pPr algn="ctr"/>
            <a:endParaRPr lang="sv-SE" sz="1200">
              <a:solidFill>
                <a:srgbClr val="0070C0"/>
              </a:solidFill>
              <a:latin typeface="Tahoma" pitchFamily="34" charset="0"/>
            </a:endParaRPr>
          </a:p>
        </p:txBody>
      </p:sp>
      <p:sp>
        <p:nvSpPr>
          <p:cNvPr id="21" name="TextBox 20"/>
          <p:cNvSpPr txBox="1">
            <a:spLocks noChangeArrowheads="1"/>
          </p:cNvSpPr>
          <p:nvPr/>
        </p:nvSpPr>
        <p:spPr bwMode="auto">
          <a:xfrm>
            <a:off x="1984284" y="2921007"/>
            <a:ext cx="773952"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a:solidFill>
                  <a:srgbClr val="0070C0"/>
                </a:solidFill>
                <a:latin typeface="Tahoma" pitchFamily="34" charset="0"/>
              </a:rPr>
              <a:t>V</a:t>
            </a:r>
            <a:r>
              <a:rPr lang="sv-SE" sz="2000" b="0" baseline="-25000">
                <a:solidFill>
                  <a:srgbClr val="0070C0"/>
                </a:solidFill>
                <a:latin typeface="Tahoma" pitchFamily="34" charset="0"/>
              </a:rPr>
              <a:t>actual</a:t>
            </a:r>
          </a:p>
        </p:txBody>
      </p:sp>
      <p:sp>
        <p:nvSpPr>
          <p:cNvPr id="52236" name="TextBox 23"/>
          <p:cNvSpPr txBox="1">
            <a:spLocks noChangeArrowheads="1"/>
          </p:cNvSpPr>
          <p:nvPr/>
        </p:nvSpPr>
        <p:spPr bwMode="auto">
          <a:xfrm rot="-5400000">
            <a:off x="2082950" y="3935217"/>
            <a:ext cx="862694" cy="3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1600" b="0">
                <a:solidFill>
                  <a:srgbClr val="002060"/>
                </a:solidFill>
                <a:latin typeface="Tahoma" pitchFamily="34" charset="0"/>
              </a:rPr>
              <a:t>velocity</a:t>
            </a:r>
            <a:endParaRPr lang="sv-SE" sz="1600" b="0" baseline="-25000">
              <a:solidFill>
                <a:srgbClr val="002060"/>
              </a:solidFill>
              <a:latin typeface="Tahoma" pitchFamily="34" charset="0"/>
            </a:endParaRPr>
          </a:p>
        </p:txBody>
      </p:sp>
      <p:sp>
        <p:nvSpPr>
          <p:cNvPr id="52237" name="TextBox 24"/>
          <p:cNvSpPr txBox="1">
            <a:spLocks noChangeArrowheads="1"/>
          </p:cNvSpPr>
          <p:nvPr/>
        </p:nvSpPr>
        <p:spPr bwMode="auto">
          <a:xfrm>
            <a:off x="3997975" y="5821363"/>
            <a:ext cx="580566" cy="3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1600" b="0">
                <a:solidFill>
                  <a:srgbClr val="002060"/>
                </a:solidFill>
                <a:latin typeface="Tahoma" pitchFamily="34" charset="0"/>
              </a:rPr>
              <a:t>time</a:t>
            </a:r>
            <a:endParaRPr lang="sv-SE" sz="1600" b="0" baseline="-25000">
              <a:solidFill>
                <a:srgbClr val="002060"/>
              </a:solidFill>
              <a:latin typeface="Tahoma" pitchFamily="34" charset="0"/>
            </a:endParaRPr>
          </a:p>
        </p:txBody>
      </p:sp>
      <p:cxnSp>
        <p:nvCxnSpPr>
          <p:cNvPr id="26" name="Straight Connector 25"/>
          <p:cNvCxnSpPr/>
          <p:nvPr/>
        </p:nvCxnSpPr>
        <p:spPr bwMode="auto">
          <a:xfrm rot="5400000">
            <a:off x="5171286" y="4195919"/>
            <a:ext cx="3143251" cy="2875"/>
          </a:xfrm>
          <a:prstGeom prst="line">
            <a:avLst/>
          </a:prstGeom>
          <a:ln>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bwMode="auto">
          <a:xfrm rot="10800000">
            <a:off x="6742907" y="5768977"/>
            <a:ext cx="3105150" cy="1588"/>
          </a:xfrm>
          <a:prstGeom prst="line">
            <a:avLst/>
          </a:prstGeom>
          <a:ln>
            <a:solidFill>
              <a:srgbClr val="002060"/>
            </a:solidFill>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bwMode="auto">
          <a:xfrm flipV="1">
            <a:off x="6742911" y="2892429"/>
            <a:ext cx="2975769" cy="17463"/>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 name="Oval 28"/>
          <p:cNvSpPr>
            <a:spLocks noChangeArrowheads="1"/>
          </p:cNvSpPr>
          <p:nvPr/>
        </p:nvSpPr>
        <p:spPr bwMode="auto">
          <a:xfrm>
            <a:off x="6678220" y="2840042"/>
            <a:ext cx="129381" cy="142875"/>
          </a:xfrm>
          <a:prstGeom prst="ellipse">
            <a:avLst/>
          </a:prstGeom>
          <a:solidFill>
            <a:srgbClr val="FF0000"/>
          </a:solidFill>
          <a:ln w="9525" algn="ctr">
            <a:solidFill>
              <a:schemeClr val="tx1"/>
            </a:solidFill>
            <a:round/>
            <a:headEnd/>
            <a:tailEnd/>
          </a:ln>
        </p:spPr>
        <p:txBody>
          <a:bodyPr wrap="none" lIns="91419" tIns="45709" rIns="91419" bIns="45709" anchor="ctr"/>
          <a:lstStyle/>
          <a:p>
            <a:pPr algn="ctr"/>
            <a:endParaRPr lang="sv-SE" sz="1200">
              <a:solidFill>
                <a:srgbClr val="215773"/>
              </a:solidFill>
              <a:latin typeface="Tahoma" pitchFamily="34" charset="0"/>
            </a:endParaRPr>
          </a:p>
        </p:txBody>
      </p:sp>
      <p:sp>
        <p:nvSpPr>
          <p:cNvPr id="30" name="TextBox 29"/>
          <p:cNvSpPr txBox="1">
            <a:spLocks noChangeArrowheads="1"/>
          </p:cNvSpPr>
          <p:nvPr/>
        </p:nvSpPr>
        <p:spPr bwMode="auto">
          <a:xfrm>
            <a:off x="6064188" y="2582869"/>
            <a:ext cx="655906"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a:solidFill>
                  <a:srgbClr val="FF0000"/>
                </a:solidFill>
                <a:latin typeface="Tahoma" pitchFamily="34" charset="0"/>
              </a:rPr>
              <a:t>V</a:t>
            </a:r>
            <a:r>
              <a:rPr lang="sv-SE" sz="2000" b="0" baseline="-25000">
                <a:solidFill>
                  <a:srgbClr val="FF0000"/>
                </a:solidFill>
                <a:latin typeface="Tahoma" pitchFamily="34" charset="0"/>
              </a:rPr>
              <a:t>max</a:t>
            </a:r>
          </a:p>
        </p:txBody>
      </p:sp>
      <p:cxnSp>
        <p:nvCxnSpPr>
          <p:cNvPr id="31" name="Straight Connector 30"/>
          <p:cNvCxnSpPr>
            <a:stCxn id="32" idx="6"/>
          </p:cNvCxnSpPr>
          <p:nvPr/>
        </p:nvCxnSpPr>
        <p:spPr bwMode="auto">
          <a:xfrm>
            <a:off x="6807600" y="3463929"/>
            <a:ext cx="2911078" cy="1588"/>
          </a:xfrm>
          <a:prstGeom prst="line">
            <a:avLst/>
          </a:prstGeom>
          <a:ln w="19050">
            <a:solidFill>
              <a:srgbClr val="0070C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Oval 31"/>
          <p:cNvSpPr>
            <a:spLocks noChangeArrowheads="1"/>
          </p:cNvSpPr>
          <p:nvPr/>
        </p:nvSpPr>
        <p:spPr bwMode="auto">
          <a:xfrm>
            <a:off x="6678220" y="3392492"/>
            <a:ext cx="129381" cy="142875"/>
          </a:xfrm>
          <a:prstGeom prst="ellipse">
            <a:avLst/>
          </a:prstGeom>
          <a:solidFill>
            <a:srgbClr val="0070C0"/>
          </a:solidFill>
          <a:ln w="9525" algn="ctr">
            <a:solidFill>
              <a:schemeClr val="tx1"/>
            </a:solidFill>
            <a:round/>
            <a:headEnd/>
            <a:tailEnd/>
          </a:ln>
        </p:spPr>
        <p:txBody>
          <a:bodyPr wrap="none" lIns="91419" tIns="45709" rIns="91419" bIns="45709" anchor="ctr"/>
          <a:lstStyle/>
          <a:p>
            <a:pPr algn="ctr"/>
            <a:endParaRPr lang="sv-SE" sz="1200">
              <a:solidFill>
                <a:srgbClr val="0070C0"/>
              </a:solidFill>
              <a:latin typeface="Tahoma" pitchFamily="34" charset="0"/>
            </a:endParaRPr>
          </a:p>
        </p:txBody>
      </p:sp>
      <p:sp>
        <p:nvSpPr>
          <p:cNvPr id="34" name="TextBox 33"/>
          <p:cNvSpPr txBox="1">
            <a:spLocks noChangeArrowheads="1"/>
          </p:cNvSpPr>
          <p:nvPr/>
        </p:nvSpPr>
        <p:spPr bwMode="auto">
          <a:xfrm rot="-5400000">
            <a:off x="6094488" y="3952679"/>
            <a:ext cx="862694" cy="3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1600" b="0">
                <a:solidFill>
                  <a:srgbClr val="002060"/>
                </a:solidFill>
                <a:latin typeface="Tahoma" pitchFamily="34" charset="0"/>
              </a:rPr>
              <a:t>velocity</a:t>
            </a:r>
            <a:endParaRPr lang="sv-SE" sz="1600" b="0" baseline="-25000">
              <a:solidFill>
                <a:srgbClr val="002060"/>
              </a:solidFill>
              <a:latin typeface="Tahoma" pitchFamily="34" charset="0"/>
            </a:endParaRPr>
          </a:p>
        </p:txBody>
      </p:sp>
      <p:sp>
        <p:nvSpPr>
          <p:cNvPr id="35" name="TextBox 34"/>
          <p:cNvSpPr txBox="1">
            <a:spLocks noChangeArrowheads="1"/>
          </p:cNvSpPr>
          <p:nvPr/>
        </p:nvSpPr>
        <p:spPr bwMode="auto">
          <a:xfrm>
            <a:off x="8008794" y="5840413"/>
            <a:ext cx="580566" cy="3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1600" b="0" dirty="0">
                <a:solidFill>
                  <a:srgbClr val="002060"/>
                </a:solidFill>
                <a:latin typeface="Tahoma" pitchFamily="34" charset="0"/>
              </a:rPr>
              <a:t>time</a:t>
            </a:r>
            <a:endParaRPr lang="sv-SE" sz="1600" b="0" baseline="-25000" dirty="0">
              <a:solidFill>
                <a:srgbClr val="002060"/>
              </a:solidFill>
              <a:latin typeface="Tahoma" pitchFamily="34" charset="0"/>
            </a:endParaRPr>
          </a:p>
        </p:txBody>
      </p:sp>
      <p:sp>
        <p:nvSpPr>
          <p:cNvPr id="39" name="TextBox 38"/>
          <p:cNvSpPr txBox="1">
            <a:spLocks noChangeArrowheads="1"/>
          </p:cNvSpPr>
          <p:nvPr/>
        </p:nvSpPr>
        <p:spPr bwMode="auto">
          <a:xfrm>
            <a:off x="5995103" y="3178181"/>
            <a:ext cx="773952"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a:solidFill>
                  <a:srgbClr val="0070C0"/>
                </a:solidFill>
                <a:latin typeface="Tahoma" pitchFamily="34" charset="0"/>
              </a:rPr>
              <a:t>V</a:t>
            </a:r>
            <a:r>
              <a:rPr lang="sv-SE" sz="2000" b="0" baseline="-25000">
                <a:solidFill>
                  <a:srgbClr val="0070C0"/>
                </a:solidFill>
                <a:latin typeface="Tahoma" pitchFamily="34" charset="0"/>
              </a:rPr>
              <a:t>actual</a:t>
            </a:r>
          </a:p>
        </p:txBody>
      </p:sp>
      <p:sp>
        <p:nvSpPr>
          <p:cNvPr id="46" name="TextBox 45"/>
          <p:cNvSpPr txBox="1">
            <a:spLocks noChangeArrowheads="1"/>
          </p:cNvSpPr>
          <p:nvPr/>
        </p:nvSpPr>
        <p:spPr bwMode="auto">
          <a:xfrm>
            <a:off x="7804551" y="3421069"/>
            <a:ext cx="2170745"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a:solidFill>
                  <a:srgbClr val="0070C0"/>
                </a:solidFill>
                <a:latin typeface="Tahoma" pitchFamily="34" charset="0"/>
              </a:rPr>
              <a:t>Sustainable pace!</a:t>
            </a:r>
            <a:endParaRPr lang="sv-SE" sz="2000" b="0" baseline="-25000">
              <a:solidFill>
                <a:srgbClr val="0070C0"/>
              </a:solidFill>
              <a:latin typeface="Tahoma" pitchFamily="34" charset="0"/>
            </a:endParaRPr>
          </a:p>
        </p:txBody>
      </p:sp>
      <p:sp>
        <p:nvSpPr>
          <p:cNvPr id="2" name="TextBox 20"/>
          <p:cNvSpPr txBox="1">
            <a:spLocks noChangeArrowheads="1"/>
          </p:cNvSpPr>
          <p:nvPr/>
        </p:nvSpPr>
        <p:spPr bwMode="auto">
          <a:xfrm>
            <a:off x="2720588" y="965204"/>
            <a:ext cx="3312160" cy="154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dirty="0" smtClean="0">
                <a:latin typeface="Tahoma" pitchFamily="34" charset="0"/>
              </a:rPr>
              <a:t>Pas de </a:t>
            </a:r>
            <a:r>
              <a:rPr lang="sv-SE" sz="2000" b="0" dirty="0">
                <a:latin typeface="Tahoma" pitchFamily="34" charset="0"/>
              </a:rPr>
              <a:t>refactoring</a:t>
            </a:r>
          </a:p>
          <a:p>
            <a:pPr algn="ctr" eaLnBrk="1" hangingPunct="1"/>
            <a:r>
              <a:rPr lang="sv-SE" sz="2000" b="0" dirty="0" smtClean="0">
                <a:latin typeface="Tahoma" pitchFamily="34" charset="0"/>
              </a:rPr>
              <a:t>Pas de tests unitaire</a:t>
            </a:r>
            <a:endParaRPr lang="sv-SE" sz="2000" b="0" dirty="0">
              <a:latin typeface="Tahoma" pitchFamily="34" charset="0"/>
            </a:endParaRPr>
          </a:p>
          <a:p>
            <a:pPr algn="ctr" eaLnBrk="1" hangingPunct="1"/>
            <a:r>
              <a:rPr lang="sv-SE" sz="2000" b="0" dirty="0" smtClean="0">
                <a:latin typeface="Tahoma" pitchFamily="34" charset="0"/>
              </a:rPr>
              <a:t>Qualité médiocre</a:t>
            </a:r>
            <a:endParaRPr lang="sv-SE" sz="2000" b="0" dirty="0">
              <a:latin typeface="Tahoma" pitchFamily="34" charset="0"/>
            </a:endParaRPr>
          </a:p>
          <a:p>
            <a:pPr lvl="0" algn="ctr" eaLnBrk="1" hangingPunct="1"/>
            <a:r>
              <a:rPr lang="fr-FR" altLang="fr-FR" sz="2000" b="0" dirty="0">
                <a:solidFill>
                  <a:srgbClr val="212121"/>
                </a:solidFill>
                <a:latin typeface="inherit"/>
              </a:rPr>
              <a:t>Heures supplémentaires</a:t>
            </a:r>
            <a:r>
              <a:rPr lang="fr-FR" altLang="fr-FR" sz="1050" b="0" dirty="0"/>
              <a:t> </a:t>
            </a:r>
            <a:endParaRPr lang="fr-FR" altLang="fr-FR" sz="1600" b="0" dirty="0"/>
          </a:p>
          <a:p>
            <a:pPr algn="ctr" eaLnBrk="1" hangingPunct="1"/>
            <a:endParaRPr lang="sv-SE" sz="2000" b="0" baseline="-25000" dirty="0">
              <a:latin typeface="Tahoma" pitchFamily="34" charset="0"/>
            </a:endParaRPr>
          </a:p>
        </p:txBody>
      </p:sp>
      <p:sp>
        <p:nvSpPr>
          <p:cNvPr id="3" name="TextBox 20"/>
          <p:cNvSpPr txBox="1">
            <a:spLocks noChangeArrowheads="1"/>
          </p:cNvSpPr>
          <p:nvPr/>
        </p:nvSpPr>
        <p:spPr bwMode="auto">
          <a:xfrm>
            <a:off x="6678217" y="965201"/>
            <a:ext cx="3312160" cy="15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eaLnBrk="1" hangingPunct="1"/>
            <a:r>
              <a:rPr lang="sv-SE" sz="2000" b="0" dirty="0">
                <a:latin typeface="Tahoma" pitchFamily="34" charset="0"/>
              </a:rPr>
              <a:t>Refactoring</a:t>
            </a:r>
          </a:p>
          <a:p>
            <a:pPr algn="ctr" eaLnBrk="1" hangingPunct="1"/>
            <a:r>
              <a:rPr lang="sv-SE" sz="2000" b="0" dirty="0">
                <a:latin typeface="Tahoma" pitchFamily="34" charset="0"/>
              </a:rPr>
              <a:t>Unit tests</a:t>
            </a:r>
          </a:p>
          <a:p>
            <a:pPr algn="ctr" eaLnBrk="1" hangingPunct="1"/>
            <a:r>
              <a:rPr lang="sv-SE" sz="2000" b="0" dirty="0">
                <a:latin typeface="Tahoma" pitchFamily="34" charset="0"/>
              </a:rPr>
              <a:t>Attention </a:t>
            </a:r>
            <a:r>
              <a:rPr lang="sv-SE" sz="2000" b="0" dirty="0" smtClean="0">
                <a:latin typeface="Tahoma" pitchFamily="34" charset="0"/>
              </a:rPr>
              <a:t>à la qualité</a:t>
            </a:r>
          </a:p>
          <a:p>
            <a:pPr algn="ctr" eaLnBrk="1" hangingPunct="1"/>
            <a:r>
              <a:rPr lang="sv-SE" sz="2000" b="0" dirty="0" smtClean="0">
                <a:latin typeface="Tahoma" pitchFamily="34" charset="0"/>
              </a:rPr>
              <a:t>Heure de travaille normale</a:t>
            </a:r>
            <a:endParaRPr lang="sv-SE" sz="2000" b="0" dirty="0">
              <a:latin typeface="Tahoma" pitchFamily="34" charset="0"/>
            </a:endParaRPr>
          </a:p>
          <a:p>
            <a:pPr algn="ctr" eaLnBrk="1" hangingPunct="1"/>
            <a:endParaRPr lang="sv-SE" sz="2000" b="0" baseline="-25000" dirty="0">
              <a:latin typeface="Tahoma" pitchFamily="34" charset="0"/>
            </a:endParaRPr>
          </a:p>
        </p:txBody>
      </p:sp>
      <p:cxnSp>
        <p:nvCxnSpPr>
          <p:cNvPr id="4" name="Straight Connector 27"/>
          <p:cNvCxnSpPr/>
          <p:nvPr/>
        </p:nvCxnSpPr>
        <p:spPr bwMode="auto">
          <a:xfrm flipV="1">
            <a:off x="9695674" y="2625732"/>
            <a:ext cx="587966" cy="257175"/>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27"/>
          <p:cNvCxnSpPr>
            <a:cxnSpLocks noChangeShapeType="1"/>
          </p:cNvCxnSpPr>
          <p:nvPr/>
        </p:nvCxnSpPr>
        <p:spPr bwMode="auto">
          <a:xfrm flipV="1">
            <a:off x="9695674" y="3208345"/>
            <a:ext cx="587966" cy="257175"/>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781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850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animBg="1"/>
      <p:bldP spid="21" grpId="0"/>
      <p:bldP spid="29" grpId="0" animBg="1"/>
      <p:bldP spid="30" grpId="0"/>
      <p:bldP spid="32" grpId="0" animBg="1"/>
      <p:bldP spid="34" grpId="0"/>
      <p:bldP spid="35" grpId="0"/>
      <p:bldP spid="39" grpId="0"/>
      <p:bldP spid="46"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https://image-store.slidesharecdn.com/80bcd700-9449-11e3-a80d-22000a8b0f45-larg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02" y="989355"/>
            <a:ext cx="7894286" cy="503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5230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404820" y="1576315"/>
            <a:ext cx="7495103" cy="225117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tx2">
                  <a:lumMod val="20000"/>
                  <a:lumOff val="80000"/>
                </a:schemeClr>
              </a:solidFill>
            </a:endParaRPr>
          </a:p>
        </p:txBody>
      </p:sp>
      <p:sp>
        <p:nvSpPr>
          <p:cNvPr id="2" name="Title 1"/>
          <p:cNvSpPr>
            <a:spLocks noGrp="1"/>
          </p:cNvSpPr>
          <p:nvPr>
            <p:ph type="title"/>
          </p:nvPr>
        </p:nvSpPr>
        <p:spPr/>
        <p:txBody>
          <a:bodyPr/>
          <a:lstStyle/>
          <a:p>
            <a:r>
              <a:rPr lang="sv-SE" dirty="0" smtClean="0">
                <a:solidFill>
                  <a:srgbClr val="C00000"/>
                </a:solidFill>
              </a:rPr>
              <a:t>Push and Pull Systems</a:t>
            </a:r>
            <a:endParaRPr lang="en-US" dirty="0">
              <a:solidFill>
                <a:srgbClr val="C00000"/>
              </a:solidFill>
            </a:endParaRPr>
          </a:p>
        </p:txBody>
      </p:sp>
      <p:sp>
        <p:nvSpPr>
          <p:cNvPr id="9" name="Content Placeholder 4"/>
          <p:cNvSpPr>
            <a:spLocks noGrp="1"/>
          </p:cNvSpPr>
          <p:nvPr>
            <p:ph idx="1"/>
          </p:nvPr>
        </p:nvSpPr>
        <p:spPr>
          <a:xfrm>
            <a:off x="2558675" y="1325101"/>
            <a:ext cx="5134248" cy="577443"/>
          </a:xfrm>
        </p:spPr>
        <p:txBody>
          <a:bodyPr/>
          <a:lstStyle/>
          <a:p>
            <a:pPr marL="0" indent="0">
              <a:buNone/>
            </a:pPr>
            <a:r>
              <a:rPr lang="sv-SE" sz="2500" dirty="0"/>
              <a:t>Push </a:t>
            </a:r>
            <a:r>
              <a:rPr lang="sv-SE" sz="2500" i="1" dirty="0"/>
              <a:t>– upstream information</a:t>
            </a:r>
            <a:endParaRPr lang="en-US" b="0" dirty="0">
              <a:solidFill>
                <a:schemeClr val="tx1"/>
              </a:solidFill>
            </a:endParaRPr>
          </a:p>
        </p:txBody>
      </p:sp>
      <p:sp>
        <p:nvSpPr>
          <p:cNvPr id="10" name="Pentagon 9"/>
          <p:cNvSpPr/>
          <p:nvPr/>
        </p:nvSpPr>
        <p:spPr>
          <a:xfrm>
            <a:off x="2558675" y="2277429"/>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Expected Demand</a:t>
            </a:r>
            <a:endParaRPr lang="en-US" sz="2100" dirty="0"/>
          </a:p>
        </p:txBody>
      </p:sp>
      <p:sp>
        <p:nvSpPr>
          <p:cNvPr id="11" name="Pentagon 10"/>
          <p:cNvSpPr/>
          <p:nvPr/>
        </p:nvSpPr>
        <p:spPr>
          <a:xfrm>
            <a:off x="4632287" y="2251100"/>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Mass Production</a:t>
            </a:r>
            <a:endParaRPr lang="en-US" sz="2100" dirty="0"/>
          </a:p>
        </p:txBody>
      </p:sp>
      <p:sp>
        <p:nvSpPr>
          <p:cNvPr id="12" name="Pentagon 11"/>
          <p:cNvSpPr/>
          <p:nvPr/>
        </p:nvSpPr>
        <p:spPr>
          <a:xfrm>
            <a:off x="6716101" y="2277429"/>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Economics of Scale</a:t>
            </a:r>
            <a:endParaRPr lang="en-US" sz="2100" dirty="0"/>
          </a:p>
        </p:txBody>
      </p:sp>
    </p:spTree>
    <p:extLst>
      <p:ext uri="{BB962C8B-B14F-4D97-AF65-F5344CB8AC3E}">
        <p14:creationId xmlns:p14="http://schemas.microsoft.com/office/powerpoint/2010/main" val="42237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Histoire</a:t>
            </a:r>
            <a:r>
              <a:rPr lang="fr-FR" dirty="0" smtClean="0"/>
              <a:t> </a:t>
            </a:r>
            <a:r>
              <a:rPr lang="fr-FR" dirty="0">
                <a:solidFill>
                  <a:srgbClr val="C00000"/>
                </a:solidFill>
                <a:latin typeface="Calibri" pitchFamily="34" charset="0"/>
                <a:cs typeface="Calibri" pitchFamily="34" charset="0"/>
              </a:rPr>
              <a:t>Henry Ford</a:t>
            </a:r>
          </a:p>
        </p:txBody>
      </p:sp>
      <p:sp>
        <p:nvSpPr>
          <p:cNvPr id="5" name="Rectangle 4"/>
          <p:cNvSpPr/>
          <p:nvPr/>
        </p:nvSpPr>
        <p:spPr>
          <a:xfrm>
            <a:off x="838199" y="1353073"/>
            <a:ext cx="10243457" cy="5324535"/>
          </a:xfrm>
          <a:prstGeom prst="rect">
            <a:avLst/>
          </a:prstGeom>
        </p:spPr>
        <p:txBody>
          <a:bodyPr wrap="square">
            <a:spAutoFit/>
          </a:bodyPr>
          <a:lstStyle/>
          <a:p>
            <a:r>
              <a:rPr lang="en-US" sz="2000" dirty="0"/>
              <a:t>On </a:t>
            </a:r>
            <a:r>
              <a:rPr lang="en-US" sz="2000" dirty="0" err="1"/>
              <a:t>est</a:t>
            </a:r>
            <a:r>
              <a:rPr lang="en-US" sz="2000" dirty="0"/>
              <a:t> au debut du 20 </a:t>
            </a:r>
            <a:r>
              <a:rPr lang="en-US" sz="2000" dirty="0" err="1"/>
              <a:t>eme</a:t>
            </a:r>
            <a:r>
              <a:rPr lang="en-US" sz="2000" dirty="0"/>
              <a:t> </a:t>
            </a:r>
            <a:r>
              <a:rPr lang="en-US" sz="2000" dirty="0" err="1"/>
              <a:t>siecle</a:t>
            </a:r>
            <a:r>
              <a:rPr lang="en-US" sz="2000" dirty="0"/>
              <a:t>, </a:t>
            </a:r>
            <a:r>
              <a:rPr lang="en-US" sz="2000" dirty="0" smtClean="0"/>
              <a:t>après </a:t>
            </a:r>
            <a:r>
              <a:rPr lang="en-US" sz="2000" dirty="0" err="1" smtClean="0"/>
              <a:t>l’industrialisation</a:t>
            </a:r>
            <a:r>
              <a:rPr lang="en-US" sz="2000" dirty="0" smtClean="0"/>
              <a:t>. Henry </a:t>
            </a:r>
            <a:r>
              <a:rPr lang="en-US" sz="2000" dirty="0"/>
              <a:t>Ford </a:t>
            </a:r>
            <a:r>
              <a:rPr lang="en-US" sz="2000" dirty="0" err="1"/>
              <a:t>construit</a:t>
            </a:r>
            <a:r>
              <a:rPr lang="en-US" sz="2000" dirty="0"/>
              <a:t> </a:t>
            </a:r>
            <a:r>
              <a:rPr lang="en-US" sz="2000" dirty="0" err="1"/>
              <a:t>une</a:t>
            </a:r>
            <a:r>
              <a:rPr lang="en-US" sz="2000" dirty="0"/>
              <a:t> </a:t>
            </a:r>
            <a:r>
              <a:rPr lang="en-US" sz="2000" dirty="0" err="1"/>
              <a:t>usine</a:t>
            </a:r>
            <a:r>
              <a:rPr lang="en-US" sz="2000" dirty="0"/>
              <a:t> pour faire des </a:t>
            </a:r>
            <a:r>
              <a:rPr lang="en-US" sz="2000" dirty="0" err="1"/>
              <a:t>voitures</a:t>
            </a:r>
            <a:r>
              <a:rPr lang="en-US" sz="2000" dirty="0"/>
              <a:t>.</a:t>
            </a:r>
          </a:p>
          <a:p>
            <a:endParaRPr lang="en-US" sz="2000" dirty="0"/>
          </a:p>
          <a:p>
            <a:r>
              <a:rPr lang="en-US" sz="2000" dirty="0"/>
              <a:t>Durant </a:t>
            </a:r>
            <a:r>
              <a:rPr lang="en-US" sz="2000" dirty="0" err="1"/>
              <a:t>l’industrialisation</a:t>
            </a:r>
            <a:r>
              <a:rPr lang="en-US" sz="2000" dirty="0"/>
              <a:t> la </a:t>
            </a:r>
            <a:r>
              <a:rPr lang="en-US" sz="2000" dirty="0" err="1"/>
              <a:t>ligne</a:t>
            </a:r>
            <a:r>
              <a:rPr lang="en-US" sz="2000" dirty="0"/>
              <a:t> de production </a:t>
            </a:r>
            <a:r>
              <a:rPr lang="en-US" sz="2000" dirty="0" err="1"/>
              <a:t>fut</a:t>
            </a:r>
            <a:r>
              <a:rPr lang="en-US" sz="2000" dirty="0"/>
              <a:t> </a:t>
            </a:r>
            <a:r>
              <a:rPr lang="en-US" sz="2000" dirty="0" err="1" smtClean="0"/>
              <a:t>developpée</a:t>
            </a:r>
            <a:r>
              <a:rPr lang="en-US" sz="2000" dirty="0" smtClean="0"/>
              <a:t>, </a:t>
            </a:r>
            <a:r>
              <a:rPr lang="en-US" sz="2000" dirty="0"/>
              <a:t>cad la production de masse. Les </a:t>
            </a:r>
            <a:r>
              <a:rPr lang="en-US" sz="2000" dirty="0" err="1"/>
              <a:t>produits</a:t>
            </a:r>
            <a:r>
              <a:rPr lang="en-US" sz="2000" dirty="0"/>
              <a:t> ne se fait plus à la mains </a:t>
            </a:r>
            <a:r>
              <a:rPr lang="en-US" sz="2000" dirty="0" err="1"/>
              <a:t>mais</a:t>
            </a:r>
            <a:r>
              <a:rPr lang="en-US" sz="2000" dirty="0"/>
              <a:t> a </a:t>
            </a:r>
            <a:r>
              <a:rPr lang="en-US" sz="2000" dirty="0" err="1"/>
              <a:t>l’aide</a:t>
            </a:r>
            <a:r>
              <a:rPr lang="en-US" sz="2000" dirty="0"/>
              <a:t> des machines. H F a </a:t>
            </a:r>
            <a:r>
              <a:rPr lang="en-US" sz="2000" dirty="0" err="1"/>
              <a:t>reussi</a:t>
            </a:r>
            <a:r>
              <a:rPr lang="en-US" sz="2000" dirty="0"/>
              <a:t> a </a:t>
            </a:r>
            <a:r>
              <a:rPr lang="en-US" sz="2000" dirty="0" err="1"/>
              <a:t>remplacer</a:t>
            </a:r>
            <a:r>
              <a:rPr lang="en-US" sz="2000" dirty="0"/>
              <a:t> 85% des </a:t>
            </a:r>
            <a:r>
              <a:rPr lang="en-US" sz="2000" dirty="0" err="1"/>
              <a:t>ouvriers</a:t>
            </a:r>
            <a:r>
              <a:rPr lang="en-US" sz="2000" dirty="0"/>
              <a:t> par des machines.</a:t>
            </a:r>
          </a:p>
          <a:p>
            <a:endParaRPr lang="en-US" sz="2000" dirty="0"/>
          </a:p>
          <a:p>
            <a:r>
              <a:rPr lang="en-US" sz="2000" dirty="0"/>
              <a:t>H. F. a </a:t>
            </a:r>
            <a:r>
              <a:rPr lang="en-US" sz="2000" dirty="0" err="1" smtClean="0"/>
              <a:t>divisé</a:t>
            </a:r>
            <a:r>
              <a:rPr lang="en-US" sz="2000" dirty="0" smtClean="0"/>
              <a:t> </a:t>
            </a:r>
            <a:r>
              <a:rPr lang="en-US" sz="2000" dirty="0"/>
              <a:t>la </a:t>
            </a:r>
            <a:r>
              <a:rPr lang="en-US" sz="2000" dirty="0" err="1"/>
              <a:t>ligne</a:t>
            </a:r>
            <a:r>
              <a:rPr lang="en-US" sz="2000" dirty="0"/>
              <a:t> de production </a:t>
            </a:r>
            <a:r>
              <a:rPr lang="en-US" sz="2000" dirty="0" err="1"/>
              <a:t>en</a:t>
            </a:r>
            <a:r>
              <a:rPr lang="en-US" sz="2000" dirty="0"/>
              <a:t> </a:t>
            </a:r>
            <a:r>
              <a:rPr lang="en-US" sz="2000" dirty="0" err="1"/>
              <a:t>petits</a:t>
            </a:r>
            <a:r>
              <a:rPr lang="en-US" sz="2000" dirty="0"/>
              <a:t> </a:t>
            </a:r>
            <a:r>
              <a:rPr lang="en-US" sz="2000" dirty="0" err="1"/>
              <a:t>compartiments</a:t>
            </a:r>
            <a:r>
              <a:rPr lang="en-US" sz="2000" dirty="0"/>
              <a:t>, </a:t>
            </a:r>
            <a:r>
              <a:rPr lang="en-US" sz="2000" dirty="0" err="1"/>
              <a:t>en</a:t>
            </a:r>
            <a:r>
              <a:rPr lang="en-US" sz="2000" dirty="0"/>
              <a:t> sections. </a:t>
            </a:r>
            <a:r>
              <a:rPr lang="en-US" sz="2000" dirty="0" err="1"/>
              <a:t>Chaque</a:t>
            </a:r>
            <a:r>
              <a:rPr lang="en-US" sz="2000" dirty="0"/>
              <a:t> section </a:t>
            </a:r>
            <a:r>
              <a:rPr lang="en-US" sz="2000" dirty="0" err="1"/>
              <a:t>optimisait</a:t>
            </a:r>
            <a:r>
              <a:rPr lang="en-US" sz="2000" dirty="0"/>
              <a:t> son travail pour </a:t>
            </a:r>
            <a:r>
              <a:rPr lang="en-US" sz="2000" dirty="0" err="1"/>
              <a:t>trouver</a:t>
            </a:r>
            <a:r>
              <a:rPr lang="en-US" sz="2000" dirty="0"/>
              <a:t> la </a:t>
            </a:r>
            <a:r>
              <a:rPr lang="en-US" sz="2000" dirty="0" err="1"/>
              <a:t>meilleur</a:t>
            </a:r>
            <a:r>
              <a:rPr lang="en-US" sz="2000" dirty="0"/>
              <a:t> </a:t>
            </a:r>
            <a:r>
              <a:rPr lang="en-US" sz="2000" dirty="0" err="1"/>
              <a:t>facon</a:t>
            </a:r>
            <a:r>
              <a:rPr lang="en-US" sz="2000" dirty="0"/>
              <a:t> de </a:t>
            </a:r>
            <a:r>
              <a:rPr lang="en-US" sz="2000" dirty="0" err="1"/>
              <a:t>travailler</a:t>
            </a:r>
            <a:r>
              <a:rPr lang="en-US" sz="2000" dirty="0"/>
              <a:t>.</a:t>
            </a:r>
          </a:p>
          <a:p>
            <a:endParaRPr lang="en-US" sz="2000" dirty="0"/>
          </a:p>
          <a:p>
            <a:r>
              <a:rPr lang="en-US" sz="2000" dirty="0"/>
              <a:t>H Ford a </a:t>
            </a:r>
            <a:r>
              <a:rPr lang="en-US" sz="2000" dirty="0" err="1"/>
              <a:t>reussi</a:t>
            </a:r>
            <a:r>
              <a:rPr lang="en-US" sz="2000" dirty="0"/>
              <a:t> a </a:t>
            </a:r>
            <a:r>
              <a:rPr lang="en-US" sz="2000" dirty="0" err="1"/>
              <a:t>doubler</a:t>
            </a:r>
            <a:r>
              <a:rPr lang="en-US" sz="2000" dirty="0"/>
              <a:t> le </a:t>
            </a:r>
            <a:r>
              <a:rPr lang="en-US" sz="2000" dirty="0" err="1" smtClean="0"/>
              <a:t>salaire</a:t>
            </a:r>
            <a:r>
              <a:rPr lang="en-US" sz="2000" dirty="0" smtClean="0"/>
              <a:t> </a:t>
            </a:r>
            <a:r>
              <a:rPr lang="en-US" sz="2000" dirty="0"/>
              <a:t>des </a:t>
            </a:r>
            <a:r>
              <a:rPr lang="en-US" sz="2000" dirty="0" err="1"/>
              <a:t>ouvriers</a:t>
            </a:r>
            <a:r>
              <a:rPr lang="en-US" sz="2000" dirty="0"/>
              <a:t> et </a:t>
            </a:r>
            <a:r>
              <a:rPr lang="en-US" sz="2000" dirty="0" err="1"/>
              <a:t>reduire</a:t>
            </a:r>
            <a:r>
              <a:rPr lang="en-US" sz="2000" dirty="0"/>
              <a:t> le temps de </a:t>
            </a:r>
            <a:r>
              <a:rPr lang="en-US" sz="2000" dirty="0" err="1"/>
              <a:t>finir</a:t>
            </a:r>
            <a:r>
              <a:rPr lang="en-US" sz="2000" dirty="0"/>
              <a:t> </a:t>
            </a:r>
            <a:r>
              <a:rPr lang="en-US" sz="2000" dirty="0" err="1"/>
              <a:t>une</a:t>
            </a:r>
            <a:r>
              <a:rPr lang="en-US" sz="2000" dirty="0"/>
              <a:t> </a:t>
            </a:r>
            <a:r>
              <a:rPr lang="en-US" sz="2000" dirty="0" err="1"/>
              <a:t>voiture</a:t>
            </a:r>
            <a:r>
              <a:rPr lang="en-US" sz="2000" dirty="0"/>
              <a:t> de 12 hours à </a:t>
            </a:r>
            <a:r>
              <a:rPr lang="en-US" sz="2000" dirty="0" smtClean="0"/>
              <a:t>1,5 </a:t>
            </a:r>
            <a:r>
              <a:rPr lang="en-US" sz="2000" dirty="0" err="1" smtClean="0"/>
              <a:t>heure</a:t>
            </a:r>
            <a:r>
              <a:rPr lang="en-US" sz="2000" dirty="0" smtClean="0"/>
              <a:t>.</a:t>
            </a:r>
            <a:endParaRPr lang="en-US" sz="2000" dirty="0"/>
          </a:p>
          <a:p>
            <a:endParaRPr lang="en-US" sz="2000" dirty="0"/>
          </a:p>
          <a:p>
            <a:r>
              <a:rPr lang="en-US" sz="2000" dirty="0"/>
              <a:t>Les </a:t>
            </a:r>
            <a:r>
              <a:rPr lang="en-US" sz="2000" dirty="0" err="1"/>
              <a:t>ouvriers</a:t>
            </a:r>
            <a:r>
              <a:rPr lang="en-US" sz="2000" dirty="0"/>
              <a:t> </a:t>
            </a:r>
            <a:r>
              <a:rPr lang="en-US" sz="2000" dirty="0" err="1"/>
              <a:t>apprenaient</a:t>
            </a:r>
            <a:r>
              <a:rPr lang="en-US" sz="2000" dirty="0"/>
              <a:t> </a:t>
            </a:r>
            <a:r>
              <a:rPr lang="en-US" sz="2000" dirty="0" err="1"/>
              <a:t>leur</a:t>
            </a:r>
            <a:r>
              <a:rPr lang="en-US" sz="2000" dirty="0"/>
              <a:t> travail </a:t>
            </a:r>
            <a:r>
              <a:rPr lang="en-US" sz="2000" dirty="0" err="1"/>
              <a:t>en</a:t>
            </a:r>
            <a:r>
              <a:rPr lang="en-US" sz="2000" dirty="0"/>
              <a:t> 10 </a:t>
            </a:r>
            <a:r>
              <a:rPr lang="en-US" sz="2000" dirty="0" smtClean="0"/>
              <a:t>minutes </a:t>
            </a:r>
            <a:r>
              <a:rPr lang="en-US" sz="2000" dirty="0" smtClean="0">
                <a:sym typeface="Wingdings" panose="05000000000000000000" pitchFamily="2" charset="2"/>
              </a:rPr>
              <a:t></a:t>
            </a:r>
            <a:r>
              <a:rPr lang="en-US" sz="2000" dirty="0" smtClean="0"/>
              <a:t>Facile </a:t>
            </a:r>
            <a:r>
              <a:rPr lang="en-US" sz="2000" dirty="0"/>
              <a:t>a changer les </a:t>
            </a:r>
            <a:r>
              <a:rPr lang="en-US" sz="2000" dirty="0" err="1"/>
              <a:t>ouvriers</a:t>
            </a:r>
            <a:r>
              <a:rPr lang="en-US" sz="2000" dirty="0"/>
              <a:t>.</a:t>
            </a:r>
          </a:p>
          <a:p>
            <a:endParaRPr lang="en-US" sz="2000" dirty="0"/>
          </a:p>
          <a:p>
            <a:r>
              <a:rPr lang="en-US" sz="2000" dirty="0"/>
              <a:t>Ford </a:t>
            </a:r>
            <a:r>
              <a:rPr lang="en-US" sz="2000" dirty="0" err="1"/>
              <a:t>avait</a:t>
            </a:r>
            <a:r>
              <a:rPr lang="en-US" sz="2000" dirty="0"/>
              <a:t> un grand </a:t>
            </a:r>
            <a:r>
              <a:rPr lang="en-US" sz="2000" dirty="0" err="1"/>
              <a:t>succes</a:t>
            </a:r>
            <a:r>
              <a:rPr lang="en-US" sz="2000" dirty="0"/>
              <a:t> avec la </a:t>
            </a:r>
            <a:r>
              <a:rPr lang="en-US" sz="2000" dirty="0" err="1"/>
              <a:t>modele</a:t>
            </a:r>
            <a:r>
              <a:rPr lang="en-US" sz="2000" dirty="0"/>
              <a:t> T, </a:t>
            </a:r>
            <a:r>
              <a:rPr lang="en-US" sz="2000" dirty="0" err="1"/>
              <a:t>appele</a:t>
            </a:r>
            <a:r>
              <a:rPr lang="en-US" sz="2000" dirty="0"/>
              <a:t> T-Ford. La </a:t>
            </a:r>
            <a:r>
              <a:rPr lang="en-US" sz="2000" dirty="0" err="1"/>
              <a:t>meilleur</a:t>
            </a:r>
            <a:r>
              <a:rPr lang="en-US" sz="2000" dirty="0"/>
              <a:t> </a:t>
            </a:r>
            <a:r>
              <a:rPr lang="en-US" sz="2000" dirty="0" err="1"/>
              <a:t>voiture</a:t>
            </a:r>
            <a:r>
              <a:rPr lang="en-US" sz="2000" dirty="0"/>
              <a:t> au monde a </a:t>
            </a:r>
            <a:r>
              <a:rPr lang="en-US" sz="2000" dirty="0" err="1"/>
              <a:t>ce</a:t>
            </a:r>
            <a:r>
              <a:rPr lang="en-US" sz="2000" dirty="0"/>
              <a:t> temps.</a:t>
            </a:r>
          </a:p>
        </p:txBody>
      </p:sp>
    </p:spTree>
    <p:extLst>
      <p:ext uri="{BB962C8B-B14F-4D97-AF65-F5344CB8AC3E}">
        <p14:creationId xmlns:p14="http://schemas.microsoft.com/office/powerpoint/2010/main" val="359205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Push</a:t>
            </a:r>
            <a:endParaRPr lang="en-US" dirty="0">
              <a:solidFill>
                <a:srgbClr val="C00000"/>
              </a:solidFill>
            </a:endParaRPr>
          </a:p>
        </p:txBody>
      </p:sp>
      <p:sp>
        <p:nvSpPr>
          <p:cNvPr id="3" name="Content Placeholder 2"/>
          <p:cNvSpPr>
            <a:spLocks noGrp="1"/>
          </p:cNvSpPr>
          <p:nvPr>
            <p:ph idx="1"/>
          </p:nvPr>
        </p:nvSpPr>
        <p:spPr>
          <a:xfrm>
            <a:off x="7256266" y="2168830"/>
            <a:ext cx="2979937" cy="1616127"/>
          </a:xfrm>
        </p:spPr>
        <p:txBody>
          <a:bodyPr/>
          <a:lstStyle/>
          <a:p>
            <a:pPr marL="0" indent="0">
              <a:buNone/>
            </a:pPr>
            <a:r>
              <a:rPr lang="sv-SE" sz="2500" dirty="0">
                <a:solidFill>
                  <a:schemeClr val="accent1">
                    <a:lumMod val="75000"/>
                  </a:schemeClr>
                </a:solidFill>
              </a:rPr>
              <a:t>”You can have any color, as long as it’s black”</a:t>
            </a:r>
          </a:p>
          <a:p>
            <a:pPr marL="0" indent="0" algn="r">
              <a:buNone/>
            </a:pPr>
            <a:r>
              <a:rPr lang="sv-SE" sz="2100" dirty="0">
                <a:solidFill>
                  <a:schemeClr val="tx1">
                    <a:lumMod val="65000"/>
                    <a:lumOff val="35000"/>
                  </a:schemeClr>
                </a:solidFill>
              </a:rPr>
              <a:t>Henry Ford</a:t>
            </a:r>
            <a:endParaRPr lang="en-US" sz="2100" dirty="0">
              <a:solidFill>
                <a:schemeClr val="tx1">
                  <a:lumMod val="65000"/>
                  <a:lumOff val="35000"/>
                </a:schemeClr>
              </a:solidFill>
            </a:endParaRPr>
          </a:p>
        </p:txBody>
      </p:sp>
      <p:pic>
        <p:nvPicPr>
          <p:cNvPr id="33798" name="Picture 6" descr="http://upload.wikimedia.org/wikipedia/commons/7/74/1910Ford-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207" y="1561210"/>
            <a:ext cx="4447519" cy="40975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5605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2404819" y="1576315"/>
            <a:ext cx="7201517" cy="225117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tx2">
                  <a:lumMod val="20000"/>
                  <a:lumOff val="80000"/>
                </a:schemeClr>
              </a:solidFill>
            </a:endParaRPr>
          </a:p>
        </p:txBody>
      </p:sp>
      <p:sp>
        <p:nvSpPr>
          <p:cNvPr id="15" name="Left Arrow 14"/>
          <p:cNvSpPr/>
          <p:nvPr/>
        </p:nvSpPr>
        <p:spPr>
          <a:xfrm>
            <a:off x="2443329" y="4063280"/>
            <a:ext cx="7163007" cy="2234223"/>
          </a:xfrm>
          <a:prstGeom prst="lef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tx2">
                  <a:lumMod val="20000"/>
                  <a:lumOff val="80000"/>
                </a:schemeClr>
              </a:solidFill>
            </a:endParaRPr>
          </a:p>
        </p:txBody>
      </p:sp>
      <p:sp>
        <p:nvSpPr>
          <p:cNvPr id="2" name="Title 1"/>
          <p:cNvSpPr>
            <a:spLocks noGrp="1"/>
          </p:cNvSpPr>
          <p:nvPr>
            <p:ph type="title"/>
          </p:nvPr>
        </p:nvSpPr>
        <p:spPr/>
        <p:txBody>
          <a:bodyPr/>
          <a:lstStyle/>
          <a:p>
            <a:r>
              <a:rPr lang="sv-SE" dirty="0" smtClean="0">
                <a:solidFill>
                  <a:srgbClr val="C00000"/>
                </a:solidFill>
              </a:rPr>
              <a:t>Push and Pull Systems</a:t>
            </a:r>
            <a:endParaRPr lang="en-US" dirty="0">
              <a:solidFill>
                <a:srgbClr val="C00000"/>
              </a:solidFill>
            </a:endParaRPr>
          </a:p>
        </p:txBody>
      </p:sp>
      <p:sp>
        <p:nvSpPr>
          <p:cNvPr id="5" name="Content Placeholder 4"/>
          <p:cNvSpPr>
            <a:spLocks noGrp="1"/>
          </p:cNvSpPr>
          <p:nvPr>
            <p:ph idx="1"/>
          </p:nvPr>
        </p:nvSpPr>
        <p:spPr>
          <a:xfrm>
            <a:off x="2409404" y="1351685"/>
            <a:ext cx="5180280" cy="639349"/>
          </a:xfrm>
        </p:spPr>
        <p:txBody>
          <a:bodyPr/>
          <a:lstStyle/>
          <a:p>
            <a:pPr marL="0" indent="0">
              <a:buNone/>
            </a:pPr>
            <a:r>
              <a:rPr lang="sv-SE" sz="2500" dirty="0"/>
              <a:t>Push – </a:t>
            </a:r>
            <a:r>
              <a:rPr lang="sv-SE" sz="2500" i="1" dirty="0"/>
              <a:t>upstream information</a:t>
            </a:r>
            <a:endParaRPr lang="en-US" b="0" dirty="0">
              <a:solidFill>
                <a:schemeClr val="tx1"/>
              </a:solidFill>
            </a:endParaRPr>
          </a:p>
        </p:txBody>
      </p:sp>
      <p:sp>
        <p:nvSpPr>
          <p:cNvPr id="6" name="Pentagon 5"/>
          <p:cNvSpPr/>
          <p:nvPr/>
        </p:nvSpPr>
        <p:spPr>
          <a:xfrm>
            <a:off x="2852262" y="2277429"/>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Expected Demand</a:t>
            </a:r>
            <a:endParaRPr lang="en-US" sz="2100" dirty="0"/>
          </a:p>
        </p:txBody>
      </p:sp>
      <p:sp>
        <p:nvSpPr>
          <p:cNvPr id="7" name="Pentagon 6"/>
          <p:cNvSpPr/>
          <p:nvPr/>
        </p:nvSpPr>
        <p:spPr>
          <a:xfrm>
            <a:off x="4925875" y="2251100"/>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Mass Production</a:t>
            </a:r>
            <a:endParaRPr lang="en-US" sz="2100" dirty="0"/>
          </a:p>
        </p:txBody>
      </p:sp>
      <p:sp>
        <p:nvSpPr>
          <p:cNvPr id="8" name="Pentagon 7"/>
          <p:cNvSpPr/>
          <p:nvPr/>
        </p:nvSpPr>
        <p:spPr>
          <a:xfrm>
            <a:off x="7009688" y="2277429"/>
            <a:ext cx="1683739" cy="848944"/>
          </a:xfrm>
          <a:prstGeom prst="homePlate">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Economics of Scale</a:t>
            </a:r>
            <a:endParaRPr lang="en-US" sz="2100" dirty="0"/>
          </a:p>
        </p:txBody>
      </p:sp>
      <p:sp>
        <p:nvSpPr>
          <p:cNvPr id="10" name="Content Placeholder 4"/>
          <p:cNvSpPr txBox="1">
            <a:spLocks/>
          </p:cNvSpPr>
          <p:nvPr/>
        </p:nvSpPr>
        <p:spPr bwMode="auto">
          <a:xfrm>
            <a:off x="2484038" y="3573257"/>
            <a:ext cx="5518875" cy="483686"/>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lvl1pPr marL="390525" indent="-390525" algn="l" defTabSz="1042988" rtl="0" eaLnBrk="0" fontAlgn="base" hangingPunct="0">
              <a:spcBef>
                <a:spcPct val="20000"/>
              </a:spcBef>
              <a:spcAft>
                <a:spcPct val="0"/>
              </a:spcAft>
              <a:buSzPct val="140000"/>
              <a:buBlip>
                <a:blip r:embed="rId3"/>
              </a:buBlip>
              <a:defRPr sz="2200" b="1">
                <a:solidFill>
                  <a:srgbClr val="ED1A3B"/>
                </a:solidFill>
                <a:latin typeface="+mn-lt"/>
                <a:ea typeface="+mn-ea"/>
                <a:cs typeface="+mn-cs"/>
              </a:defRPr>
            </a:lvl1pPr>
            <a:lvl2pPr marL="847725" indent="-325438"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2pPr>
            <a:lvl3pPr marL="1303338"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3pPr>
            <a:lvl4pPr marL="1825625"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4pPr>
            <a:lvl5pPr marL="2346325"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5pPr>
            <a:lvl6pPr marL="28035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6pPr>
            <a:lvl7pPr marL="32607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7pPr>
            <a:lvl8pPr marL="37179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8pPr>
            <a:lvl9pPr marL="41751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9pPr>
          </a:lstStyle>
          <a:p>
            <a:pPr marL="0" indent="0">
              <a:buNone/>
            </a:pPr>
            <a:r>
              <a:rPr lang="sv-SE" sz="2500" b="0" dirty="0">
                <a:solidFill>
                  <a:schemeClr val="tx1"/>
                </a:solidFill>
              </a:rPr>
              <a:t>Pull –</a:t>
            </a:r>
            <a:r>
              <a:rPr lang="sv-SE" sz="2500" b="0" i="1" dirty="0">
                <a:solidFill>
                  <a:schemeClr val="tx1"/>
                </a:solidFill>
              </a:rPr>
              <a:t> downstream information</a:t>
            </a:r>
            <a:endParaRPr lang="en-US" b="0" dirty="0">
              <a:solidFill>
                <a:schemeClr val="tx1"/>
              </a:solidFill>
            </a:endParaRPr>
          </a:p>
        </p:txBody>
      </p:sp>
      <p:sp>
        <p:nvSpPr>
          <p:cNvPr id="11" name="Pentagon 10"/>
          <p:cNvSpPr/>
          <p:nvPr/>
        </p:nvSpPr>
        <p:spPr>
          <a:xfrm>
            <a:off x="2852261" y="4755843"/>
            <a:ext cx="1684284" cy="822771"/>
          </a:xfrm>
          <a:prstGeom prst="homePlate">
            <a:avLst/>
          </a:prstGeom>
          <a:scene3d>
            <a:camera prst="orthographicFront">
              <a:rot lat="0" lon="0" rev="10800000"/>
            </a:camera>
            <a:lightRig rig="threePt" dir="t"/>
          </a:scene3d>
          <a:sp3d/>
        </p:spPr>
        <p:style>
          <a:lnRef idx="1">
            <a:schemeClr val="accent1"/>
          </a:lnRef>
          <a:fillRef idx="3">
            <a:schemeClr val="accent1"/>
          </a:fillRef>
          <a:effectRef idx="2">
            <a:schemeClr val="accent1"/>
          </a:effectRef>
          <a:fontRef idx="minor">
            <a:schemeClr val="lt1"/>
          </a:fontRef>
        </p:style>
        <p:txBody>
          <a:bodyPr lIns="80142" tIns="40072" rIns="80142" bIns="40072" rtlCol="0" anchor="ctr">
            <a:flatTx/>
          </a:bodyPr>
          <a:lstStyle/>
          <a:p>
            <a:pPr algn="ctr"/>
            <a:r>
              <a:rPr lang="sv-SE" sz="2100" dirty="0"/>
              <a:t>Adaptation</a:t>
            </a:r>
            <a:endParaRPr lang="en-US" sz="2100" dirty="0"/>
          </a:p>
        </p:txBody>
      </p:sp>
      <p:sp>
        <p:nvSpPr>
          <p:cNvPr id="13" name="Pentagon 12"/>
          <p:cNvSpPr/>
          <p:nvPr/>
        </p:nvSpPr>
        <p:spPr>
          <a:xfrm>
            <a:off x="7009144" y="4729511"/>
            <a:ext cx="1987536" cy="849101"/>
          </a:xfrm>
          <a:prstGeom prst="homePlate">
            <a:avLst/>
          </a:prstGeom>
          <a:scene3d>
            <a:camera prst="orthographicFront">
              <a:rot lat="0" lon="0" rev="10800000"/>
            </a:camera>
            <a:lightRig rig="threePt" dir="t"/>
          </a:scene3d>
          <a:sp3d/>
        </p:spPr>
        <p:style>
          <a:lnRef idx="1">
            <a:schemeClr val="accent1"/>
          </a:lnRef>
          <a:fillRef idx="3">
            <a:schemeClr val="accent1"/>
          </a:fillRef>
          <a:effectRef idx="2">
            <a:schemeClr val="accent1"/>
          </a:effectRef>
          <a:fontRef idx="minor">
            <a:schemeClr val="lt1"/>
          </a:fontRef>
        </p:style>
        <p:txBody>
          <a:bodyPr lIns="0" tIns="40072" rIns="0" bIns="40072" rtlCol="0" anchor="ctr">
            <a:flatTx/>
          </a:bodyPr>
          <a:lstStyle/>
          <a:p>
            <a:pPr algn="ctr"/>
            <a:r>
              <a:rPr lang="sv-SE" sz="2100" dirty="0"/>
              <a:t>Customer Requirements</a:t>
            </a:r>
            <a:endParaRPr lang="en-US" sz="2100" dirty="0"/>
          </a:p>
        </p:txBody>
      </p:sp>
      <p:sp>
        <p:nvSpPr>
          <p:cNvPr id="14" name="Pentagon 13"/>
          <p:cNvSpPr/>
          <p:nvPr/>
        </p:nvSpPr>
        <p:spPr>
          <a:xfrm>
            <a:off x="4925873" y="4755842"/>
            <a:ext cx="1684284" cy="849101"/>
          </a:xfrm>
          <a:prstGeom prst="homePlate">
            <a:avLst/>
          </a:prstGeom>
          <a:scene3d>
            <a:camera prst="orthographicFront">
              <a:rot lat="0" lon="0" rev="10800000"/>
            </a:camera>
            <a:lightRig rig="threePt" dir="t"/>
          </a:scene3d>
          <a:sp3d/>
        </p:spPr>
        <p:style>
          <a:lnRef idx="1">
            <a:schemeClr val="accent1"/>
          </a:lnRef>
          <a:fillRef idx="3">
            <a:schemeClr val="accent1"/>
          </a:fillRef>
          <a:effectRef idx="2">
            <a:schemeClr val="accent1"/>
          </a:effectRef>
          <a:fontRef idx="minor">
            <a:schemeClr val="lt1"/>
          </a:fontRef>
        </p:style>
        <p:txBody>
          <a:bodyPr lIns="80142" tIns="40072" rIns="80142" bIns="40072" rtlCol="0" anchor="ctr">
            <a:flatTx/>
          </a:bodyPr>
          <a:lstStyle/>
          <a:p>
            <a:pPr algn="ctr"/>
            <a:r>
              <a:rPr lang="sv-SE" sz="2100" dirty="0"/>
              <a:t>On Demand Production</a:t>
            </a:r>
            <a:endParaRPr lang="en-US" sz="2100" dirty="0"/>
          </a:p>
        </p:txBody>
      </p:sp>
    </p:spTree>
    <p:extLst>
      <p:ext uri="{BB962C8B-B14F-4D97-AF65-F5344CB8AC3E}">
        <p14:creationId xmlns:p14="http://schemas.microsoft.com/office/powerpoint/2010/main" val="29528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1"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252223" y="2264266"/>
            <a:ext cx="1907835" cy="3027796"/>
            <a:chOff x="6839856" y="2496457"/>
            <a:chExt cx="2463800" cy="3338286"/>
          </a:xfrm>
        </p:grpSpPr>
        <p:sp>
          <p:nvSpPr>
            <p:cNvPr id="14" name="Rounded Rectangle 13"/>
            <p:cNvSpPr/>
            <p:nvPr/>
          </p:nvSpPr>
          <p:spPr>
            <a:xfrm>
              <a:off x="7068456" y="2496457"/>
              <a:ext cx="2235200" cy="3338286"/>
            </a:xfrm>
            <a:prstGeom prst="roundRect">
              <a:avLst/>
            </a:prstGeom>
          </p:spPr>
          <p:style>
            <a:lnRef idx="2">
              <a:schemeClr val="accent2"/>
            </a:lnRef>
            <a:fillRef idx="1">
              <a:schemeClr val="lt1"/>
            </a:fillRef>
            <a:effectRef idx="0">
              <a:schemeClr val="accent2"/>
            </a:effectRef>
            <a:fontRef idx="minor">
              <a:schemeClr val="dk1"/>
            </a:fontRef>
          </p:style>
          <p:txBody>
            <a:bodyPr vert="vert270" rtlCol="0" anchor="t"/>
            <a:lstStyle/>
            <a:p>
              <a:pPr algn="r"/>
              <a:r>
                <a:rPr lang="sv-SE" sz="2100" dirty="0"/>
                <a:t>Process B</a:t>
              </a:r>
              <a:endParaRPr lang="en-US" sz="2100" dirty="0"/>
            </a:p>
          </p:txBody>
        </p:sp>
        <p:sp>
          <p:nvSpPr>
            <p:cNvPr id="10" name="Isosceles Triangle 9"/>
            <p:cNvSpPr/>
            <p:nvPr/>
          </p:nvSpPr>
          <p:spPr>
            <a:xfrm>
              <a:off x="7326085" y="4695371"/>
              <a:ext cx="457200" cy="457200"/>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8004628" y="4806043"/>
              <a:ext cx="362857" cy="228600"/>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563429" y="4695371"/>
              <a:ext cx="457200" cy="457200"/>
            </a:xfrm>
            <a:prstGeom prst="ellipse">
              <a:avLst/>
            </a:prstGeom>
            <a:gradFill>
              <a:gsLst>
                <a:gs pos="0">
                  <a:srgbClr val="FFC000"/>
                </a:gs>
                <a:gs pos="100000">
                  <a:srgbClr val="FFFF00"/>
                </a:gs>
              </a:gsLst>
            </a:gra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6839856" y="5038271"/>
              <a:ext cx="457200" cy="457200"/>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 name="Group 2"/>
          <p:cNvGrpSpPr/>
          <p:nvPr/>
        </p:nvGrpSpPr>
        <p:grpSpPr>
          <a:xfrm>
            <a:off x="2360409" y="2264266"/>
            <a:ext cx="1907835" cy="3027796"/>
            <a:chOff x="522514" y="2496457"/>
            <a:chExt cx="2463800" cy="3338286"/>
          </a:xfrm>
        </p:grpSpPr>
        <p:sp>
          <p:nvSpPr>
            <p:cNvPr id="13" name="Rounded Rectangle 12"/>
            <p:cNvSpPr/>
            <p:nvPr/>
          </p:nvSpPr>
          <p:spPr>
            <a:xfrm>
              <a:off x="522514" y="2496457"/>
              <a:ext cx="2235200" cy="3338286"/>
            </a:xfrm>
            <a:prstGeom prst="roundRect">
              <a:avLst/>
            </a:prstGeom>
          </p:spPr>
          <p:style>
            <a:lnRef idx="2">
              <a:schemeClr val="accent2"/>
            </a:lnRef>
            <a:fillRef idx="1">
              <a:schemeClr val="lt1"/>
            </a:fillRef>
            <a:effectRef idx="0">
              <a:schemeClr val="accent2"/>
            </a:effectRef>
            <a:fontRef idx="minor">
              <a:schemeClr val="dk1"/>
            </a:fontRef>
          </p:style>
          <p:txBody>
            <a:bodyPr vert="vert270" rtlCol="0" anchor="t"/>
            <a:lstStyle/>
            <a:p>
              <a:pPr algn="r"/>
              <a:r>
                <a:rPr lang="sv-SE" sz="2100" dirty="0"/>
                <a:t>Process A</a:t>
              </a:r>
              <a:endParaRPr lang="en-US" sz="2100" dirty="0"/>
            </a:p>
          </p:txBody>
        </p:sp>
        <p:sp>
          <p:nvSpPr>
            <p:cNvPr id="4" name="Rectangle 3"/>
            <p:cNvSpPr/>
            <p:nvPr/>
          </p:nvSpPr>
          <p:spPr>
            <a:xfrm>
              <a:off x="885371" y="4695371"/>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a:off x="1509485" y="4809671"/>
              <a:ext cx="362857" cy="228600"/>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Isosceles Triangle 5"/>
            <p:cNvSpPr/>
            <p:nvPr/>
          </p:nvSpPr>
          <p:spPr>
            <a:xfrm>
              <a:off x="1992085" y="4695371"/>
              <a:ext cx="457200" cy="457200"/>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a:off x="2529114" y="5034643"/>
              <a:ext cx="457200" cy="457200"/>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sv-SE" dirty="0" smtClean="0">
                <a:solidFill>
                  <a:srgbClr val="C00000"/>
                </a:solidFill>
              </a:rPr>
              <a:t>Kanban</a:t>
            </a:r>
            <a:endParaRPr lang="en-US" dirty="0">
              <a:solidFill>
                <a:srgbClr val="C00000"/>
              </a:solidFill>
            </a:endParaRPr>
          </a:p>
        </p:txBody>
      </p:sp>
      <p:grpSp>
        <p:nvGrpSpPr>
          <p:cNvPr id="21" name="Group 20"/>
          <p:cNvGrpSpPr/>
          <p:nvPr/>
        </p:nvGrpSpPr>
        <p:grpSpPr>
          <a:xfrm>
            <a:off x="4715001" y="2915904"/>
            <a:ext cx="2101710" cy="1724527"/>
            <a:chOff x="3563258" y="3214913"/>
            <a:chExt cx="2714172" cy="1901371"/>
          </a:xfrm>
        </p:grpSpPr>
        <p:sp>
          <p:nvSpPr>
            <p:cNvPr id="15" name="Rounded Rectangle 14"/>
            <p:cNvSpPr/>
            <p:nvPr/>
          </p:nvSpPr>
          <p:spPr>
            <a:xfrm>
              <a:off x="3563258" y="3214913"/>
              <a:ext cx="2714172" cy="1901371"/>
            </a:xfrm>
            <a:prstGeom prst="roundRect">
              <a:avLst/>
            </a:prstGeom>
          </p:spPr>
          <p:style>
            <a:lnRef idx="2">
              <a:schemeClr val="accent2"/>
            </a:lnRef>
            <a:fillRef idx="1">
              <a:schemeClr val="lt1"/>
            </a:fillRef>
            <a:effectRef idx="0">
              <a:schemeClr val="accent2"/>
            </a:effectRef>
            <a:fontRef idx="minor">
              <a:schemeClr val="dk1"/>
            </a:fontRef>
          </p:style>
          <p:txBody>
            <a:bodyPr vert="vert270" rtlCol="0" anchor="t"/>
            <a:lstStyle/>
            <a:p>
              <a:pPr algn="r"/>
              <a:r>
                <a:rPr lang="sv-SE" sz="2100" dirty="0"/>
                <a:t>Buffer</a:t>
              </a:r>
              <a:endParaRPr lang="en-US" sz="2100" dirty="0"/>
            </a:p>
          </p:txBody>
        </p:sp>
        <p:sp>
          <p:nvSpPr>
            <p:cNvPr id="7" name="Isosceles Triangle 6"/>
            <p:cNvSpPr/>
            <p:nvPr/>
          </p:nvSpPr>
          <p:spPr>
            <a:xfrm>
              <a:off x="4270828" y="4359728"/>
              <a:ext cx="457200" cy="457200"/>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p:nvSpPr>
          <p:spPr>
            <a:xfrm>
              <a:off x="4858656" y="4359728"/>
              <a:ext cx="457200" cy="457200"/>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p:nvSpPr>
          <p:spPr>
            <a:xfrm>
              <a:off x="5435600" y="4359728"/>
              <a:ext cx="457200" cy="457200"/>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a:off x="7822291" y="2411841"/>
            <a:ext cx="1364358" cy="511814"/>
          </a:xfrm>
          <a:prstGeom prst="rect">
            <a:avLst/>
          </a:prstGeom>
          <a:noFill/>
        </p:spPr>
        <p:txBody>
          <a:bodyPr wrap="none" lIns="80142" tIns="40072" rIns="80142" bIns="40072" rtlCol="0">
            <a:spAutoFit/>
          </a:bodyPr>
          <a:lstStyle/>
          <a:p>
            <a:r>
              <a:rPr lang="sv-SE" sz="2800" dirty="0">
                <a:latin typeface="+mj-lt"/>
              </a:rPr>
              <a:t>Working</a:t>
            </a:r>
            <a:endParaRPr lang="en-US" sz="3200" dirty="0">
              <a:latin typeface="+mj-lt"/>
            </a:endParaRPr>
          </a:p>
        </p:txBody>
      </p:sp>
      <p:sp>
        <p:nvSpPr>
          <p:cNvPr id="17" name="TextBox 16"/>
          <p:cNvSpPr txBox="1"/>
          <p:nvPr/>
        </p:nvSpPr>
        <p:spPr>
          <a:xfrm>
            <a:off x="2792798" y="2385513"/>
            <a:ext cx="692444" cy="511814"/>
          </a:xfrm>
          <a:prstGeom prst="rect">
            <a:avLst/>
          </a:prstGeom>
          <a:noFill/>
        </p:spPr>
        <p:txBody>
          <a:bodyPr wrap="none" lIns="80142" tIns="40072" rIns="80142" bIns="40072" rtlCol="0">
            <a:spAutoFit/>
          </a:bodyPr>
          <a:lstStyle/>
          <a:p>
            <a:r>
              <a:rPr lang="sv-SE" sz="2800" dirty="0">
                <a:latin typeface="+mj-lt"/>
              </a:rPr>
              <a:t>Idle</a:t>
            </a:r>
            <a:endParaRPr lang="en-US" sz="3200" dirty="0">
              <a:latin typeface="+mj-lt"/>
            </a:endParaRPr>
          </a:p>
        </p:txBody>
      </p:sp>
      <p:sp>
        <p:nvSpPr>
          <p:cNvPr id="18" name="TextBox 17"/>
          <p:cNvSpPr txBox="1"/>
          <p:nvPr/>
        </p:nvSpPr>
        <p:spPr>
          <a:xfrm>
            <a:off x="5164246" y="3050309"/>
            <a:ext cx="670002" cy="511814"/>
          </a:xfrm>
          <a:prstGeom prst="rect">
            <a:avLst/>
          </a:prstGeom>
          <a:noFill/>
        </p:spPr>
        <p:txBody>
          <a:bodyPr wrap="none" lIns="80142" tIns="40072" rIns="80142" bIns="40072" rtlCol="0">
            <a:spAutoFit/>
          </a:bodyPr>
          <a:lstStyle/>
          <a:p>
            <a:r>
              <a:rPr lang="sv-SE" sz="2800" dirty="0">
                <a:latin typeface="+mj-lt"/>
              </a:rPr>
              <a:t>Full</a:t>
            </a:r>
            <a:endParaRPr lang="en-US" sz="3200" dirty="0">
              <a:latin typeface="+mj-lt"/>
            </a:endParaRPr>
          </a:p>
        </p:txBody>
      </p:sp>
    </p:spTree>
    <p:extLst>
      <p:ext uri="{BB962C8B-B14F-4D97-AF65-F5344CB8AC3E}">
        <p14:creationId xmlns:p14="http://schemas.microsoft.com/office/powerpoint/2010/main" val="10745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15001" y="2915904"/>
            <a:ext cx="2101710" cy="1724527"/>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Buffer</a:t>
            </a:r>
            <a:endParaRPr lang="en-US" sz="2100" dirty="0"/>
          </a:p>
        </p:txBody>
      </p:sp>
      <p:sp>
        <p:nvSpPr>
          <p:cNvPr id="14" name="Rounded Rectangle 13"/>
          <p:cNvSpPr/>
          <p:nvPr/>
        </p:nvSpPr>
        <p:spPr>
          <a:xfrm>
            <a:off x="7429239" y="2264266"/>
            <a:ext cx="1730820" cy="3027796"/>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Process B</a:t>
            </a:r>
            <a:endParaRPr lang="en-US" sz="2100" dirty="0"/>
          </a:p>
        </p:txBody>
      </p:sp>
      <p:sp>
        <p:nvSpPr>
          <p:cNvPr id="13" name="Rounded Rectangle 12"/>
          <p:cNvSpPr/>
          <p:nvPr/>
        </p:nvSpPr>
        <p:spPr>
          <a:xfrm>
            <a:off x="2360410" y="2264266"/>
            <a:ext cx="1730820" cy="3027796"/>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Process A</a:t>
            </a:r>
            <a:endParaRPr lang="en-US" sz="2100" dirty="0"/>
          </a:p>
        </p:txBody>
      </p:sp>
      <p:sp>
        <p:nvSpPr>
          <p:cNvPr id="2" name="Title 1"/>
          <p:cNvSpPr>
            <a:spLocks noGrp="1"/>
          </p:cNvSpPr>
          <p:nvPr>
            <p:ph type="title"/>
          </p:nvPr>
        </p:nvSpPr>
        <p:spPr/>
        <p:txBody>
          <a:bodyPr/>
          <a:lstStyle/>
          <a:p>
            <a:r>
              <a:rPr lang="sv-SE" dirty="0" smtClean="0">
                <a:solidFill>
                  <a:srgbClr val="C00000"/>
                </a:solidFill>
              </a:rPr>
              <a:t>Kanban</a:t>
            </a:r>
            <a:endParaRPr lang="en-US" dirty="0">
              <a:solidFill>
                <a:srgbClr val="C00000"/>
              </a:solidFill>
            </a:endParaRPr>
          </a:p>
        </p:txBody>
      </p:sp>
      <p:sp>
        <p:nvSpPr>
          <p:cNvPr id="4" name="Rectangle 3"/>
          <p:cNvSpPr/>
          <p:nvPr/>
        </p:nvSpPr>
        <p:spPr>
          <a:xfrm>
            <a:off x="2641390" y="4258663"/>
            <a:ext cx="354031" cy="414676"/>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5" name="Right Arrow 4"/>
          <p:cNvSpPr/>
          <p:nvPr/>
        </p:nvSpPr>
        <p:spPr>
          <a:xfrm>
            <a:off x="3124665" y="4362332"/>
            <a:ext cx="280978" cy="207339"/>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6" name="Isosceles Triangle 5"/>
          <p:cNvSpPr/>
          <p:nvPr/>
        </p:nvSpPr>
        <p:spPr>
          <a:xfrm>
            <a:off x="3498370" y="4258663"/>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7" name="Isosceles Triangle 6"/>
          <p:cNvSpPr/>
          <p:nvPr/>
        </p:nvSpPr>
        <p:spPr>
          <a:xfrm>
            <a:off x="5262907" y="3954237"/>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8" name="Isosceles Triangle 7"/>
          <p:cNvSpPr/>
          <p:nvPr/>
        </p:nvSpPr>
        <p:spPr>
          <a:xfrm>
            <a:off x="5718090" y="3954237"/>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9" name="Isosceles Triangle 8"/>
          <p:cNvSpPr/>
          <p:nvPr/>
        </p:nvSpPr>
        <p:spPr>
          <a:xfrm>
            <a:off x="6164845" y="3954237"/>
            <a:ext cx="354031" cy="414676"/>
          </a:xfrm>
          <a:prstGeom prst="triangle">
            <a:avLst/>
          </a:prstGeom>
          <a:ln w="9525"/>
        </p:spPr>
        <p:style>
          <a:lnRef idx="2">
            <a:schemeClr val="dk1"/>
          </a:lnRef>
          <a:fillRef idx="1">
            <a:schemeClr val="lt1"/>
          </a:fillRef>
          <a:effectRef idx="0">
            <a:schemeClr val="dk1"/>
          </a:effectRef>
          <a:fontRef idx="minor">
            <a:schemeClr val="dk1"/>
          </a:fontRef>
        </p:style>
        <p:txBody>
          <a:bodyPr lIns="80142" tIns="40072" rIns="80142" bIns="40072" rtlCol="0" anchor="ctr"/>
          <a:lstStyle/>
          <a:p>
            <a:pPr algn="ctr"/>
            <a:endParaRPr lang="en-US"/>
          </a:p>
        </p:txBody>
      </p:sp>
      <p:sp>
        <p:nvSpPr>
          <p:cNvPr id="10" name="Isosceles Triangle 9"/>
          <p:cNvSpPr/>
          <p:nvPr/>
        </p:nvSpPr>
        <p:spPr>
          <a:xfrm>
            <a:off x="7628736" y="4258663"/>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1" name="Right Arrow 10"/>
          <p:cNvSpPr/>
          <p:nvPr/>
        </p:nvSpPr>
        <p:spPr>
          <a:xfrm>
            <a:off x="8154158" y="4359042"/>
            <a:ext cx="280978" cy="207339"/>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2" name="Oval 11"/>
          <p:cNvSpPr/>
          <p:nvPr/>
        </p:nvSpPr>
        <p:spPr>
          <a:xfrm>
            <a:off x="8586869" y="4258663"/>
            <a:ext cx="354031" cy="414676"/>
          </a:xfrm>
          <a:prstGeom prst="ellipse">
            <a:avLst/>
          </a:prstGeom>
          <a:gradFill>
            <a:gsLst>
              <a:gs pos="0">
                <a:srgbClr val="FFC000"/>
              </a:gs>
              <a:gs pos="100000">
                <a:srgbClr val="FFFF00"/>
              </a:gs>
            </a:gsLst>
          </a:gradFill>
          <a:ln>
            <a:solidFill>
              <a:srgbClr val="FFC00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6" name="TextBox 15"/>
          <p:cNvSpPr txBox="1"/>
          <p:nvPr/>
        </p:nvSpPr>
        <p:spPr>
          <a:xfrm>
            <a:off x="7822291" y="2411841"/>
            <a:ext cx="1364358" cy="511814"/>
          </a:xfrm>
          <a:prstGeom prst="rect">
            <a:avLst/>
          </a:prstGeom>
          <a:noFill/>
        </p:spPr>
        <p:txBody>
          <a:bodyPr wrap="none" lIns="80142" tIns="40072" rIns="80142" bIns="40072" rtlCol="0">
            <a:spAutoFit/>
          </a:bodyPr>
          <a:lstStyle/>
          <a:p>
            <a:r>
              <a:rPr lang="sv-SE" sz="2800" dirty="0">
                <a:latin typeface="+mj-lt"/>
              </a:rPr>
              <a:t>Working</a:t>
            </a:r>
            <a:endParaRPr lang="en-US" sz="3200" dirty="0">
              <a:latin typeface="+mj-lt"/>
            </a:endParaRPr>
          </a:p>
        </p:txBody>
      </p:sp>
      <p:sp>
        <p:nvSpPr>
          <p:cNvPr id="17" name="TextBox 16"/>
          <p:cNvSpPr txBox="1"/>
          <p:nvPr/>
        </p:nvSpPr>
        <p:spPr>
          <a:xfrm>
            <a:off x="2792800" y="2385513"/>
            <a:ext cx="1364358" cy="511814"/>
          </a:xfrm>
          <a:prstGeom prst="rect">
            <a:avLst/>
          </a:prstGeom>
          <a:noFill/>
        </p:spPr>
        <p:txBody>
          <a:bodyPr wrap="none" lIns="80142" tIns="40072" rIns="80142" bIns="40072" rtlCol="0">
            <a:spAutoFit/>
          </a:bodyPr>
          <a:lstStyle/>
          <a:p>
            <a:r>
              <a:rPr lang="sv-SE" sz="2800" dirty="0">
                <a:latin typeface="+mj-lt"/>
              </a:rPr>
              <a:t>Working</a:t>
            </a:r>
            <a:endParaRPr lang="en-US" sz="3200" dirty="0">
              <a:latin typeface="+mj-lt"/>
            </a:endParaRPr>
          </a:p>
        </p:txBody>
      </p:sp>
      <p:sp>
        <p:nvSpPr>
          <p:cNvPr id="19" name="Isosceles Triangle 18"/>
          <p:cNvSpPr/>
          <p:nvPr/>
        </p:nvSpPr>
        <p:spPr>
          <a:xfrm>
            <a:off x="3914217" y="4566379"/>
            <a:ext cx="354031" cy="414676"/>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lIns="80142" tIns="40072" rIns="80142" bIns="40072" rtlCol="0" anchor="ctr"/>
          <a:lstStyle/>
          <a:p>
            <a:pPr algn="ctr"/>
            <a:endParaRPr lang="en-US"/>
          </a:p>
        </p:txBody>
      </p:sp>
      <p:sp>
        <p:nvSpPr>
          <p:cNvPr id="20" name="Isosceles Triangle 19"/>
          <p:cNvSpPr/>
          <p:nvPr/>
        </p:nvSpPr>
        <p:spPr>
          <a:xfrm>
            <a:off x="7252225" y="4569670"/>
            <a:ext cx="354031" cy="414676"/>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lIns="80142" tIns="40072" rIns="80142" bIns="40072" rtlCol="0" anchor="ctr"/>
          <a:lstStyle/>
          <a:p>
            <a:pPr algn="ctr"/>
            <a:endParaRPr lang="en-US"/>
          </a:p>
        </p:txBody>
      </p:sp>
    </p:spTree>
    <p:extLst>
      <p:ext uri="{BB962C8B-B14F-4D97-AF65-F5344CB8AC3E}">
        <p14:creationId xmlns:p14="http://schemas.microsoft.com/office/powerpoint/2010/main" val="25933299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15001" y="2915904"/>
            <a:ext cx="2101710" cy="1724527"/>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Buffer</a:t>
            </a:r>
            <a:endParaRPr lang="en-US" sz="2100" dirty="0"/>
          </a:p>
        </p:txBody>
      </p:sp>
      <p:sp>
        <p:nvSpPr>
          <p:cNvPr id="14" name="Rounded Rectangle 13"/>
          <p:cNvSpPr/>
          <p:nvPr/>
        </p:nvSpPr>
        <p:spPr>
          <a:xfrm>
            <a:off x="7429239" y="2264266"/>
            <a:ext cx="1730820" cy="3027796"/>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Process B</a:t>
            </a:r>
            <a:endParaRPr lang="en-US" sz="2100" dirty="0"/>
          </a:p>
        </p:txBody>
      </p:sp>
      <p:sp>
        <p:nvSpPr>
          <p:cNvPr id="13" name="Rounded Rectangle 12"/>
          <p:cNvSpPr/>
          <p:nvPr/>
        </p:nvSpPr>
        <p:spPr>
          <a:xfrm>
            <a:off x="2360410" y="2264266"/>
            <a:ext cx="1730820" cy="3027796"/>
          </a:xfrm>
          <a:prstGeom prst="roundRect">
            <a:avLst/>
          </a:prstGeom>
        </p:spPr>
        <p:style>
          <a:lnRef idx="2">
            <a:schemeClr val="accent2"/>
          </a:lnRef>
          <a:fillRef idx="1">
            <a:schemeClr val="lt1"/>
          </a:fillRef>
          <a:effectRef idx="0">
            <a:schemeClr val="accent2"/>
          </a:effectRef>
          <a:fontRef idx="minor">
            <a:schemeClr val="dk1"/>
          </a:fontRef>
        </p:style>
        <p:txBody>
          <a:bodyPr vert="vert270" lIns="80142" tIns="40072" rIns="80142" bIns="40072" rtlCol="0" anchor="t"/>
          <a:lstStyle/>
          <a:p>
            <a:pPr algn="r"/>
            <a:r>
              <a:rPr lang="sv-SE" sz="2100" dirty="0"/>
              <a:t>Process A</a:t>
            </a:r>
            <a:endParaRPr lang="en-US" sz="2100" dirty="0"/>
          </a:p>
        </p:txBody>
      </p:sp>
      <p:sp>
        <p:nvSpPr>
          <p:cNvPr id="2" name="Title 1"/>
          <p:cNvSpPr>
            <a:spLocks noGrp="1"/>
          </p:cNvSpPr>
          <p:nvPr>
            <p:ph type="title"/>
          </p:nvPr>
        </p:nvSpPr>
        <p:spPr/>
        <p:txBody>
          <a:bodyPr/>
          <a:lstStyle/>
          <a:p>
            <a:r>
              <a:rPr lang="sv-SE" dirty="0" smtClean="0">
                <a:solidFill>
                  <a:srgbClr val="C00000"/>
                </a:solidFill>
              </a:rPr>
              <a:t>Kanban</a:t>
            </a:r>
            <a:endParaRPr lang="en-US" dirty="0">
              <a:solidFill>
                <a:srgbClr val="C00000"/>
              </a:solidFill>
            </a:endParaRPr>
          </a:p>
        </p:txBody>
      </p:sp>
      <p:sp>
        <p:nvSpPr>
          <p:cNvPr id="4" name="Rectangle 3"/>
          <p:cNvSpPr/>
          <p:nvPr/>
        </p:nvSpPr>
        <p:spPr>
          <a:xfrm>
            <a:off x="2641390" y="4258663"/>
            <a:ext cx="354031" cy="414676"/>
          </a:xfrm>
          <a:prstGeom prst="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5" name="Right Arrow 4"/>
          <p:cNvSpPr/>
          <p:nvPr/>
        </p:nvSpPr>
        <p:spPr>
          <a:xfrm>
            <a:off x="3124665" y="4362332"/>
            <a:ext cx="280978" cy="207339"/>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6" name="Isosceles Triangle 5"/>
          <p:cNvSpPr/>
          <p:nvPr/>
        </p:nvSpPr>
        <p:spPr>
          <a:xfrm>
            <a:off x="3498370" y="4258663"/>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7" name="Isosceles Triangle 6"/>
          <p:cNvSpPr/>
          <p:nvPr/>
        </p:nvSpPr>
        <p:spPr>
          <a:xfrm>
            <a:off x="5262907" y="3954237"/>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8" name="Isosceles Triangle 7"/>
          <p:cNvSpPr/>
          <p:nvPr/>
        </p:nvSpPr>
        <p:spPr>
          <a:xfrm>
            <a:off x="5718090" y="3954237"/>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9" name="Isosceles Triangle 8"/>
          <p:cNvSpPr/>
          <p:nvPr/>
        </p:nvSpPr>
        <p:spPr>
          <a:xfrm>
            <a:off x="6164845" y="3954237"/>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0" name="Isosceles Triangle 9"/>
          <p:cNvSpPr/>
          <p:nvPr/>
        </p:nvSpPr>
        <p:spPr>
          <a:xfrm>
            <a:off x="7628736" y="4258663"/>
            <a:ext cx="354031" cy="414676"/>
          </a:xfrm>
          <a:prstGeom prst="triangle">
            <a:avLst/>
          </a:prstGeom>
          <a:gradFill>
            <a:gsLst>
              <a:gs pos="0">
                <a:srgbClr val="00B050"/>
              </a:gs>
              <a:gs pos="100000">
                <a:srgbClr val="92D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1" name="Right Arrow 10"/>
          <p:cNvSpPr/>
          <p:nvPr/>
        </p:nvSpPr>
        <p:spPr>
          <a:xfrm>
            <a:off x="8154158" y="4359042"/>
            <a:ext cx="280978" cy="207339"/>
          </a:xfrm>
          <a:prstGeom prst="rightArrow">
            <a:avLst/>
          </a:prstGeom>
          <a:gradFill>
            <a:gsLst>
              <a:gs pos="0">
                <a:srgbClr val="0070C0"/>
              </a:gs>
              <a:gs pos="100000">
                <a:srgbClr val="00B0F0"/>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2" name="Oval 11"/>
          <p:cNvSpPr/>
          <p:nvPr/>
        </p:nvSpPr>
        <p:spPr>
          <a:xfrm>
            <a:off x="8586869" y="4258663"/>
            <a:ext cx="354031" cy="414676"/>
          </a:xfrm>
          <a:prstGeom prst="ellipse">
            <a:avLst/>
          </a:prstGeom>
          <a:gradFill>
            <a:gsLst>
              <a:gs pos="0">
                <a:srgbClr val="FFC000"/>
              </a:gs>
              <a:gs pos="100000">
                <a:srgbClr val="FFFF00"/>
              </a:gs>
            </a:gsLst>
          </a:gradFill>
          <a:ln>
            <a:solidFill>
              <a:srgbClr val="FFC000"/>
            </a:solidFill>
          </a:ln>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p>
        </p:txBody>
      </p:sp>
      <p:sp>
        <p:nvSpPr>
          <p:cNvPr id="16" name="TextBox 15"/>
          <p:cNvSpPr txBox="1"/>
          <p:nvPr/>
        </p:nvSpPr>
        <p:spPr>
          <a:xfrm>
            <a:off x="7822291" y="2411841"/>
            <a:ext cx="1364358" cy="511814"/>
          </a:xfrm>
          <a:prstGeom prst="rect">
            <a:avLst/>
          </a:prstGeom>
          <a:noFill/>
        </p:spPr>
        <p:txBody>
          <a:bodyPr wrap="none" lIns="80142" tIns="40072" rIns="80142" bIns="40072" rtlCol="0">
            <a:spAutoFit/>
          </a:bodyPr>
          <a:lstStyle/>
          <a:p>
            <a:r>
              <a:rPr lang="sv-SE" sz="2800" dirty="0">
                <a:latin typeface="+mj-lt"/>
              </a:rPr>
              <a:t>Working</a:t>
            </a:r>
            <a:endParaRPr lang="en-US" sz="3200" dirty="0">
              <a:latin typeface="+mj-lt"/>
            </a:endParaRPr>
          </a:p>
        </p:txBody>
      </p:sp>
      <p:sp>
        <p:nvSpPr>
          <p:cNvPr id="17" name="TextBox 16"/>
          <p:cNvSpPr txBox="1"/>
          <p:nvPr/>
        </p:nvSpPr>
        <p:spPr>
          <a:xfrm>
            <a:off x="2792798" y="2385513"/>
            <a:ext cx="692444" cy="511814"/>
          </a:xfrm>
          <a:prstGeom prst="rect">
            <a:avLst/>
          </a:prstGeom>
          <a:noFill/>
        </p:spPr>
        <p:txBody>
          <a:bodyPr wrap="none" lIns="80142" tIns="40072" rIns="80142" bIns="40072" rtlCol="0">
            <a:spAutoFit/>
          </a:bodyPr>
          <a:lstStyle/>
          <a:p>
            <a:r>
              <a:rPr lang="sv-SE" sz="2800" dirty="0">
                <a:latin typeface="+mj-lt"/>
              </a:rPr>
              <a:t>Idle</a:t>
            </a:r>
            <a:endParaRPr lang="en-US" sz="3200" dirty="0">
              <a:latin typeface="+mj-lt"/>
            </a:endParaRPr>
          </a:p>
        </p:txBody>
      </p:sp>
      <p:sp>
        <p:nvSpPr>
          <p:cNvPr id="18" name="TextBox 17"/>
          <p:cNvSpPr txBox="1"/>
          <p:nvPr/>
        </p:nvSpPr>
        <p:spPr>
          <a:xfrm>
            <a:off x="5164246" y="3050309"/>
            <a:ext cx="670002" cy="511814"/>
          </a:xfrm>
          <a:prstGeom prst="rect">
            <a:avLst/>
          </a:prstGeom>
          <a:noFill/>
        </p:spPr>
        <p:txBody>
          <a:bodyPr wrap="none" lIns="80142" tIns="40072" rIns="80142" bIns="40072" rtlCol="0">
            <a:spAutoFit/>
          </a:bodyPr>
          <a:lstStyle/>
          <a:p>
            <a:r>
              <a:rPr lang="sv-SE" sz="2800" dirty="0">
                <a:latin typeface="+mj-lt"/>
              </a:rPr>
              <a:t>Full</a:t>
            </a:r>
            <a:endParaRPr lang="en-US" sz="3200" dirty="0">
              <a:latin typeface="+mj-lt"/>
            </a:endParaRPr>
          </a:p>
        </p:txBody>
      </p:sp>
      <p:sp>
        <p:nvSpPr>
          <p:cNvPr id="19" name="Isosceles Triangle 18"/>
          <p:cNvSpPr/>
          <p:nvPr/>
        </p:nvSpPr>
        <p:spPr>
          <a:xfrm>
            <a:off x="3914217" y="4566379"/>
            <a:ext cx="354031" cy="414676"/>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lIns="80142" tIns="40072" rIns="80142" bIns="40072" rtlCol="0" anchor="ctr"/>
          <a:lstStyle/>
          <a:p>
            <a:pPr algn="ctr"/>
            <a:endParaRPr lang="en-US"/>
          </a:p>
        </p:txBody>
      </p:sp>
      <p:sp>
        <p:nvSpPr>
          <p:cNvPr id="20" name="Isosceles Triangle 19"/>
          <p:cNvSpPr/>
          <p:nvPr/>
        </p:nvSpPr>
        <p:spPr>
          <a:xfrm>
            <a:off x="7252225" y="4569670"/>
            <a:ext cx="354031" cy="414676"/>
          </a:xfrm>
          <a:prstGeom prst="triangle">
            <a:avLst/>
          </a:prstGeom>
          <a:scene3d>
            <a:camera prst="orthographicFront">
              <a:rot lat="0" lon="0" rev="16200000"/>
            </a:camera>
            <a:lightRig rig="threePt" dir="t"/>
          </a:scene3d>
        </p:spPr>
        <p:style>
          <a:lnRef idx="2">
            <a:schemeClr val="dk1"/>
          </a:lnRef>
          <a:fillRef idx="1">
            <a:schemeClr val="lt1"/>
          </a:fillRef>
          <a:effectRef idx="0">
            <a:schemeClr val="dk1"/>
          </a:effectRef>
          <a:fontRef idx="minor">
            <a:schemeClr val="dk1"/>
          </a:fontRef>
        </p:style>
        <p:txBody>
          <a:bodyPr lIns="80142" tIns="40072" rIns="80142" bIns="40072" rtlCol="0" anchor="ctr"/>
          <a:lstStyle/>
          <a:p>
            <a:pPr algn="ctr"/>
            <a:endParaRPr lang="en-US"/>
          </a:p>
        </p:txBody>
      </p:sp>
    </p:spTree>
    <p:extLst>
      <p:ext uri="{BB962C8B-B14F-4D97-AF65-F5344CB8AC3E}">
        <p14:creationId xmlns:p14="http://schemas.microsoft.com/office/powerpoint/2010/main" val="38425953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Kanban</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sv-SE" sz="2500" dirty="0">
                <a:solidFill>
                  <a:schemeClr val="tx2"/>
                </a:solidFill>
              </a:rPr>
              <a:t>Limits Work in Progress (WIP) on a pull system</a:t>
            </a:r>
          </a:p>
          <a:p>
            <a:pPr marL="0" indent="0">
              <a:buNone/>
            </a:pPr>
            <a:r>
              <a:rPr lang="sv-SE" sz="2500" dirty="0">
                <a:solidFill>
                  <a:schemeClr val="tx2"/>
                </a:solidFill>
              </a:rPr>
              <a:t>Aids visual control </a:t>
            </a:r>
            <a:r>
              <a:rPr lang="sv-SE" sz="2500" dirty="0">
                <a:solidFill>
                  <a:schemeClr val="tx2"/>
                </a:solidFill>
                <a:sym typeface="Wingdings" pitchFamily="2" charset="2"/>
              </a:rPr>
              <a:t></a:t>
            </a:r>
            <a:br>
              <a:rPr lang="sv-SE" sz="2500" dirty="0">
                <a:solidFill>
                  <a:schemeClr val="tx2"/>
                </a:solidFill>
                <a:sym typeface="Wingdings" pitchFamily="2" charset="2"/>
              </a:rPr>
            </a:br>
            <a:r>
              <a:rPr lang="sv-SE" sz="2500" dirty="0">
                <a:solidFill>
                  <a:schemeClr val="tx2"/>
                </a:solidFill>
                <a:sym typeface="Wingdings" pitchFamily="2" charset="2"/>
              </a:rPr>
              <a:t>	Helps to get an even and maximized flow</a:t>
            </a:r>
            <a:endParaRPr lang="sv-SE" sz="2500" dirty="0">
              <a:solidFill>
                <a:schemeClr val="tx2"/>
              </a:solidFill>
            </a:endParaRPr>
          </a:p>
        </p:txBody>
      </p:sp>
    </p:spTree>
    <p:extLst>
      <p:ext uri="{BB962C8B-B14F-4D97-AF65-F5344CB8AC3E}">
        <p14:creationId xmlns:p14="http://schemas.microsoft.com/office/powerpoint/2010/main" val="228499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662" y="1333921"/>
            <a:ext cx="1262400" cy="440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405" y="1333919"/>
            <a:ext cx="1262400" cy="440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300" y="1333919"/>
            <a:ext cx="1262400" cy="440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268" y="1320381"/>
            <a:ext cx="1262400" cy="440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a:off x="2427847" y="1320382"/>
            <a:ext cx="7080627" cy="1703471"/>
          </a:xfrm>
          <a:prstGeom prst="lef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tx2">
                  <a:lumMod val="20000"/>
                  <a:lumOff val="80000"/>
                </a:schemeClr>
              </a:solidFill>
            </a:endParaRPr>
          </a:p>
        </p:txBody>
      </p:sp>
      <p:sp>
        <p:nvSpPr>
          <p:cNvPr id="22" name="Flowchart: Extract 21"/>
          <p:cNvSpPr/>
          <p:nvPr/>
        </p:nvSpPr>
        <p:spPr>
          <a:xfrm>
            <a:off x="6194158" y="2454406"/>
            <a:ext cx="1027869" cy="914047"/>
          </a:xfrm>
          <a:prstGeom prst="flowChartExtra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accent6">
                  <a:lumMod val="60000"/>
                  <a:lumOff val="40000"/>
                </a:schemeClr>
              </a:solidFill>
            </a:endParaRPr>
          </a:p>
        </p:txBody>
      </p:sp>
      <p:sp>
        <p:nvSpPr>
          <p:cNvPr id="25" name="TextBox 24"/>
          <p:cNvSpPr txBox="1"/>
          <p:nvPr/>
        </p:nvSpPr>
        <p:spPr>
          <a:xfrm>
            <a:off x="6217848" y="2589872"/>
            <a:ext cx="1027868" cy="465647"/>
          </a:xfrm>
          <a:prstGeom prst="rect">
            <a:avLst/>
          </a:prstGeom>
          <a:noFill/>
        </p:spPr>
        <p:txBody>
          <a:bodyPr wrap="square" lIns="80142" tIns="40072" rIns="80142" bIns="40072" rtlCol="0">
            <a:spAutoFit/>
          </a:bodyPr>
          <a:lstStyle/>
          <a:p>
            <a:pPr algn="ctr"/>
            <a:r>
              <a:rPr lang="sv-SE" sz="2500" b="1" dirty="0"/>
              <a:t>D</a:t>
            </a:r>
            <a:r>
              <a:rPr lang="sv-SE" dirty="0"/>
              <a:t> </a:t>
            </a:r>
          </a:p>
        </p:txBody>
      </p:sp>
      <p:sp>
        <p:nvSpPr>
          <p:cNvPr id="2" name="Title 1"/>
          <p:cNvSpPr>
            <a:spLocks noGrp="1"/>
          </p:cNvSpPr>
          <p:nvPr>
            <p:ph type="title"/>
          </p:nvPr>
        </p:nvSpPr>
        <p:spPr/>
        <p:txBody>
          <a:bodyPr/>
          <a:lstStyle/>
          <a:p>
            <a:r>
              <a:rPr lang="sv-SE" dirty="0">
                <a:solidFill>
                  <a:srgbClr val="C00000"/>
                </a:solidFill>
              </a:rPr>
              <a:t>Second Run – Pull Process</a:t>
            </a:r>
            <a:endParaRPr lang="en-US" dirty="0">
              <a:solidFill>
                <a:srgbClr val="C00000"/>
              </a:solidFill>
            </a:endParaRPr>
          </a:p>
        </p:txBody>
      </p:sp>
      <p:sp>
        <p:nvSpPr>
          <p:cNvPr id="5" name="Rounded Rectangle 4"/>
          <p:cNvSpPr/>
          <p:nvPr/>
        </p:nvSpPr>
        <p:spPr>
          <a:xfrm>
            <a:off x="2899883" y="1801260"/>
            <a:ext cx="1277614"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Cell 1</a:t>
            </a:r>
            <a:endParaRPr lang="en-US" sz="2100" dirty="0"/>
          </a:p>
        </p:txBody>
      </p:sp>
      <p:sp>
        <p:nvSpPr>
          <p:cNvPr id="6" name="Rounded Rectangle 5"/>
          <p:cNvSpPr/>
          <p:nvPr/>
        </p:nvSpPr>
        <p:spPr>
          <a:xfrm>
            <a:off x="4287909" y="1801258"/>
            <a:ext cx="1142746"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Cell 2</a:t>
            </a:r>
            <a:endParaRPr lang="en-US" sz="2100" dirty="0"/>
          </a:p>
        </p:txBody>
      </p:sp>
      <p:sp>
        <p:nvSpPr>
          <p:cNvPr id="7" name="Rounded Rectangle 6"/>
          <p:cNvSpPr/>
          <p:nvPr/>
        </p:nvSpPr>
        <p:spPr>
          <a:xfrm>
            <a:off x="5552309" y="1801260"/>
            <a:ext cx="1142746"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Cell 3</a:t>
            </a:r>
            <a:endParaRPr lang="en-US" sz="2100" dirty="0"/>
          </a:p>
        </p:txBody>
      </p:sp>
      <p:sp>
        <p:nvSpPr>
          <p:cNvPr id="8" name="Rounded Rectangle 7"/>
          <p:cNvSpPr/>
          <p:nvPr/>
        </p:nvSpPr>
        <p:spPr>
          <a:xfrm>
            <a:off x="6805466" y="1827588"/>
            <a:ext cx="1142746"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Cell 4</a:t>
            </a:r>
            <a:endParaRPr lang="en-US" sz="2100" dirty="0"/>
          </a:p>
        </p:txBody>
      </p:sp>
      <p:sp>
        <p:nvSpPr>
          <p:cNvPr id="9" name="Rounded Rectangle 8"/>
          <p:cNvSpPr/>
          <p:nvPr/>
        </p:nvSpPr>
        <p:spPr>
          <a:xfrm>
            <a:off x="8047387" y="1827588"/>
            <a:ext cx="1288385"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err="1"/>
              <a:t>Sell</a:t>
            </a:r>
            <a:r>
              <a:rPr lang="sv-SE" sz="2100" dirty="0"/>
              <a:t> house</a:t>
            </a:r>
            <a:endParaRPr lang="en-US" dirty="0"/>
          </a:p>
        </p:txBody>
      </p:sp>
      <p:sp>
        <p:nvSpPr>
          <p:cNvPr id="15" name="Content Placeholder 2"/>
          <p:cNvSpPr>
            <a:spLocks noGrp="1"/>
          </p:cNvSpPr>
          <p:nvPr>
            <p:ph idx="1"/>
          </p:nvPr>
        </p:nvSpPr>
        <p:spPr>
          <a:xfrm>
            <a:off x="2455150" y="3731447"/>
            <a:ext cx="6880620" cy="691128"/>
          </a:xfrm>
        </p:spPr>
        <p:txBody>
          <a:bodyPr/>
          <a:lstStyle/>
          <a:p>
            <a:pPr marL="0" indent="0">
              <a:buNone/>
            </a:pPr>
            <a:r>
              <a:rPr lang="sv-SE" sz="3200" dirty="0"/>
              <a:t>Pull System with Kanban</a:t>
            </a:r>
            <a:endParaRPr lang="en-US" sz="3200" dirty="0"/>
          </a:p>
        </p:txBody>
      </p:sp>
      <p:sp>
        <p:nvSpPr>
          <p:cNvPr id="16" name="Content Placeholder 2"/>
          <p:cNvSpPr txBox="1">
            <a:spLocks/>
          </p:cNvSpPr>
          <p:nvPr/>
        </p:nvSpPr>
        <p:spPr bwMode="auto">
          <a:xfrm>
            <a:off x="4110896" y="4422576"/>
            <a:ext cx="5554925" cy="1915411"/>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lvl1pPr marL="390525" indent="-390525" algn="l" defTabSz="1042988" rtl="0" eaLnBrk="0" fontAlgn="base" hangingPunct="0">
              <a:spcBef>
                <a:spcPct val="20000"/>
              </a:spcBef>
              <a:spcAft>
                <a:spcPct val="0"/>
              </a:spcAft>
              <a:buSzPct val="140000"/>
              <a:buBlip>
                <a:blip r:embed="rId4"/>
              </a:buBlip>
              <a:defRPr sz="2200" b="1">
                <a:solidFill>
                  <a:srgbClr val="ED1A3B"/>
                </a:solidFill>
                <a:latin typeface="+mn-lt"/>
                <a:ea typeface="+mn-ea"/>
                <a:cs typeface="+mn-cs"/>
              </a:defRPr>
            </a:lvl1pPr>
            <a:lvl2pPr marL="847725" indent="-325438" algn="l" defTabSz="1042988" rtl="0" eaLnBrk="0" fontAlgn="base" hangingPunct="0">
              <a:spcBef>
                <a:spcPct val="30000"/>
              </a:spcBef>
              <a:spcAft>
                <a:spcPct val="0"/>
              </a:spcAft>
              <a:buSzPct val="140000"/>
              <a:buBlip>
                <a:blip r:embed="rId5"/>
              </a:buBlip>
              <a:defRPr sz="2000">
                <a:solidFill>
                  <a:schemeClr val="tx1"/>
                </a:solidFill>
                <a:latin typeface="+mn-lt"/>
                <a:ea typeface="+mn-ea"/>
                <a:cs typeface="+mn-cs"/>
              </a:defRPr>
            </a:lvl2pPr>
            <a:lvl3pPr marL="1303338" indent="-260350" algn="l" defTabSz="1042988" rtl="0" eaLnBrk="0" fontAlgn="base" hangingPunct="0">
              <a:spcBef>
                <a:spcPct val="30000"/>
              </a:spcBef>
              <a:spcAft>
                <a:spcPct val="0"/>
              </a:spcAft>
              <a:buSzPct val="140000"/>
              <a:buBlip>
                <a:blip r:embed="rId5"/>
              </a:buBlip>
              <a:defRPr sz="2000">
                <a:solidFill>
                  <a:schemeClr val="tx1"/>
                </a:solidFill>
                <a:latin typeface="+mn-lt"/>
                <a:ea typeface="+mn-ea"/>
                <a:cs typeface="+mn-cs"/>
              </a:defRPr>
            </a:lvl3pPr>
            <a:lvl4pPr marL="1825625" indent="-260350" algn="l" defTabSz="1042988" rtl="0" eaLnBrk="0" fontAlgn="base" hangingPunct="0">
              <a:spcBef>
                <a:spcPct val="30000"/>
              </a:spcBef>
              <a:spcAft>
                <a:spcPct val="0"/>
              </a:spcAft>
              <a:buSzPct val="140000"/>
              <a:buBlip>
                <a:blip r:embed="rId5"/>
              </a:buBlip>
              <a:defRPr sz="2000">
                <a:solidFill>
                  <a:schemeClr val="tx1"/>
                </a:solidFill>
                <a:latin typeface="+mn-lt"/>
                <a:ea typeface="+mn-ea"/>
                <a:cs typeface="+mn-cs"/>
              </a:defRPr>
            </a:lvl4pPr>
            <a:lvl5pPr marL="2346325" indent="-260350" algn="l" defTabSz="1042988" rtl="0" eaLnBrk="0" fontAlgn="base" hangingPunct="0">
              <a:spcBef>
                <a:spcPct val="30000"/>
              </a:spcBef>
              <a:spcAft>
                <a:spcPct val="0"/>
              </a:spcAft>
              <a:buSzPct val="140000"/>
              <a:buBlip>
                <a:blip r:embed="rId5"/>
              </a:buBlip>
              <a:defRPr sz="2000">
                <a:solidFill>
                  <a:schemeClr val="tx1"/>
                </a:solidFill>
                <a:latin typeface="+mn-lt"/>
                <a:ea typeface="+mn-ea"/>
                <a:cs typeface="+mn-cs"/>
              </a:defRPr>
            </a:lvl5pPr>
            <a:lvl6pPr marL="2803525" indent="-260350" algn="l" defTabSz="1042988" rtl="0" fontAlgn="base">
              <a:spcBef>
                <a:spcPct val="30000"/>
              </a:spcBef>
              <a:spcAft>
                <a:spcPct val="0"/>
              </a:spcAft>
              <a:buSzPct val="140000"/>
              <a:buBlip>
                <a:blip r:embed="rId5"/>
              </a:buBlip>
              <a:defRPr sz="2000">
                <a:solidFill>
                  <a:schemeClr val="tx1"/>
                </a:solidFill>
                <a:latin typeface="+mn-lt"/>
                <a:ea typeface="+mn-ea"/>
                <a:cs typeface="+mn-cs"/>
              </a:defRPr>
            </a:lvl6pPr>
            <a:lvl7pPr marL="3260725" indent="-260350" algn="l" defTabSz="1042988" rtl="0" fontAlgn="base">
              <a:spcBef>
                <a:spcPct val="30000"/>
              </a:spcBef>
              <a:spcAft>
                <a:spcPct val="0"/>
              </a:spcAft>
              <a:buSzPct val="140000"/>
              <a:buBlip>
                <a:blip r:embed="rId5"/>
              </a:buBlip>
              <a:defRPr sz="2000">
                <a:solidFill>
                  <a:schemeClr val="tx1"/>
                </a:solidFill>
                <a:latin typeface="+mn-lt"/>
                <a:ea typeface="+mn-ea"/>
                <a:cs typeface="+mn-cs"/>
              </a:defRPr>
            </a:lvl7pPr>
            <a:lvl8pPr marL="3717925" indent="-260350" algn="l" defTabSz="1042988" rtl="0" fontAlgn="base">
              <a:spcBef>
                <a:spcPct val="30000"/>
              </a:spcBef>
              <a:spcAft>
                <a:spcPct val="0"/>
              </a:spcAft>
              <a:buSzPct val="140000"/>
              <a:buBlip>
                <a:blip r:embed="rId5"/>
              </a:buBlip>
              <a:defRPr sz="2000">
                <a:solidFill>
                  <a:schemeClr val="tx1"/>
                </a:solidFill>
                <a:latin typeface="+mn-lt"/>
                <a:ea typeface="+mn-ea"/>
                <a:cs typeface="+mn-cs"/>
              </a:defRPr>
            </a:lvl8pPr>
            <a:lvl9pPr marL="4175125" indent="-260350" algn="l" defTabSz="1042988" rtl="0" fontAlgn="base">
              <a:spcBef>
                <a:spcPct val="30000"/>
              </a:spcBef>
              <a:spcAft>
                <a:spcPct val="0"/>
              </a:spcAft>
              <a:buSzPct val="140000"/>
              <a:buBlip>
                <a:blip r:embed="rId5"/>
              </a:buBlip>
              <a:defRPr sz="2000">
                <a:solidFill>
                  <a:schemeClr val="tx1"/>
                </a:solidFill>
                <a:latin typeface="+mn-lt"/>
                <a:ea typeface="+mn-ea"/>
                <a:cs typeface="+mn-cs"/>
              </a:defRPr>
            </a:lvl9pPr>
          </a:lstStyle>
          <a:p>
            <a:pPr marL="0" indent="0">
              <a:buNone/>
            </a:pPr>
            <a:r>
              <a:rPr lang="sv-SE" sz="2100" b="0" dirty="0" smtClean="0">
                <a:solidFill>
                  <a:schemeClr val="tx1"/>
                </a:solidFill>
              </a:rPr>
              <a:t>Demande vient du client</a:t>
            </a:r>
            <a:endParaRPr lang="sv-SE" sz="2100" b="0" dirty="0">
              <a:solidFill>
                <a:schemeClr val="tx1"/>
              </a:solidFill>
            </a:endParaRPr>
          </a:p>
          <a:p>
            <a:pPr marL="0" indent="0">
              <a:buNone/>
            </a:pPr>
            <a:r>
              <a:rPr lang="sv-SE" sz="2100" b="0" dirty="0" smtClean="0">
                <a:solidFill>
                  <a:schemeClr val="tx1"/>
                </a:solidFill>
              </a:rPr>
              <a:t>Items sont produit pour remplir le gap</a:t>
            </a:r>
            <a:endParaRPr lang="sv-SE" sz="2100" b="0" dirty="0">
              <a:solidFill>
                <a:schemeClr val="tx1"/>
              </a:solidFill>
            </a:endParaRPr>
          </a:p>
          <a:p>
            <a:pPr marL="0" indent="0">
              <a:buNone/>
            </a:pPr>
            <a:endParaRPr lang="sv-SE" sz="2100" b="0" dirty="0">
              <a:solidFill>
                <a:schemeClr val="tx1"/>
              </a:solidFill>
            </a:endParaRPr>
          </a:p>
          <a:p>
            <a:pPr marL="0" indent="0">
              <a:buNone/>
            </a:pPr>
            <a:r>
              <a:rPr lang="sv-SE" sz="2100" b="0" dirty="0" smtClean="0">
                <a:solidFill>
                  <a:schemeClr val="tx1"/>
                </a:solidFill>
              </a:rPr>
              <a:t>Mettre un  </a:t>
            </a:r>
            <a:r>
              <a:rPr lang="sv-SE" sz="2100" b="0" dirty="0">
                <a:solidFill>
                  <a:schemeClr val="tx1"/>
                </a:solidFill>
              </a:rPr>
              <a:t>buffers </a:t>
            </a:r>
            <a:r>
              <a:rPr lang="sv-SE" sz="2100" b="0" dirty="0" smtClean="0">
                <a:solidFill>
                  <a:schemeClr val="tx1"/>
                </a:solidFill>
              </a:rPr>
              <a:t>dans les étapes intermediaires</a:t>
            </a:r>
            <a:endParaRPr lang="sv-SE" sz="2100" b="0" dirty="0">
              <a:solidFill>
                <a:schemeClr val="tx1"/>
              </a:solidFill>
            </a:endParaRPr>
          </a:p>
          <a:p>
            <a:pPr marL="0" indent="0">
              <a:buNone/>
            </a:pPr>
            <a:endParaRPr lang="sv-SE" sz="2100" b="0" dirty="0">
              <a:solidFill>
                <a:schemeClr val="tx1"/>
              </a:solidFill>
            </a:endParaRPr>
          </a:p>
          <a:p>
            <a:pPr marL="0" indent="0">
              <a:buNone/>
            </a:pPr>
            <a:endParaRPr lang="en-US" sz="2100" b="0" dirty="0">
              <a:solidFill>
                <a:schemeClr val="tx1"/>
              </a:solidFill>
            </a:endParaRPr>
          </a:p>
        </p:txBody>
      </p:sp>
      <p:sp>
        <p:nvSpPr>
          <p:cNvPr id="17" name="Flowchart: Extract 16"/>
          <p:cNvSpPr/>
          <p:nvPr/>
        </p:nvSpPr>
        <p:spPr>
          <a:xfrm>
            <a:off x="4957756" y="2434117"/>
            <a:ext cx="1027869" cy="914047"/>
          </a:xfrm>
          <a:prstGeom prst="flowChartExtra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accent6">
                  <a:lumMod val="60000"/>
                  <a:lumOff val="40000"/>
                </a:schemeClr>
              </a:solidFill>
            </a:endParaRPr>
          </a:p>
        </p:txBody>
      </p:sp>
      <p:sp>
        <p:nvSpPr>
          <p:cNvPr id="21" name="Flowchart: Extract 20"/>
          <p:cNvSpPr/>
          <p:nvPr/>
        </p:nvSpPr>
        <p:spPr>
          <a:xfrm>
            <a:off x="3731592" y="2434116"/>
            <a:ext cx="1027869" cy="914047"/>
          </a:xfrm>
          <a:prstGeom prst="flowChartExtra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solidFill>
                <a:schemeClr val="accent6">
                  <a:lumMod val="60000"/>
                  <a:lumOff val="40000"/>
                </a:schemeClr>
              </a:solidFill>
            </a:endParaRPr>
          </a:p>
        </p:txBody>
      </p:sp>
      <p:sp>
        <p:nvSpPr>
          <p:cNvPr id="23" name="TextBox 22"/>
          <p:cNvSpPr txBox="1"/>
          <p:nvPr/>
        </p:nvSpPr>
        <p:spPr>
          <a:xfrm>
            <a:off x="4961726" y="2589873"/>
            <a:ext cx="1027868" cy="465647"/>
          </a:xfrm>
          <a:prstGeom prst="rect">
            <a:avLst/>
          </a:prstGeom>
          <a:noFill/>
        </p:spPr>
        <p:txBody>
          <a:bodyPr wrap="square" lIns="80142" tIns="40072" rIns="80142" bIns="40072" rtlCol="0">
            <a:spAutoFit/>
          </a:bodyPr>
          <a:lstStyle/>
          <a:p>
            <a:pPr algn="ctr"/>
            <a:r>
              <a:rPr lang="sv-SE" sz="2500" b="1" dirty="0"/>
              <a:t>C</a:t>
            </a:r>
            <a:r>
              <a:rPr lang="sv-SE" dirty="0"/>
              <a:t> </a:t>
            </a:r>
          </a:p>
        </p:txBody>
      </p:sp>
      <p:sp>
        <p:nvSpPr>
          <p:cNvPr id="24" name="TextBox 23"/>
          <p:cNvSpPr txBox="1"/>
          <p:nvPr/>
        </p:nvSpPr>
        <p:spPr>
          <a:xfrm>
            <a:off x="3731591" y="2589872"/>
            <a:ext cx="1027868" cy="465647"/>
          </a:xfrm>
          <a:prstGeom prst="rect">
            <a:avLst/>
          </a:prstGeom>
          <a:noFill/>
        </p:spPr>
        <p:txBody>
          <a:bodyPr wrap="square" lIns="80142" tIns="40072" rIns="80142" bIns="40072" rtlCol="0">
            <a:spAutoFit/>
          </a:bodyPr>
          <a:lstStyle/>
          <a:p>
            <a:pPr algn="ctr"/>
            <a:r>
              <a:rPr lang="sv-SE" sz="2500" b="1" dirty="0"/>
              <a:t>B</a:t>
            </a:r>
            <a:r>
              <a:rPr lang="sv-SE" dirty="0"/>
              <a:t> </a:t>
            </a:r>
          </a:p>
        </p:txBody>
      </p:sp>
      <p:sp>
        <p:nvSpPr>
          <p:cNvPr id="4" name="TextBox 3"/>
          <p:cNvSpPr txBox="1"/>
          <p:nvPr/>
        </p:nvSpPr>
        <p:spPr>
          <a:xfrm>
            <a:off x="3929809" y="2954059"/>
            <a:ext cx="764964" cy="327148"/>
          </a:xfrm>
          <a:prstGeom prst="rect">
            <a:avLst/>
          </a:prstGeom>
          <a:noFill/>
        </p:spPr>
        <p:txBody>
          <a:bodyPr wrap="square" lIns="80142" tIns="40072" rIns="80142" bIns="40072" rtlCol="0">
            <a:spAutoFit/>
          </a:bodyPr>
          <a:lstStyle/>
          <a:p>
            <a:r>
              <a:rPr lang="sv-SE" sz="1600" dirty="0" err="1"/>
              <a:t>Buffer</a:t>
            </a:r>
            <a:endParaRPr lang="sv-SE" sz="1600" dirty="0"/>
          </a:p>
        </p:txBody>
      </p:sp>
      <p:sp>
        <p:nvSpPr>
          <p:cNvPr id="27" name="TextBox 26"/>
          <p:cNvSpPr txBox="1"/>
          <p:nvPr/>
        </p:nvSpPr>
        <p:spPr>
          <a:xfrm>
            <a:off x="5169826" y="2974435"/>
            <a:ext cx="764964" cy="327148"/>
          </a:xfrm>
          <a:prstGeom prst="rect">
            <a:avLst/>
          </a:prstGeom>
          <a:noFill/>
        </p:spPr>
        <p:txBody>
          <a:bodyPr wrap="square" lIns="80142" tIns="40072" rIns="80142" bIns="40072" rtlCol="0">
            <a:spAutoFit/>
          </a:bodyPr>
          <a:lstStyle/>
          <a:p>
            <a:r>
              <a:rPr lang="sv-SE" sz="1600" dirty="0" err="1"/>
              <a:t>Buffer</a:t>
            </a:r>
            <a:endParaRPr lang="sv-SE" sz="1600" dirty="0"/>
          </a:p>
        </p:txBody>
      </p:sp>
      <p:sp>
        <p:nvSpPr>
          <p:cNvPr id="28" name="TextBox 27"/>
          <p:cNvSpPr txBox="1"/>
          <p:nvPr/>
        </p:nvSpPr>
        <p:spPr>
          <a:xfrm>
            <a:off x="6349297" y="2983540"/>
            <a:ext cx="764964" cy="327148"/>
          </a:xfrm>
          <a:prstGeom prst="rect">
            <a:avLst/>
          </a:prstGeom>
          <a:noFill/>
        </p:spPr>
        <p:txBody>
          <a:bodyPr wrap="square" lIns="80142" tIns="40072" rIns="80142" bIns="40072" rtlCol="0">
            <a:spAutoFit/>
          </a:bodyPr>
          <a:lstStyle/>
          <a:p>
            <a:r>
              <a:rPr lang="sv-SE" sz="1600" dirty="0" err="1"/>
              <a:t>Buffer</a:t>
            </a:r>
            <a:endParaRPr lang="sv-SE" sz="1600" dirty="0"/>
          </a:p>
        </p:txBody>
      </p:sp>
    </p:spTree>
    <p:extLst>
      <p:ext uri="{BB962C8B-B14F-4D97-AF65-F5344CB8AC3E}">
        <p14:creationId xmlns:p14="http://schemas.microsoft.com/office/powerpoint/2010/main" val="73439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Second Run </a:t>
            </a:r>
            <a:r>
              <a:rPr lang="sv-SE" dirty="0">
                <a:solidFill>
                  <a:srgbClr val="C00000"/>
                </a:solidFill>
              </a:rPr>
              <a:t>– </a:t>
            </a:r>
            <a:r>
              <a:rPr lang="sv-SE" dirty="0" smtClean="0">
                <a:solidFill>
                  <a:srgbClr val="C00000"/>
                </a:solidFill>
              </a:rPr>
              <a:t>Pull Process</a:t>
            </a:r>
            <a:br>
              <a:rPr lang="sv-SE" dirty="0" smtClean="0">
                <a:solidFill>
                  <a:srgbClr val="C00000"/>
                </a:solidFill>
              </a:rPr>
            </a:br>
            <a:endParaRPr lang="en-US" dirty="0">
              <a:solidFill>
                <a:srgbClr val="C00000"/>
              </a:solidFill>
            </a:endParaRPr>
          </a:p>
        </p:txBody>
      </p:sp>
      <p:sp>
        <p:nvSpPr>
          <p:cNvPr id="3" name="Content Placeholder 2"/>
          <p:cNvSpPr>
            <a:spLocks noGrp="1"/>
          </p:cNvSpPr>
          <p:nvPr>
            <p:ph idx="1"/>
          </p:nvPr>
        </p:nvSpPr>
        <p:spPr>
          <a:xfrm>
            <a:off x="2370066" y="1112265"/>
            <a:ext cx="7667850" cy="5509036"/>
          </a:xfrm>
        </p:spPr>
        <p:txBody>
          <a:bodyPr>
            <a:normAutofit fontScale="92500" lnSpcReduction="20000"/>
          </a:bodyPr>
          <a:lstStyle/>
          <a:p>
            <a:pPr marL="450802" indent="-450802">
              <a:buAutoNum type="arabicPeriod"/>
            </a:pPr>
            <a:r>
              <a:rPr lang="sv-SE" sz="2500" dirty="0">
                <a:solidFill>
                  <a:schemeClr val="tx2"/>
                </a:solidFill>
              </a:rPr>
              <a:t>Roles:</a:t>
            </a:r>
          </a:p>
          <a:p>
            <a:pPr marL="801427" lvl="1" indent="-450802">
              <a:buAutoNum type="arabicPeriod"/>
            </a:pPr>
            <a:r>
              <a:rPr lang="sv-SE" dirty="0" smtClean="0">
                <a:solidFill>
                  <a:schemeClr val="tx2"/>
                </a:solidFill>
              </a:rPr>
              <a:t>Sales Manager</a:t>
            </a:r>
          </a:p>
          <a:p>
            <a:pPr marL="801427" lvl="1" indent="-450802">
              <a:buAutoNum type="arabicPeriod"/>
            </a:pPr>
            <a:r>
              <a:rPr lang="sv-SE" dirty="0" smtClean="0">
                <a:solidFill>
                  <a:schemeClr val="tx2"/>
                </a:solidFill>
              </a:rPr>
              <a:t>Development team</a:t>
            </a:r>
            <a:endParaRPr lang="sv-SE" dirty="0">
              <a:solidFill>
                <a:schemeClr val="tx2"/>
              </a:solidFill>
            </a:endParaRPr>
          </a:p>
          <a:p>
            <a:pPr marL="450802" indent="-450802">
              <a:buFont typeface="Arial" charset="0"/>
              <a:buAutoNum type="arabicPeriod"/>
            </a:pPr>
            <a:r>
              <a:rPr lang="en-US" sz="2500" dirty="0">
                <a:solidFill>
                  <a:schemeClr val="tx2"/>
                </a:solidFill>
              </a:rPr>
              <a:t>FQ -Face Queue: One blank face</a:t>
            </a:r>
            <a:endParaRPr lang="sv-SE" sz="2500" dirty="0">
              <a:solidFill>
                <a:schemeClr val="tx2"/>
              </a:solidFill>
            </a:endParaRPr>
          </a:p>
          <a:p>
            <a:pPr marL="450802" indent="-450802">
              <a:buFont typeface="Arial" charset="0"/>
              <a:buAutoNum type="arabicPeriod"/>
            </a:pPr>
            <a:r>
              <a:rPr lang="en-US" sz="2500" dirty="0">
                <a:solidFill>
                  <a:schemeClr val="tx2"/>
                </a:solidFill>
              </a:rPr>
              <a:t>EQ- Eye Queue: Two sets of eyes, </a:t>
            </a:r>
            <a:br>
              <a:rPr lang="en-US" sz="2500" dirty="0">
                <a:solidFill>
                  <a:schemeClr val="tx2"/>
                </a:solidFill>
              </a:rPr>
            </a:br>
            <a:r>
              <a:rPr lang="en-US" sz="2500" dirty="0">
                <a:solidFill>
                  <a:schemeClr val="tx2"/>
                </a:solidFill>
              </a:rPr>
              <a:t>                                                  rectangular and triangular</a:t>
            </a:r>
          </a:p>
          <a:p>
            <a:pPr marL="450802" indent="-450802">
              <a:buFont typeface="Arial" charset="0"/>
              <a:buAutoNum type="arabicPeriod"/>
            </a:pPr>
            <a:r>
              <a:rPr lang="en-US" sz="2500" dirty="0">
                <a:solidFill>
                  <a:schemeClr val="tx2"/>
                </a:solidFill>
              </a:rPr>
              <a:t>UFQ: Two uncompleted faces with eyes attached only.</a:t>
            </a:r>
          </a:p>
          <a:p>
            <a:pPr marL="450802" indent="-450802">
              <a:buFont typeface="Arial" charset="0"/>
              <a:buAutoNum type="arabicPeriod"/>
            </a:pPr>
            <a:r>
              <a:rPr lang="en-US" sz="2500" dirty="0">
                <a:solidFill>
                  <a:schemeClr val="tx2"/>
                </a:solidFill>
              </a:rPr>
              <a:t>MQ: Two mouths, one rectangular, one triangular</a:t>
            </a:r>
            <a:endParaRPr lang="sv-SE" sz="2500" dirty="0">
              <a:solidFill>
                <a:schemeClr val="tx2"/>
              </a:solidFill>
            </a:endParaRPr>
          </a:p>
          <a:p>
            <a:pPr marL="450802" indent="-450802">
              <a:buFont typeface="Arial" charset="0"/>
              <a:buAutoNum type="arabicPeriod"/>
            </a:pPr>
            <a:r>
              <a:rPr lang="en-US" sz="2500" b="1" dirty="0">
                <a:solidFill>
                  <a:schemeClr val="tx2"/>
                </a:solidFill>
              </a:rPr>
              <a:t>Each queue is created on one piece of paper</a:t>
            </a:r>
          </a:p>
          <a:p>
            <a:pPr marL="450802" indent="-450802">
              <a:buFont typeface="Arial" charset="0"/>
              <a:buAutoNum type="arabicPeriod"/>
            </a:pPr>
            <a:r>
              <a:rPr lang="en-US" sz="2500" b="1" dirty="0">
                <a:solidFill>
                  <a:schemeClr val="tx2"/>
                </a:solidFill>
              </a:rPr>
              <a:t>Fill all queues before starting</a:t>
            </a:r>
            <a:r>
              <a:rPr lang="en-US" sz="2500" dirty="0">
                <a:solidFill>
                  <a:schemeClr val="tx2"/>
                </a:solidFill>
              </a:rPr>
              <a:t> </a:t>
            </a:r>
          </a:p>
          <a:p>
            <a:pPr marL="450802" indent="-450802">
              <a:buFont typeface="Arial" charset="0"/>
              <a:buAutoNum type="arabicPeriod"/>
            </a:pPr>
            <a:r>
              <a:rPr lang="sv-SE" sz="2500" dirty="0">
                <a:solidFill>
                  <a:schemeClr val="tx2"/>
                </a:solidFill>
              </a:rPr>
              <a:t> 			</a:t>
            </a:r>
            <a:r>
              <a:rPr lang="sv-SE" sz="2500" i="1" dirty="0">
                <a:solidFill>
                  <a:schemeClr val="tx2"/>
                </a:solidFill>
              </a:rPr>
              <a:t>Wait for my signal     </a:t>
            </a:r>
            <a:r>
              <a:rPr lang="sv-SE" sz="2500" dirty="0">
                <a:solidFill>
                  <a:schemeClr val="tx2"/>
                </a:solidFill>
                <a:sym typeface="Wingdings" panose="05000000000000000000" pitchFamily="2" charset="2"/>
              </a:rPr>
              <a:t> </a:t>
            </a:r>
            <a:br>
              <a:rPr lang="sv-SE" sz="2500" dirty="0">
                <a:solidFill>
                  <a:schemeClr val="tx2"/>
                </a:solidFill>
                <a:sym typeface="Wingdings" panose="05000000000000000000" pitchFamily="2" charset="2"/>
              </a:rPr>
            </a:br>
            <a:r>
              <a:rPr lang="sv-SE" sz="2500" dirty="0">
                <a:solidFill>
                  <a:schemeClr val="tx2"/>
                </a:solidFill>
                <a:sym typeface="Wingdings" panose="05000000000000000000" pitchFamily="2" charset="2"/>
              </a:rPr>
              <a:t>                                       </a:t>
            </a:r>
            <a:r>
              <a:rPr lang="sv-SE" sz="2500" i="1" dirty="0">
                <a:solidFill>
                  <a:schemeClr val="tx2"/>
                </a:solidFill>
                <a:sym typeface="Wingdings" panose="05000000000000000000" pitchFamily="2" charset="2"/>
              </a:rPr>
              <a:t>4 minutes</a:t>
            </a:r>
            <a:endParaRPr lang="sv-SE" sz="2500" i="1" dirty="0">
              <a:solidFill>
                <a:schemeClr val="tx2"/>
              </a:solidFill>
            </a:endParaRPr>
          </a:p>
          <a:p>
            <a:pPr marL="450802" indent="-450802">
              <a:buAutoNum type="arabicPeriod"/>
            </a:pPr>
            <a:endParaRPr lang="sv-SE" sz="2500" dirty="0">
              <a:solidFill>
                <a:schemeClr val="tx2"/>
              </a:solidFill>
            </a:endParaRPr>
          </a:p>
          <a:p>
            <a:pPr marL="0" indent="0">
              <a:buNone/>
            </a:pPr>
            <a:endParaRPr lang="sv-SE" sz="2100" dirty="0">
              <a:solidFill>
                <a:schemeClr val="tx2"/>
              </a:solidFill>
            </a:endParaRPr>
          </a:p>
          <a:p>
            <a:pPr marL="0" indent="0">
              <a:buNone/>
            </a:pPr>
            <a:r>
              <a:rPr lang="sv-SE" sz="2100" dirty="0">
                <a:solidFill>
                  <a:schemeClr val="tx2"/>
                </a:solidFill>
              </a:rPr>
              <a:t>				4 minutes</a:t>
            </a:r>
            <a:endParaRPr lang="sv-SE" sz="2500" dirty="0">
              <a:solidFill>
                <a:schemeClr val="tx2"/>
              </a:solidFill>
            </a:endParaRPr>
          </a:p>
        </p:txBody>
      </p:sp>
    </p:spTree>
    <p:extLst>
      <p:ext uri="{BB962C8B-B14F-4D97-AF65-F5344CB8AC3E}">
        <p14:creationId xmlns:p14="http://schemas.microsoft.com/office/powerpoint/2010/main" val="62683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9" y="275018"/>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933528" y="3477737"/>
            <a:ext cx="440694" cy="77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5" name="Isosceles Triangle 4"/>
          <p:cNvSpPr/>
          <p:nvPr/>
        </p:nvSpPr>
        <p:spPr>
          <a:xfrm>
            <a:off x="9710200" y="373537"/>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6" name="Isosceles Triangle 5"/>
          <p:cNvSpPr/>
          <p:nvPr/>
        </p:nvSpPr>
        <p:spPr>
          <a:xfrm>
            <a:off x="9239356" y="373536"/>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7" name="Rectangle 6"/>
          <p:cNvSpPr/>
          <p:nvPr/>
        </p:nvSpPr>
        <p:spPr>
          <a:xfrm>
            <a:off x="2370071" y="594167"/>
            <a:ext cx="584433" cy="2369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5" name="Isosceles Triangle 14"/>
          <p:cNvSpPr/>
          <p:nvPr/>
        </p:nvSpPr>
        <p:spPr>
          <a:xfrm>
            <a:off x="4511123" y="3525209"/>
            <a:ext cx="112391" cy="433189"/>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6" name="Isosceles Triangle 15"/>
          <p:cNvSpPr/>
          <p:nvPr/>
        </p:nvSpPr>
        <p:spPr>
          <a:xfrm>
            <a:off x="4759446" y="3527267"/>
            <a:ext cx="112391" cy="43113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7" name="Isosceles Triangle 16"/>
          <p:cNvSpPr/>
          <p:nvPr/>
        </p:nvSpPr>
        <p:spPr>
          <a:xfrm flipV="1">
            <a:off x="2339137" y="1134605"/>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8" name="Rectangle 17"/>
          <p:cNvSpPr/>
          <p:nvPr/>
        </p:nvSpPr>
        <p:spPr>
          <a:xfrm>
            <a:off x="9176621" y="1290933"/>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19" name="Rectangle 18"/>
          <p:cNvSpPr/>
          <p:nvPr/>
        </p:nvSpPr>
        <p:spPr>
          <a:xfrm>
            <a:off x="9647466" y="1286273"/>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20" name="Rectangle 19"/>
          <p:cNvSpPr/>
          <p:nvPr/>
        </p:nvSpPr>
        <p:spPr>
          <a:xfrm>
            <a:off x="5193676" y="3862953"/>
            <a:ext cx="282760" cy="954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nvGrpSpPr>
          <p:cNvPr id="22" name="Group 21"/>
          <p:cNvGrpSpPr/>
          <p:nvPr/>
        </p:nvGrpSpPr>
        <p:grpSpPr>
          <a:xfrm>
            <a:off x="6424328" y="3402443"/>
            <a:ext cx="585849" cy="921018"/>
            <a:chOff x="4517147" y="1951612"/>
            <a:chExt cx="1404886" cy="2567045"/>
          </a:xfrm>
        </p:grpSpPr>
        <p:sp>
          <p:nvSpPr>
            <p:cNvPr id="13" name="Oval 12"/>
            <p:cNvSpPr/>
            <p:nvPr/>
          </p:nvSpPr>
          <p:spPr>
            <a:xfrm>
              <a:off x="4517147"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24" name="Isosceles Triangle 23"/>
            <p:cNvSpPr/>
            <p:nvPr/>
          </p:nvSpPr>
          <p:spPr>
            <a:xfrm>
              <a:off x="4878214" y="2461731"/>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25" name="Isosceles Triangle 24"/>
            <p:cNvSpPr/>
            <p:nvPr/>
          </p:nvSpPr>
          <p:spPr>
            <a:xfrm>
              <a:off x="5351225" y="2461731"/>
              <a:ext cx="224782"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grpSp>
        <p:nvGrpSpPr>
          <p:cNvPr id="23" name="Group 22"/>
          <p:cNvGrpSpPr/>
          <p:nvPr/>
        </p:nvGrpSpPr>
        <p:grpSpPr>
          <a:xfrm>
            <a:off x="7156584" y="3477735"/>
            <a:ext cx="600140" cy="845726"/>
            <a:chOff x="6295305" y="1951612"/>
            <a:chExt cx="1404886" cy="2567045"/>
          </a:xfrm>
        </p:grpSpPr>
        <p:sp>
          <p:nvSpPr>
            <p:cNvPr id="14" name="Oval 13"/>
            <p:cNvSpPr/>
            <p:nvPr/>
          </p:nvSpPr>
          <p:spPr>
            <a:xfrm>
              <a:off x="62953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26" name="Rectangle 25"/>
            <p:cNvSpPr/>
            <p:nvPr/>
          </p:nvSpPr>
          <p:spPr>
            <a:xfrm>
              <a:off x="6545194" y="272521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27" name="Rectangle 26"/>
            <p:cNvSpPr/>
            <p:nvPr/>
          </p:nvSpPr>
          <p:spPr>
            <a:xfrm>
              <a:off x="7076289" y="2715143"/>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grpSp>
      <p:sp>
        <p:nvSpPr>
          <p:cNvPr id="29" name="Isosceles Triangle 28"/>
          <p:cNvSpPr/>
          <p:nvPr/>
        </p:nvSpPr>
        <p:spPr>
          <a:xfrm flipV="1">
            <a:off x="9216837" y="3870617"/>
            <a:ext cx="486480" cy="157514"/>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31" name="Rectangle 30"/>
          <p:cNvSpPr/>
          <p:nvPr/>
        </p:nvSpPr>
        <p:spPr>
          <a:xfrm>
            <a:off x="8629290" y="3867482"/>
            <a:ext cx="292217" cy="1515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33" name="Title 1"/>
          <p:cNvSpPr txBox="1">
            <a:spLocks/>
          </p:cNvSpPr>
          <p:nvPr/>
        </p:nvSpPr>
        <p:spPr>
          <a:xfrm>
            <a:off x="2370069" y="275015"/>
            <a:ext cx="7451868" cy="682515"/>
          </a:xfrm>
          <a:prstGeom prst="rect">
            <a:avLst/>
          </a:prstGeom>
        </p:spPr>
        <p:txBody>
          <a:bodyPr lIns="80142" tIns="40072" rIns="80142" bIns="40072"/>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
        <p:nvSpPr>
          <p:cNvPr id="4" name="Rectangle 3"/>
          <p:cNvSpPr/>
          <p:nvPr/>
        </p:nvSpPr>
        <p:spPr>
          <a:xfrm>
            <a:off x="2202021" y="3252883"/>
            <a:ext cx="1877392" cy="1229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Rectangle 31"/>
          <p:cNvSpPr/>
          <p:nvPr/>
        </p:nvSpPr>
        <p:spPr>
          <a:xfrm>
            <a:off x="4199333" y="3252883"/>
            <a:ext cx="1877392" cy="1229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Rectangle 33"/>
          <p:cNvSpPr/>
          <p:nvPr/>
        </p:nvSpPr>
        <p:spPr>
          <a:xfrm>
            <a:off x="6199765" y="3252883"/>
            <a:ext cx="1877392" cy="1229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34"/>
          <p:cNvSpPr/>
          <p:nvPr/>
        </p:nvSpPr>
        <p:spPr>
          <a:xfrm>
            <a:off x="8192614" y="3252883"/>
            <a:ext cx="1877392" cy="1229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extBox 35"/>
          <p:cNvSpPr txBox="1"/>
          <p:nvPr/>
        </p:nvSpPr>
        <p:spPr>
          <a:xfrm>
            <a:off x="2867146" y="2515463"/>
            <a:ext cx="962424" cy="573369"/>
          </a:xfrm>
          <a:prstGeom prst="rect">
            <a:avLst/>
          </a:prstGeom>
          <a:noFill/>
        </p:spPr>
        <p:txBody>
          <a:bodyPr wrap="square" lIns="80142" tIns="40072" rIns="80142" bIns="40072" rtlCol="0">
            <a:spAutoFit/>
          </a:bodyPr>
          <a:lstStyle/>
          <a:p>
            <a:r>
              <a:rPr lang="en-US" sz="3200" dirty="0">
                <a:latin typeface="+mj-lt"/>
              </a:rPr>
              <a:t>FQ</a:t>
            </a:r>
          </a:p>
        </p:txBody>
      </p:sp>
      <p:sp>
        <p:nvSpPr>
          <p:cNvPr id="30" name="Rectangle 29"/>
          <p:cNvSpPr/>
          <p:nvPr/>
        </p:nvSpPr>
        <p:spPr>
          <a:xfrm>
            <a:off x="5585916" y="3865453"/>
            <a:ext cx="282760" cy="954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
        <p:nvSpPr>
          <p:cNvPr id="37" name="TextBox 36"/>
          <p:cNvSpPr txBox="1"/>
          <p:nvPr/>
        </p:nvSpPr>
        <p:spPr>
          <a:xfrm>
            <a:off x="4807156" y="2515464"/>
            <a:ext cx="962424" cy="573369"/>
          </a:xfrm>
          <a:prstGeom prst="rect">
            <a:avLst/>
          </a:prstGeom>
          <a:noFill/>
        </p:spPr>
        <p:txBody>
          <a:bodyPr wrap="square" lIns="80142" tIns="40072" rIns="80142" bIns="40072" rtlCol="0">
            <a:spAutoFit/>
          </a:bodyPr>
          <a:lstStyle/>
          <a:p>
            <a:r>
              <a:rPr lang="en-US" sz="3200" dirty="0">
                <a:latin typeface="+mj-lt"/>
              </a:rPr>
              <a:t>EQ</a:t>
            </a:r>
          </a:p>
        </p:txBody>
      </p:sp>
      <p:sp>
        <p:nvSpPr>
          <p:cNvPr id="38" name="TextBox 37"/>
          <p:cNvSpPr txBox="1"/>
          <p:nvPr/>
        </p:nvSpPr>
        <p:spPr>
          <a:xfrm>
            <a:off x="6689101" y="2530071"/>
            <a:ext cx="962424" cy="573369"/>
          </a:xfrm>
          <a:prstGeom prst="rect">
            <a:avLst/>
          </a:prstGeom>
          <a:noFill/>
        </p:spPr>
        <p:txBody>
          <a:bodyPr wrap="square" lIns="80142" tIns="40072" rIns="80142" bIns="40072" rtlCol="0">
            <a:spAutoFit/>
          </a:bodyPr>
          <a:lstStyle/>
          <a:p>
            <a:r>
              <a:rPr lang="en-US" sz="3200" dirty="0">
                <a:latin typeface="+mj-lt"/>
              </a:rPr>
              <a:t>UFQ</a:t>
            </a:r>
          </a:p>
        </p:txBody>
      </p:sp>
      <p:sp>
        <p:nvSpPr>
          <p:cNvPr id="39" name="TextBox 38"/>
          <p:cNvSpPr txBox="1"/>
          <p:nvPr/>
        </p:nvSpPr>
        <p:spPr>
          <a:xfrm>
            <a:off x="8629288" y="2515465"/>
            <a:ext cx="962424" cy="573369"/>
          </a:xfrm>
          <a:prstGeom prst="rect">
            <a:avLst/>
          </a:prstGeom>
          <a:noFill/>
        </p:spPr>
        <p:txBody>
          <a:bodyPr wrap="square" lIns="80142" tIns="40072" rIns="80142" bIns="40072" rtlCol="0">
            <a:spAutoFit/>
          </a:bodyPr>
          <a:lstStyle/>
          <a:p>
            <a:r>
              <a:rPr lang="en-US" sz="3200" dirty="0">
                <a:latin typeface="+mj-lt"/>
              </a:rPr>
              <a:t>MQ</a:t>
            </a:r>
          </a:p>
        </p:txBody>
      </p:sp>
    </p:spTree>
    <p:extLst>
      <p:ext uri="{BB962C8B-B14F-4D97-AF65-F5344CB8AC3E}">
        <p14:creationId xmlns:p14="http://schemas.microsoft.com/office/powerpoint/2010/main" val="32978394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7" y="275014"/>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8116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5" name="Isosceles Triangle 4"/>
          <p:cNvSpPr/>
          <p:nvPr/>
        </p:nvSpPr>
        <p:spPr>
          <a:xfrm>
            <a:off x="9743810" y="373533"/>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6" name="Isosceles Triangle 5"/>
          <p:cNvSpPr/>
          <p:nvPr/>
        </p:nvSpPr>
        <p:spPr>
          <a:xfrm>
            <a:off x="9095990" y="373532"/>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7" name="Rectangle 6"/>
          <p:cNvSpPr/>
          <p:nvPr/>
        </p:nvSpPr>
        <p:spPr>
          <a:xfrm>
            <a:off x="2334279" y="47884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8" name="Title 1"/>
          <p:cNvSpPr txBox="1">
            <a:spLocks/>
          </p:cNvSpPr>
          <p:nvPr/>
        </p:nvSpPr>
        <p:spPr>
          <a:xfrm>
            <a:off x="6739012" y="4828903"/>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Pierre</a:t>
            </a:r>
            <a:endParaRPr lang="en-US" sz="1700" dirty="0"/>
          </a:p>
        </p:txBody>
      </p:sp>
      <p:sp>
        <p:nvSpPr>
          <p:cNvPr id="9" name="Title 1"/>
          <p:cNvSpPr txBox="1">
            <a:spLocks/>
          </p:cNvSpPr>
          <p:nvPr/>
        </p:nvSpPr>
        <p:spPr>
          <a:xfrm>
            <a:off x="4972714"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Laurent</a:t>
            </a:r>
            <a:endParaRPr lang="en-US" sz="1700" dirty="0"/>
          </a:p>
        </p:txBody>
      </p:sp>
      <p:sp>
        <p:nvSpPr>
          <p:cNvPr id="10" name="Title 1"/>
          <p:cNvSpPr txBox="1">
            <a:spLocks/>
          </p:cNvSpPr>
          <p:nvPr/>
        </p:nvSpPr>
        <p:spPr>
          <a:xfrm>
            <a:off x="3038667"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Adelaide</a:t>
            </a:r>
            <a:endParaRPr lang="en-US" sz="1700" dirty="0"/>
          </a:p>
        </p:txBody>
      </p:sp>
      <p:sp>
        <p:nvSpPr>
          <p:cNvPr id="11" name="Title 1"/>
          <p:cNvSpPr txBox="1">
            <a:spLocks/>
          </p:cNvSpPr>
          <p:nvPr/>
        </p:nvSpPr>
        <p:spPr>
          <a:xfrm>
            <a:off x="8500995"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Sofie</a:t>
            </a:r>
            <a:endParaRPr lang="en-US" sz="1700" dirty="0"/>
          </a:p>
        </p:txBody>
      </p:sp>
      <p:sp>
        <p:nvSpPr>
          <p:cNvPr id="12" name="Oval 11"/>
          <p:cNvSpPr/>
          <p:nvPr/>
        </p:nvSpPr>
        <p:spPr>
          <a:xfrm>
            <a:off x="4673818"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3" name="Oval 12"/>
          <p:cNvSpPr/>
          <p:nvPr/>
        </p:nvSpPr>
        <p:spPr>
          <a:xfrm>
            <a:off x="6472946"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4" name="Oval 13"/>
          <p:cNvSpPr/>
          <p:nvPr/>
        </p:nvSpPr>
        <p:spPr>
          <a:xfrm>
            <a:off x="82511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5" name="Isosceles Triangle 14"/>
          <p:cNvSpPr/>
          <p:nvPr/>
        </p:nvSpPr>
        <p:spPr>
          <a:xfrm>
            <a:off x="3103859" y="2550590"/>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6" name="Isosceles Triangle 15"/>
          <p:cNvSpPr/>
          <p:nvPr/>
        </p:nvSpPr>
        <p:spPr>
          <a:xfrm>
            <a:off x="3622003" y="2552647"/>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7" name="Isosceles Triangle 16"/>
          <p:cNvSpPr/>
          <p:nvPr/>
        </p:nvSpPr>
        <p:spPr>
          <a:xfrm flipV="1">
            <a:off x="2276544" y="1134601"/>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8" name="Rectangle 17"/>
          <p:cNvSpPr/>
          <p:nvPr/>
        </p:nvSpPr>
        <p:spPr>
          <a:xfrm>
            <a:off x="9033254" y="1290929"/>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9" name="Rectangle 18"/>
          <p:cNvSpPr/>
          <p:nvPr/>
        </p:nvSpPr>
        <p:spPr>
          <a:xfrm>
            <a:off x="9681075" y="1272005"/>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0" name="Rectangle 19"/>
          <p:cNvSpPr/>
          <p:nvPr/>
        </p:nvSpPr>
        <p:spPr>
          <a:xfrm>
            <a:off x="4972715" y="2780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1" name="Rectangle 20"/>
          <p:cNvSpPr/>
          <p:nvPr/>
        </p:nvSpPr>
        <p:spPr>
          <a:xfrm>
            <a:off x="5450111" y="278033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4" name="Isosceles Triangle 23"/>
          <p:cNvSpPr/>
          <p:nvPr/>
        </p:nvSpPr>
        <p:spPr>
          <a:xfrm>
            <a:off x="683401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5" name="Isosceles Triangle 24"/>
          <p:cNvSpPr/>
          <p:nvPr/>
        </p:nvSpPr>
        <p:spPr>
          <a:xfrm>
            <a:off x="730702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6" name="Rectangle 25"/>
          <p:cNvSpPr/>
          <p:nvPr/>
        </p:nvSpPr>
        <p:spPr>
          <a:xfrm>
            <a:off x="8500996" y="2725214"/>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7" name="Rectangle 26"/>
          <p:cNvSpPr/>
          <p:nvPr/>
        </p:nvSpPr>
        <p:spPr>
          <a:xfrm>
            <a:off x="9032091" y="2715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8" name="Isosceles Triangle 27"/>
          <p:cNvSpPr/>
          <p:nvPr/>
        </p:nvSpPr>
        <p:spPr>
          <a:xfrm flipV="1">
            <a:off x="3155709" y="3829998"/>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9" name="Isosceles Triangle 28"/>
          <p:cNvSpPr/>
          <p:nvPr/>
        </p:nvSpPr>
        <p:spPr>
          <a:xfrm flipV="1">
            <a:off x="8600091" y="3839872"/>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0" name="Rectangle 29"/>
          <p:cNvSpPr/>
          <p:nvPr/>
        </p:nvSpPr>
        <p:spPr>
          <a:xfrm>
            <a:off x="5077238" y="3730442"/>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1" name="Rectangle 30"/>
          <p:cNvSpPr/>
          <p:nvPr/>
        </p:nvSpPr>
        <p:spPr>
          <a:xfrm>
            <a:off x="6941265" y="374031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3" name="Title 1"/>
          <p:cNvSpPr txBox="1">
            <a:spLocks/>
          </p:cNvSpPr>
          <p:nvPr/>
        </p:nvSpPr>
        <p:spPr>
          <a:xfrm>
            <a:off x="2310107" y="275012"/>
            <a:ext cx="7451868" cy="682514"/>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Tree>
    <p:extLst>
      <p:ext uri="{BB962C8B-B14F-4D97-AF65-F5344CB8AC3E}">
        <p14:creationId xmlns:p14="http://schemas.microsoft.com/office/powerpoint/2010/main" val="2910199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09775" y="341314"/>
            <a:ext cx="8388350" cy="541337"/>
          </a:xfrm>
          <a:prstGeom prst="rect">
            <a:avLst/>
          </a:prstGeom>
        </p:spPr>
        <p:txBody>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r>
              <a:rPr lang="sv-SE" dirty="0">
                <a:solidFill>
                  <a:srgbClr val="C00000"/>
                </a:solidFill>
              </a:rPr>
              <a:t>Waterfall</a:t>
            </a:r>
            <a:br>
              <a:rPr lang="sv-SE" dirty="0">
                <a:solidFill>
                  <a:srgbClr val="C00000"/>
                </a:solidFill>
              </a:rPr>
            </a:br>
            <a:r>
              <a:rPr lang="en-US" dirty="0"/>
              <a:t>Cycle de development </a:t>
            </a:r>
            <a:r>
              <a:rPr lang="en-US" dirty="0" err="1"/>
              <a:t>en</a:t>
            </a:r>
            <a:r>
              <a:rPr lang="en-US" dirty="0"/>
              <a:t> cascade</a:t>
            </a:r>
            <a:r>
              <a:rPr lang="sv-SE" dirty="0"/>
              <a:t/>
            </a:r>
            <a:br>
              <a:rPr lang="sv-SE" dirty="0"/>
            </a:br>
            <a:endParaRPr lang="sv-SE" dirty="0">
              <a:solidFill>
                <a:srgbClr val="C00000"/>
              </a:solidFill>
            </a:endParaRPr>
          </a:p>
        </p:txBody>
      </p:sp>
      <p:pic>
        <p:nvPicPr>
          <p:cNvPr id="9218" name="Picture 2" descr="RÃ©sultat de recherche d'images pour &quot;cycle de vie du logicie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84" y="1492828"/>
            <a:ext cx="8235661" cy="491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60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C00000"/>
                </a:solidFill>
              </a:rPr>
              <a:t>Calculate profit and loss</a:t>
            </a:r>
            <a:r>
              <a:rPr lang="sv-SE" dirty="0"/>
              <a:t/>
            </a:r>
            <a:br>
              <a:rPr lang="sv-SE" dirty="0"/>
            </a:br>
            <a:endParaRPr lang="en-US" dirty="0"/>
          </a:p>
        </p:txBody>
      </p:sp>
      <p:sp>
        <p:nvSpPr>
          <p:cNvPr id="3" name="TextBox 2"/>
          <p:cNvSpPr txBox="1"/>
          <p:nvPr/>
        </p:nvSpPr>
        <p:spPr>
          <a:xfrm>
            <a:off x="2133265" y="1701553"/>
            <a:ext cx="3458393" cy="1465921"/>
          </a:xfrm>
          <a:prstGeom prst="rect">
            <a:avLst/>
          </a:prstGeom>
          <a:noFill/>
        </p:spPr>
        <p:txBody>
          <a:bodyPr wrap="none" lIns="80142" tIns="40072" rIns="80142" bIns="40072" rtlCol="0">
            <a:spAutoFit/>
          </a:bodyPr>
          <a:lstStyle/>
          <a:p>
            <a:r>
              <a:rPr lang="sv-SE" dirty="0">
                <a:latin typeface="+mj-lt"/>
              </a:rPr>
              <a:t>Every sold face = +$400</a:t>
            </a:r>
          </a:p>
          <a:p>
            <a:r>
              <a:rPr lang="sv-SE" dirty="0">
                <a:latin typeface="+mj-lt"/>
              </a:rPr>
              <a:t>Every unsold complete face = </a:t>
            </a:r>
            <a:r>
              <a:rPr lang="sv-SE" dirty="0">
                <a:solidFill>
                  <a:srgbClr val="FF0000"/>
                </a:solidFill>
                <a:latin typeface="+mj-lt"/>
              </a:rPr>
              <a:t>-$200</a:t>
            </a:r>
          </a:p>
          <a:p>
            <a:r>
              <a:rPr lang="sv-SE" dirty="0">
                <a:latin typeface="+mj-lt"/>
              </a:rPr>
              <a:t>Every unsold eye = </a:t>
            </a:r>
            <a:r>
              <a:rPr lang="sv-SE" dirty="0">
                <a:solidFill>
                  <a:srgbClr val="FF0000"/>
                </a:solidFill>
                <a:latin typeface="+mj-lt"/>
              </a:rPr>
              <a:t>-$25</a:t>
            </a:r>
          </a:p>
          <a:p>
            <a:r>
              <a:rPr lang="sv-SE" dirty="0">
                <a:latin typeface="+mj-lt"/>
              </a:rPr>
              <a:t>Every unsold mouth = </a:t>
            </a:r>
            <a:r>
              <a:rPr lang="sv-SE" dirty="0">
                <a:solidFill>
                  <a:srgbClr val="FF0000"/>
                </a:solidFill>
                <a:latin typeface="+mj-lt"/>
              </a:rPr>
              <a:t>-$50</a:t>
            </a:r>
          </a:p>
          <a:p>
            <a:r>
              <a:rPr lang="sv-SE" dirty="0">
                <a:latin typeface="+mj-lt"/>
              </a:rPr>
              <a:t>Every uncompleted face = </a:t>
            </a:r>
            <a:r>
              <a:rPr lang="sv-SE" dirty="0">
                <a:solidFill>
                  <a:srgbClr val="FF0000"/>
                </a:solidFill>
                <a:latin typeface="+mj-lt"/>
              </a:rPr>
              <a:t>-$100</a:t>
            </a:r>
          </a:p>
        </p:txBody>
      </p:sp>
      <p:pic>
        <p:nvPicPr>
          <p:cNvPr id="8194" name="Picture 2" descr="Profit : profit loss risk road sign on blue background financial risk concept gain or loss net income or defic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886" y="1179636"/>
            <a:ext cx="3370059" cy="324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6895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Retrospective</a:t>
            </a:r>
            <a:endParaRPr lang="en-US" dirty="0">
              <a:solidFill>
                <a:srgbClr val="C00000"/>
              </a:solidFill>
            </a:endParaRPr>
          </a:p>
        </p:txBody>
      </p:sp>
      <p:sp>
        <p:nvSpPr>
          <p:cNvPr id="4" name="TextBox 3"/>
          <p:cNvSpPr txBox="1"/>
          <p:nvPr/>
        </p:nvSpPr>
        <p:spPr>
          <a:xfrm>
            <a:off x="4300795" y="2588181"/>
            <a:ext cx="5859542" cy="2050697"/>
          </a:xfrm>
          <a:prstGeom prst="rect">
            <a:avLst/>
          </a:prstGeom>
          <a:noFill/>
        </p:spPr>
        <p:txBody>
          <a:bodyPr wrap="square" lIns="80142" tIns="40072" rIns="80142" bIns="40072" rtlCol="0">
            <a:spAutoFit/>
          </a:bodyPr>
          <a:lstStyle/>
          <a:p>
            <a:pPr marL="457759" lvl="1"/>
            <a:r>
              <a:rPr lang="en-US" sz="3200" b="1" dirty="0">
                <a:latin typeface="+mj-lt"/>
              </a:rPr>
              <a:t>What good things did we do?</a:t>
            </a:r>
          </a:p>
          <a:p>
            <a:pPr marL="457759" lvl="1"/>
            <a:r>
              <a:rPr lang="en-US" sz="3200" b="1" dirty="0">
                <a:latin typeface="+mj-lt"/>
              </a:rPr>
              <a:t>What could have been better?</a:t>
            </a:r>
          </a:p>
          <a:p>
            <a:pPr marL="457759" lvl="1"/>
            <a:r>
              <a:rPr lang="en-US" sz="3200" b="1" dirty="0">
                <a:latin typeface="+mj-lt"/>
              </a:rPr>
              <a:t>What can we improve?</a:t>
            </a:r>
          </a:p>
          <a:p>
            <a:endParaRPr lang="en-US" sz="3200" dirty="0">
              <a:latin typeface="+mj-lt"/>
            </a:endParaRPr>
          </a:p>
        </p:txBody>
      </p:sp>
      <p:pic>
        <p:nvPicPr>
          <p:cNvPr id="10242"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78" y="1916900"/>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41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497" y="275012"/>
            <a:ext cx="7653821" cy="1143240"/>
          </a:xfrm>
        </p:spPr>
        <p:txBody>
          <a:bodyPr>
            <a:normAutofit fontScale="90000"/>
          </a:bodyPr>
          <a:lstStyle/>
          <a:p>
            <a:r>
              <a:rPr lang="sv-SE" dirty="0" smtClean="0">
                <a:solidFill>
                  <a:srgbClr val="C00000"/>
                </a:solidFill>
              </a:rPr>
              <a:t>Lissage du processus ou production simplifiée</a:t>
            </a:r>
            <a:endParaRPr lang="en-US" dirty="0">
              <a:solidFill>
                <a:srgbClr val="C00000"/>
              </a:solidFill>
            </a:endParaRPr>
          </a:p>
        </p:txBody>
      </p:sp>
      <p:sp>
        <p:nvSpPr>
          <p:cNvPr id="3" name="Content Placeholder 2"/>
          <p:cNvSpPr>
            <a:spLocks noGrp="1"/>
          </p:cNvSpPr>
          <p:nvPr>
            <p:ph idx="1"/>
          </p:nvPr>
        </p:nvSpPr>
        <p:spPr>
          <a:xfrm>
            <a:off x="1170709" y="1867189"/>
            <a:ext cx="10515600" cy="4351338"/>
          </a:xfrm>
        </p:spPr>
        <p:txBody>
          <a:bodyPr/>
          <a:lstStyle/>
          <a:p>
            <a:pPr marL="0" indent="0">
              <a:buNone/>
            </a:pPr>
            <a:endParaRPr lang="sv-SE" sz="2500" dirty="0">
              <a:solidFill>
                <a:schemeClr val="tx2"/>
              </a:solidFill>
            </a:endParaRPr>
          </a:p>
          <a:p>
            <a:pPr marL="0" indent="0">
              <a:buNone/>
            </a:pPr>
            <a:endParaRPr lang="sv-SE" sz="2500" dirty="0">
              <a:solidFill>
                <a:schemeClr val="tx2"/>
              </a:solidFill>
            </a:endParaRPr>
          </a:p>
          <a:p>
            <a:pPr marL="0" indent="0">
              <a:buNone/>
            </a:pPr>
            <a:r>
              <a:rPr lang="sv-SE" sz="2500" dirty="0" smtClean="0">
                <a:solidFill>
                  <a:schemeClr val="tx2"/>
                </a:solidFill>
              </a:rPr>
              <a:t>Rendre la ligne de production lisse</a:t>
            </a:r>
            <a:endParaRPr lang="sv-SE" sz="2500" dirty="0">
              <a:solidFill>
                <a:schemeClr val="tx2"/>
              </a:solidFill>
            </a:endParaRPr>
          </a:p>
          <a:p>
            <a:pPr marL="0" indent="0">
              <a:buNone/>
            </a:pPr>
            <a:r>
              <a:rPr lang="sv-SE" sz="2500" dirty="0">
                <a:solidFill>
                  <a:schemeClr val="tx2"/>
                </a:solidFill>
              </a:rPr>
              <a:t>Heijunka (stop the line when needed)           </a:t>
            </a:r>
            <a:r>
              <a:rPr lang="ja-JP" altLang="sv-SE" sz="2500" dirty="0"/>
              <a:t>平準化</a:t>
            </a:r>
            <a:endParaRPr lang="sv-SE" sz="2500" dirty="0">
              <a:solidFill>
                <a:schemeClr val="tx2"/>
              </a:solidFill>
            </a:endParaRPr>
          </a:p>
          <a:p>
            <a:pPr marL="0" indent="0">
              <a:buNone/>
            </a:pPr>
            <a:r>
              <a:rPr lang="fr-FR" sz="2500" dirty="0">
                <a:solidFill>
                  <a:schemeClr val="tx2"/>
                </a:solidFill>
              </a:rPr>
              <a:t>Certaines personnes travaillent plus que d'autres                                 </a:t>
            </a:r>
            <a:endParaRPr lang="fr-FR" sz="2500" dirty="0" smtClean="0">
              <a:solidFill>
                <a:schemeClr val="tx2"/>
              </a:solidFill>
            </a:endParaRPr>
          </a:p>
          <a:p>
            <a:pPr marL="0" indent="0">
              <a:buNone/>
            </a:pPr>
            <a:r>
              <a:rPr lang="fr-FR" sz="2500" dirty="0">
                <a:solidFill>
                  <a:schemeClr val="tx2"/>
                </a:solidFill>
              </a:rPr>
              <a:t>	</a:t>
            </a:r>
            <a:r>
              <a:rPr lang="fr-FR" sz="2500" dirty="0" smtClean="0">
                <a:solidFill>
                  <a:schemeClr val="tx2"/>
                </a:solidFill>
              </a:rPr>
              <a:t>				Réduire </a:t>
            </a:r>
            <a:r>
              <a:rPr lang="fr-FR" sz="2500" dirty="0">
                <a:solidFill>
                  <a:schemeClr val="tx2"/>
                </a:solidFill>
              </a:rPr>
              <a:t>les travailleurs au ralenti </a:t>
            </a:r>
          </a:p>
          <a:p>
            <a:pPr marL="0" indent="0">
              <a:buNone/>
            </a:pPr>
            <a:r>
              <a:rPr lang="sv-SE" sz="2500" dirty="0">
                <a:solidFill>
                  <a:schemeClr val="tx2"/>
                </a:solidFill>
              </a:rPr>
              <a:t>Rythme durable</a:t>
            </a:r>
          </a:p>
          <a:p>
            <a:pPr marL="0" indent="0">
              <a:buNone/>
            </a:pPr>
            <a:r>
              <a:rPr lang="sv-SE" sz="2500" dirty="0">
                <a:solidFill>
                  <a:schemeClr val="tx2"/>
                </a:solidFill>
              </a:rPr>
              <a:t/>
            </a:r>
            <a:br>
              <a:rPr lang="sv-SE" sz="2500" dirty="0">
                <a:solidFill>
                  <a:schemeClr val="tx2"/>
                </a:solidFill>
              </a:rPr>
            </a:br>
            <a:endParaRPr lang="sv-SE" sz="2500" dirty="0">
              <a:solidFill>
                <a:schemeClr val="tx2"/>
              </a:solidFill>
            </a:endParaRPr>
          </a:p>
        </p:txBody>
      </p:sp>
    </p:spTree>
    <p:extLst>
      <p:ext uri="{BB962C8B-B14F-4D97-AF65-F5344CB8AC3E}">
        <p14:creationId xmlns:p14="http://schemas.microsoft.com/office/powerpoint/2010/main" val="384482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smtClean="0">
                <a:solidFill>
                  <a:srgbClr val="C00000"/>
                </a:solidFill>
              </a:rPr>
              <a:t>3.Amplifier </a:t>
            </a:r>
            <a:r>
              <a:rPr lang="en-US" noProof="0" dirty="0" err="1" smtClean="0">
                <a:solidFill>
                  <a:srgbClr val="C00000"/>
                </a:solidFill>
              </a:rPr>
              <a:t>l’apprentissage</a:t>
            </a:r>
            <a:endParaRPr lang="en-US" noProof="0" dirty="0">
              <a:solidFill>
                <a:srgbClr val="C00000"/>
              </a:solidFill>
            </a:endParaRPr>
          </a:p>
        </p:txBody>
      </p:sp>
      <p:sp>
        <p:nvSpPr>
          <p:cNvPr id="5" name="Content Placeholder 4"/>
          <p:cNvSpPr>
            <a:spLocks noGrp="1"/>
          </p:cNvSpPr>
          <p:nvPr>
            <p:ph idx="1"/>
          </p:nvPr>
        </p:nvSpPr>
        <p:spPr/>
        <p:txBody>
          <a:bodyPr/>
          <a:lstStyle/>
          <a:p>
            <a:pPr marL="0" indent="0">
              <a:buNone/>
            </a:pPr>
            <a:endParaRPr lang="en-US" sz="2100" dirty="0">
              <a:solidFill>
                <a:schemeClr val="tx2"/>
              </a:solidFill>
            </a:endParaRPr>
          </a:p>
          <a:p>
            <a:pPr marL="457759" lvl="1" indent="0">
              <a:buNone/>
            </a:pPr>
            <a:r>
              <a:rPr lang="en-US" noProof="0" dirty="0" err="1" smtClean="0"/>
              <a:t>Expérimentation</a:t>
            </a:r>
            <a:r>
              <a:rPr lang="en-US" noProof="0" dirty="0" smtClean="0"/>
              <a:t> et </a:t>
            </a:r>
            <a:r>
              <a:rPr lang="en-US" noProof="0" dirty="0" err="1" smtClean="0"/>
              <a:t>collecte</a:t>
            </a:r>
            <a:r>
              <a:rPr lang="en-US" noProof="0" dirty="0" smtClean="0"/>
              <a:t> des feedback</a:t>
            </a:r>
            <a:endParaRPr lang="en-US" noProof="0" dirty="0" smtClean="0"/>
          </a:p>
          <a:p>
            <a:pPr marL="457759" lvl="1" indent="0">
              <a:buNone/>
            </a:pPr>
            <a:r>
              <a:rPr lang="en-US" noProof="0" dirty="0" err="1" smtClean="0"/>
              <a:t>Arretez</a:t>
            </a:r>
            <a:r>
              <a:rPr lang="en-US" noProof="0" dirty="0" smtClean="0"/>
              <a:t> </a:t>
            </a:r>
            <a:r>
              <a:rPr lang="en-US" noProof="0" dirty="0" err="1" smtClean="0"/>
              <a:t>vous</a:t>
            </a:r>
            <a:r>
              <a:rPr lang="en-US" noProof="0" dirty="0" smtClean="0"/>
              <a:t> et </a:t>
            </a:r>
            <a:r>
              <a:rPr lang="en-US" noProof="0" dirty="0" err="1" smtClean="0"/>
              <a:t>réflichissez</a:t>
            </a:r>
            <a:endParaRPr lang="en-US" noProof="0" dirty="0" smtClean="0"/>
          </a:p>
          <a:p>
            <a:pPr marL="457759" lvl="1" indent="0">
              <a:buNone/>
            </a:pPr>
            <a:r>
              <a:rPr lang="en-US" dirty="0" err="1" smtClean="0"/>
              <a:t>Paratge</a:t>
            </a:r>
            <a:r>
              <a:rPr lang="en-US" dirty="0" smtClean="0"/>
              <a:t> des </a:t>
            </a:r>
            <a:r>
              <a:rPr lang="en-US" dirty="0" err="1" smtClean="0"/>
              <a:t>connaissances</a:t>
            </a:r>
            <a:endParaRPr lang="en-US" dirty="0" smtClean="0"/>
          </a:p>
          <a:p>
            <a:pPr marL="457759" lvl="1" indent="0">
              <a:buNone/>
            </a:pPr>
            <a:r>
              <a:rPr lang="en-US" dirty="0" err="1" smtClean="0"/>
              <a:t>L’apprentissage</a:t>
            </a:r>
            <a:r>
              <a:rPr lang="en-US" dirty="0" smtClean="0"/>
              <a:t> </a:t>
            </a:r>
            <a:r>
              <a:rPr lang="en-US" dirty="0" err="1" smtClean="0"/>
              <a:t>est</a:t>
            </a:r>
            <a:r>
              <a:rPr lang="en-US" dirty="0" smtClean="0"/>
              <a:t> </a:t>
            </a:r>
            <a:r>
              <a:rPr lang="en-US" dirty="0" err="1" smtClean="0"/>
              <a:t>essentiel</a:t>
            </a:r>
            <a:endParaRPr lang="en-US" noProof="0" dirty="0" smtClean="0"/>
          </a:p>
          <a:p>
            <a:endParaRPr lang="en-US" noProof="0" dirty="0" smtClean="0"/>
          </a:p>
          <a:p>
            <a:endParaRPr lang="en-US" noProof="0" dirty="0"/>
          </a:p>
        </p:txBody>
      </p:sp>
      <p:pic>
        <p:nvPicPr>
          <p:cNvPr id="28674" name="Picture 2" descr="C:\Users\henrik.hindbeck\Downloads\boo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863" y="1060209"/>
            <a:ext cx="2062689" cy="530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5700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Kaizen = Continuous Improvement</a:t>
            </a:r>
            <a:endParaRPr lang="en-US" dirty="0">
              <a:solidFill>
                <a:srgbClr val="C00000"/>
              </a:solidFill>
            </a:endParaRPr>
          </a:p>
        </p:txBody>
      </p:sp>
      <p:sp>
        <p:nvSpPr>
          <p:cNvPr id="3" name="Content Placeholder 2"/>
          <p:cNvSpPr>
            <a:spLocks noGrp="1"/>
          </p:cNvSpPr>
          <p:nvPr>
            <p:ph idx="1"/>
          </p:nvPr>
        </p:nvSpPr>
        <p:spPr>
          <a:xfrm>
            <a:off x="2657583" y="1826348"/>
            <a:ext cx="3159765" cy="2323299"/>
          </a:xfrm>
        </p:spPr>
        <p:txBody>
          <a:bodyPr/>
          <a:lstStyle/>
          <a:p>
            <a:pPr marL="0" indent="0">
              <a:buNone/>
            </a:pPr>
            <a:r>
              <a:rPr lang="sv-SE" sz="2100" dirty="0" smtClean="0">
                <a:solidFill>
                  <a:schemeClr val="tx2"/>
                </a:solidFill>
              </a:rPr>
              <a:t>Reflèchire et adapter</a:t>
            </a:r>
            <a:endParaRPr lang="sv-SE" sz="2100" dirty="0">
              <a:solidFill>
                <a:schemeClr val="tx2"/>
              </a:solidFill>
            </a:endParaRPr>
          </a:p>
          <a:p>
            <a:pPr marL="0" indent="0">
              <a:buNone/>
            </a:pPr>
            <a:r>
              <a:rPr lang="sv-SE" sz="2100" dirty="0" smtClean="0">
                <a:solidFill>
                  <a:schemeClr val="tx2"/>
                </a:solidFill>
              </a:rPr>
              <a:t>Reflexion long terme</a:t>
            </a:r>
            <a:endParaRPr lang="sv-SE" sz="2100" dirty="0">
              <a:solidFill>
                <a:schemeClr val="tx2"/>
              </a:solidFill>
            </a:endParaRPr>
          </a:p>
          <a:p>
            <a:pPr marL="0" indent="0">
              <a:buNone/>
            </a:pPr>
            <a:r>
              <a:rPr lang="sv-SE" sz="2100" dirty="0">
                <a:solidFill>
                  <a:schemeClr val="tx2"/>
                </a:solidFill>
              </a:rPr>
              <a:t>Deming circle P-D-C-A</a:t>
            </a:r>
          </a:p>
          <a:p>
            <a:pPr marL="0" indent="0">
              <a:buNone/>
            </a:pPr>
            <a:r>
              <a:rPr lang="sv-SE" sz="2100" dirty="0" smtClean="0">
                <a:solidFill>
                  <a:schemeClr val="tx2"/>
                </a:solidFill>
              </a:rPr>
              <a:t>Apprentissage par la standardisation</a:t>
            </a:r>
            <a:endParaRPr lang="sv-SE" sz="2100" dirty="0">
              <a:solidFill>
                <a:schemeClr val="tx2"/>
              </a:solidFill>
            </a:endParaRPr>
          </a:p>
          <a:p>
            <a:pPr marL="0" indent="0">
              <a:buNone/>
            </a:pPr>
            <a:endParaRPr lang="en-US" sz="2100" dirty="0">
              <a:solidFill>
                <a:schemeClr val="tx2"/>
              </a:solidFill>
            </a:endParaRPr>
          </a:p>
        </p:txBody>
      </p:sp>
      <p:pic>
        <p:nvPicPr>
          <p:cNvPr id="5" name="Picture 2" descr="kaiz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8094" y="997905"/>
            <a:ext cx="1673215" cy="253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7" descr="MCj043158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356" y="3799547"/>
            <a:ext cx="2218119" cy="2355593"/>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6825425" y="3380546"/>
            <a:ext cx="1113307" cy="40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spcBef>
                <a:spcPct val="0"/>
              </a:spcBef>
              <a:buClrTx/>
              <a:buFontTx/>
              <a:buNone/>
            </a:pPr>
            <a:r>
              <a:rPr lang="sv-SE" altLang="sv-SE" sz="2100" b="1" dirty="0"/>
              <a:t>1. Plan</a:t>
            </a:r>
            <a:endParaRPr lang="en-US" altLang="sv-SE" sz="2100" b="1" dirty="0"/>
          </a:p>
        </p:txBody>
      </p:sp>
      <p:sp>
        <p:nvSpPr>
          <p:cNvPr id="8" name="TextBox 7"/>
          <p:cNvSpPr txBox="1">
            <a:spLocks noChangeArrowheads="1"/>
          </p:cNvSpPr>
          <p:nvPr/>
        </p:nvSpPr>
        <p:spPr bwMode="auto">
          <a:xfrm>
            <a:off x="4960443" y="4573249"/>
            <a:ext cx="941625" cy="40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a:spcBef>
                <a:spcPct val="0"/>
              </a:spcBef>
              <a:buClrTx/>
              <a:buFontTx/>
              <a:buNone/>
            </a:pPr>
            <a:r>
              <a:rPr lang="sv-SE" altLang="sv-SE" sz="2100" b="1" dirty="0"/>
              <a:t>4. Act</a:t>
            </a:r>
            <a:endParaRPr lang="en-US" altLang="sv-SE" sz="2100" b="1" dirty="0"/>
          </a:p>
        </p:txBody>
      </p:sp>
      <p:sp>
        <p:nvSpPr>
          <p:cNvPr id="9" name="TextBox 8"/>
          <p:cNvSpPr txBox="1">
            <a:spLocks noChangeArrowheads="1"/>
          </p:cNvSpPr>
          <p:nvPr/>
        </p:nvSpPr>
        <p:spPr bwMode="auto">
          <a:xfrm>
            <a:off x="6750518" y="5945637"/>
            <a:ext cx="1374830" cy="40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spcBef>
                <a:spcPct val="0"/>
              </a:spcBef>
              <a:buClrTx/>
              <a:buFontTx/>
              <a:buNone/>
            </a:pPr>
            <a:r>
              <a:rPr lang="sv-SE" altLang="sv-SE" sz="2100" b="1" dirty="0"/>
              <a:t>3. Check</a:t>
            </a:r>
            <a:endParaRPr lang="en-US" altLang="sv-SE" sz="2100" b="1" dirty="0"/>
          </a:p>
        </p:txBody>
      </p:sp>
      <p:sp>
        <p:nvSpPr>
          <p:cNvPr id="10" name="TextBox 9"/>
          <p:cNvSpPr txBox="1">
            <a:spLocks noChangeArrowheads="1"/>
          </p:cNvSpPr>
          <p:nvPr/>
        </p:nvSpPr>
        <p:spPr bwMode="auto">
          <a:xfrm>
            <a:off x="8545849" y="4582122"/>
            <a:ext cx="941625" cy="40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42" tIns="40072" rIns="80142" bIns="40072">
            <a:spAutoFit/>
          </a:bodyPr>
          <a:lstStyle>
            <a:lvl1pPr eaLnBrk="0" hangingPunct="0">
              <a:spcBef>
                <a:spcPct val="20000"/>
              </a:spcBef>
              <a:buClr>
                <a:srgbClr val="97282E"/>
              </a:buClr>
              <a:buFont typeface="Wingdings" pitchFamily="2" charset="2"/>
              <a:buChar char="§"/>
              <a:defRPr sz="2600">
                <a:solidFill>
                  <a:schemeClr val="tx1"/>
                </a:solidFill>
                <a:latin typeface="Arial" pitchFamily="34" charset="0"/>
              </a:defRPr>
            </a:lvl1pPr>
            <a:lvl2pPr marL="742950" indent="-285750" eaLnBrk="0" hangingPunct="0">
              <a:spcBef>
                <a:spcPct val="20000"/>
              </a:spcBef>
              <a:buClr>
                <a:srgbClr val="97282E"/>
              </a:buClr>
              <a:buFont typeface="Wingdings" pitchFamily="2" charset="2"/>
              <a:buChar char="§"/>
              <a:defRPr sz="2200">
                <a:solidFill>
                  <a:schemeClr val="tx1"/>
                </a:solidFill>
                <a:latin typeface="Arial" pitchFamily="34" charset="0"/>
              </a:defRPr>
            </a:lvl2pPr>
            <a:lvl3pPr marL="1143000" indent="-228600" eaLnBrk="0" hangingPunct="0">
              <a:spcBef>
                <a:spcPct val="20000"/>
              </a:spcBef>
              <a:buClr>
                <a:srgbClr val="97282E"/>
              </a:buClr>
              <a:buFont typeface="Wingdings" pitchFamily="2" charset="2"/>
              <a:buChar char="§"/>
              <a:defRPr sz="2000">
                <a:solidFill>
                  <a:schemeClr val="tx1"/>
                </a:solidFill>
                <a:latin typeface="Arial" pitchFamily="34" charset="0"/>
              </a:defRPr>
            </a:lvl3pPr>
            <a:lvl4pPr marL="1600200" indent="-228600" eaLnBrk="0" hangingPunct="0">
              <a:spcBef>
                <a:spcPct val="20000"/>
              </a:spcBef>
              <a:buClr>
                <a:srgbClr val="97282E"/>
              </a:buClr>
              <a:buFont typeface="Wingdings" pitchFamily="2" charset="2"/>
              <a:buChar char="§"/>
              <a:defRPr sz="2000">
                <a:solidFill>
                  <a:schemeClr val="tx1"/>
                </a:solidFill>
                <a:latin typeface="Arial" pitchFamily="34" charset="0"/>
              </a:defRPr>
            </a:lvl4pPr>
            <a:lvl5pPr marL="2057400" indent="-228600" eaLnBrk="0" hangingPunct="0">
              <a:spcBef>
                <a:spcPct val="20000"/>
              </a:spcBef>
              <a:buClr>
                <a:srgbClr val="97282E"/>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rgbClr val="97282E"/>
              </a:buClr>
              <a:buFont typeface="Wingdings" pitchFamily="2" charset="2"/>
              <a:buChar char="§"/>
              <a:defRPr sz="2000">
                <a:solidFill>
                  <a:schemeClr val="tx1"/>
                </a:solidFill>
                <a:latin typeface="Arial" pitchFamily="34" charset="0"/>
              </a:defRPr>
            </a:lvl9pPr>
          </a:lstStyle>
          <a:p>
            <a:pPr algn="ctr">
              <a:spcBef>
                <a:spcPct val="0"/>
              </a:spcBef>
              <a:buClrTx/>
              <a:buFontTx/>
              <a:buNone/>
            </a:pPr>
            <a:r>
              <a:rPr lang="sv-SE" altLang="sv-SE" sz="2100" b="1" dirty="0"/>
              <a:t>2. Do</a:t>
            </a:r>
            <a:endParaRPr lang="en-US" altLang="sv-SE" sz="2100" b="1" dirty="0"/>
          </a:p>
        </p:txBody>
      </p:sp>
    </p:spTree>
    <p:extLst>
      <p:ext uri="{BB962C8B-B14F-4D97-AF65-F5344CB8AC3E}">
        <p14:creationId xmlns:p14="http://schemas.microsoft.com/office/powerpoint/2010/main" val="386678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Kaizen = Improvement</a:t>
            </a:r>
            <a:endParaRPr lang="en-US" dirty="0">
              <a:solidFill>
                <a:srgbClr val="C00000"/>
              </a:solidFill>
            </a:endParaRPr>
          </a:p>
        </p:txBody>
      </p:sp>
      <p:pic>
        <p:nvPicPr>
          <p:cNvPr id="5" name="Picture 2" descr="kaiz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8094" y="367165"/>
            <a:ext cx="1673215" cy="253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Deming/PDCA Cy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54" y="2197344"/>
            <a:ext cx="5857202" cy="390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6082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2370068" y="1720622"/>
            <a:ext cx="7755688" cy="663771"/>
          </a:xfrm>
        </p:spPr>
        <p:txBody>
          <a:bodyPr/>
          <a:lstStyle/>
          <a:p>
            <a:pPr marL="0" indent="0">
              <a:buNone/>
            </a:pPr>
            <a:r>
              <a:rPr lang="en-US" sz="2100" dirty="0" smtClean="0">
                <a:solidFill>
                  <a:schemeClr val="tx2"/>
                </a:solidFill>
              </a:rPr>
              <a:t>Decider </a:t>
            </a:r>
            <a:r>
              <a:rPr lang="en-US" sz="2100" dirty="0" err="1" smtClean="0">
                <a:solidFill>
                  <a:schemeClr val="tx2"/>
                </a:solidFill>
              </a:rPr>
              <a:t>quand</a:t>
            </a:r>
            <a:r>
              <a:rPr lang="en-US" sz="2100" dirty="0" smtClean="0">
                <a:solidFill>
                  <a:schemeClr val="tx2"/>
                </a:solidFill>
              </a:rPr>
              <a:t> la decision </a:t>
            </a:r>
            <a:r>
              <a:rPr lang="en-US" sz="2100" dirty="0" err="1" smtClean="0">
                <a:solidFill>
                  <a:schemeClr val="tx2"/>
                </a:solidFill>
              </a:rPr>
              <a:t>devrait</a:t>
            </a:r>
            <a:r>
              <a:rPr lang="en-US" sz="2100" dirty="0" smtClean="0">
                <a:solidFill>
                  <a:schemeClr val="tx2"/>
                </a:solidFill>
              </a:rPr>
              <a:t> </a:t>
            </a:r>
            <a:r>
              <a:rPr lang="en-US" sz="2100" dirty="0" err="1" smtClean="0">
                <a:solidFill>
                  <a:schemeClr val="tx2"/>
                </a:solidFill>
              </a:rPr>
              <a:t>etre</a:t>
            </a:r>
            <a:r>
              <a:rPr lang="en-US" sz="2100" dirty="0" smtClean="0">
                <a:solidFill>
                  <a:schemeClr val="tx2"/>
                </a:solidFill>
              </a:rPr>
              <a:t> </a:t>
            </a:r>
            <a:r>
              <a:rPr lang="en-US" sz="2100" dirty="0" err="1" smtClean="0">
                <a:solidFill>
                  <a:schemeClr val="tx2"/>
                </a:solidFill>
              </a:rPr>
              <a:t>prise</a:t>
            </a:r>
            <a:endParaRPr lang="en-US" dirty="0"/>
          </a:p>
          <a:p>
            <a:pPr marL="0" indent="0">
              <a:buNone/>
            </a:pPr>
            <a:endParaRPr lang="en-US" sz="2100" dirty="0">
              <a:solidFill>
                <a:schemeClr val="tx2"/>
              </a:solidFill>
            </a:endParaRPr>
          </a:p>
        </p:txBody>
      </p:sp>
      <p:sp>
        <p:nvSpPr>
          <p:cNvPr id="6" name="Frihandsfigur 13"/>
          <p:cNvSpPr/>
          <p:nvPr/>
        </p:nvSpPr>
        <p:spPr bwMode="auto">
          <a:xfrm>
            <a:off x="2464801" y="2786497"/>
            <a:ext cx="4083373" cy="2147519"/>
          </a:xfrm>
          <a:custGeom>
            <a:avLst/>
            <a:gdLst>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0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0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1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2 w 9486900"/>
              <a:gd name="connsiteY4" fmla="*/ 927100 h 4614333"/>
              <a:gd name="connsiteX5" fmla="*/ 7658100 w 9486900"/>
              <a:gd name="connsiteY5" fmla="*/ 165100 h 4614333"/>
              <a:gd name="connsiteX6" fmla="*/ 9486900 w 9486900"/>
              <a:gd name="connsiteY6" fmla="*/ 0 h 46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00" h="4614333">
                <a:moveTo>
                  <a:pt x="0" y="4610100"/>
                </a:moveTo>
                <a:cubicBezTo>
                  <a:pt x="822325" y="4612216"/>
                  <a:pt x="1644650" y="4614333"/>
                  <a:pt x="2311400" y="4445000"/>
                </a:cubicBezTo>
                <a:cubicBezTo>
                  <a:pt x="2978150" y="4275667"/>
                  <a:pt x="3505200" y="3968750"/>
                  <a:pt x="4000500" y="3594100"/>
                </a:cubicBezTo>
                <a:cubicBezTo>
                  <a:pt x="4495800" y="3219450"/>
                  <a:pt x="4904316" y="2641600"/>
                  <a:pt x="5283200" y="2197100"/>
                </a:cubicBezTo>
                <a:cubicBezTo>
                  <a:pt x="5662084" y="1752600"/>
                  <a:pt x="5877985" y="1265767"/>
                  <a:pt x="6273802" y="927100"/>
                </a:cubicBezTo>
                <a:cubicBezTo>
                  <a:pt x="6669619" y="588433"/>
                  <a:pt x="7122584" y="319617"/>
                  <a:pt x="7658100" y="165100"/>
                </a:cubicBezTo>
                <a:cubicBezTo>
                  <a:pt x="8193616" y="10583"/>
                  <a:pt x="9190567" y="27517"/>
                  <a:pt x="9486900" y="0"/>
                </a:cubicBezTo>
              </a:path>
            </a:pathLst>
          </a:custGeom>
          <a:noFill/>
          <a:ln w="25400" cap="flat" cmpd="sng" algn="ctr">
            <a:solidFill>
              <a:srgbClr val="00B0F0"/>
            </a:solidFill>
            <a:prstDash val="solid"/>
            <a:round/>
            <a:headEnd type="none" w="med" len="med"/>
            <a:tailEnd type="none" w="med" len="med"/>
          </a:ln>
          <a:effectLst/>
        </p:spPr>
        <p:txBody>
          <a:bodyPr vert="horz" wrap="square" lIns="64281" tIns="32140" rIns="64281" bIns="32140" numCol="1" rtlCol="0" anchor="t" anchorCtr="0" compatLnSpc="1">
            <a:prstTxWarp prst="textNoShape">
              <a:avLst/>
            </a:prstTxWarp>
          </a:bodyPr>
          <a:lstStyle/>
          <a:p>
            <a:pPr defTabSz="642810"/>
            <a:endParaRPr lang="sv-SE" dirty="0"/>
          </a:p>
        </p:txBody>
      </p:sp>
      <p:sp>
        <p:nvSpPr>
          <p:cNvPr id="2" name="Title 1"/>
          <p:cNvSpPr>
            <a:spLocks noGrp="1"/>
          </p:cNvSpPr>
          <p:nvPr>
            <p:ph type="title"/>
          </p:nvPr>
        </p:nvSpPr>
        <p:spPr/>
        <p:txBody>
          <a:bodyPr/>
          <a:lstStyle/>
          <a:p>
            <a:r>
              <a:rPr lang="en-US" noProof="0" dirty="0" smtClean="0">
                <a:solidFill>
                  <a:srgbClr val="C00000"/>
                </a:solidFill>
              </a:rPr>
              <a:t>4. </a:t>
            </a:r>
            <a:r>
              <a:rPr lang="en-US" noProof="0" dirty="0" smtClean="0">
                <a:solidFill>
                  <a:srgbClr val="C00000"/>
                </a:solidFill>
              </a:rPr>
              <a:t>Retarder la </a:t>
            </a:r>
            <a:r>
              <a:rPr lang="en-US" noProof="0" dirty="0" err="1" smtClean="0">
                <a:solidFill>
                  <a:srgbClr val="C00000"/>
                </a:solidFill>
              </a:rPr>
              <a:t>décision</a:t>
            </a:r>
            <a:endParaRPr lang="en-US" noProof="0" dirty="0">
              <a:solidFill>
                <a:srgbClr val="C00000"/>
              </a:solidFill>
            </a:endParaRPr>
          </a:p>
        </p:txBody>
      </p:sp>
      <p:cxnSp>
        <p:nvCxnSpPr>
          <p:cNvPr id="4" name="Rak pil 5"/>
          <p:cNvCxnSpPr/>
          <p:nvPr/>
        </p:nvCxnSpPr>
        <p:spPr bwMode="auto">
          <a:xfrm flipV="1">
            <a:off x="2436460" y="2643275"/>
            <a:ext cx="4416" cy="2563176"/>
          </a:xfrm>
          <a:prstGeom prst="straightConnector1">
            <a:avLst/>
          </a:prstGeom>
          <a:solidFill>
            <a:srgbClr val="BFBFBF"/>
          </a:solidFill>
          <a:ln w="25400" cap="flat" cmpd="sng" algn="ctr">
            <a:solidFill>
              <a:schemeClr val="tx1">
                <a:lumMod val="65000"/>
                <a:lumOff val="35000"/>
              </a:schemeClr>
            </a:solidFill>
            <a:prstDash val="solid"/>
            <a:round/>
            <a:headEnd type="none" w="med" len="med"/>
            <a:tailEnd type="arrow"/>
          </a:ln>
          <a:effectLst/>
        </p:spPr>
      </p:cxnSp>
      <p:cxnSp>
        <p:nvCxnSpPr>
          <p:cNvPr id="5" name="Rak pil 9"/>
          <p:cNvCxnSpPr/>
          <p:nvPr/>
        </p:nvCxnSpPr>
        <p:spPr bwMode="auto">
          <a:xfrm>
            <a:off x="2436961" y="5205897"/>
            <a:ext cx="4261400" cy="1117"/>
          </a:xfrm>
          <a:prstGeom prst="straightConnector1">
            <a:avLst/>
          </a:prstGeom>
          <a:solidFill>
            <a:srgbClr val="BFBFBF"/>
          </a:solidFill>
          <a:ln w="25400" cap="flat" cmpd="sng" algn="ctr">
            <a:solidFill>
              <a:schemeClr val="tx1">
                <a:lumMod val="65000"/>
                <a:lumOff val="35000"/>
              </a:schemeClr>
            </a:solidFill>
            <a:prstDash val="solid"/>
            <a:round/>
            <a:headEnd type="none" w="med" len="med"/>
            <a:tailEnd type="arrow"/>
          </a:ln>
          <a:effectLst/>
        </p:spPr>
      </p:cxnSp>
      <p:sp>
        <p:nvSpPr>
          <p:cNvPr id="7" name="Frihandsfigur 16"/>
          <p:cNvSpPr/>
          <p:nvPr/>
        </p:nvSpPr>
        <p:spPr bwMode="auto">
          <a:xfrm flipH="1">
            <a:off x="2436967" y="2786497"/>
            <a:ext cx="4059999" cy="2147519"/>
          </a:xfrm>
          <a:custGeom>
            <a:avLst/>
            <a:gdLst>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0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0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1 w 9486900"/>
              <a:gd name="connsiteY4" fmla="*/ 927100 h 4614333"/>
              <a:gd name="connsiteX5" fmla="*/ 7658100 w 9486900"/>
              <a:gd name="connsiteY5" fmla="*/ 165100 h 4614333"/>
              <a:gd name="connsiteX6" fmla="*/ 9486900 w 9486900"/>
              <a:gd name="connsiteY6" fmla="*/ 0 h 4614333"/>
              <a:gd name="connsiteX0" fmla="*/ 0 w 9486900"/>
              <a:gd name="connsiteY0" fmla="*/ 4610100 h 4614333"/>
              <a:gd name="connsiteX1" fmla="*/ 2311400 w 9486900"/>
              <a:gd name="connsiteY1" fmla="*/ 4445000 h 4614333"/>
              <a:gd name="connsiteX2" fmla="*/ 4000500 w 9486900"/>
              <a:gd name="connsiteY2" fmla="*/ 3594100 h 4614333"/>
              <a:gd name="connsiteX3" fmla="*/ 5283200 w 9486900"/>
              <a:gd name="connsiteY3" fmla="*/ 2197100 h 4614333"/>
              <a:gd name="connsiteX4" fmla="*/ 6273802 w 9486900"/>
              <a:gd name="connsiteY4" fmla="*/ 927100 h 4614333"/>
              <a:gd name="connsiteX5" fmla="*/ 7658100 w 9486900"/>
              <a:gd name="connsiteY5" fmla="*/ 165100 h 4614333"/>
              <a:gd name="connsiteX6" fmla="*/ 9486900 w 9486900"/>
              <a:gd name="connsiteY6" fmla="*/ 0 h 46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00" h="4614333">
                <a:moveTo>
                  <a:pt x="0" y="4610100"/>
                </a:moveTo>
                <a:cubicBezTo>
                  <a:pt x="822325" y="4612216"/>
                  <a:pt x="1644650" y="4614333"/>
                  <a:pt x="2311400" y="4445000"/>
                </a:cubicBezTo>
                <a:cubicBezTo>
                  <a:pt x="2978150" y="4275667"/>
                  <a:pt x="3505200" y="3968750"/>
                  <a:pt x="4000500" y="3594100"/>
                </a:cubicBezTo>
                <a:cubicBezTo>
                  <a:pt x="4495800" y="3219450"/>
                  <a:pt x="4904316" y="2641600"/>
                  <a:pt x="5283200" y="2197100"/>
                </a:cubicBezTo>
                <a:cubicBezTo>
                  <a:pt x="5662084" y="1752600"/>
                  <a:pt x="5877985" y="1265767"/>
                  <a:pt x="6273802" y="927100"/>
                </a:cubicBezTo>
                <a:cubicBezTo>
                  <a:pt x="6669619" y="588433"/>
                  <a:pt x="7122584" y="319617"/>
                  <a:pt x="7658100" y="165100"/>
                </a:cubicBezTo>
                <a:cubicBezTo>
                  <a:pt x="8193616" y="10583"/>
                  <a:pt x="9190567" y="27517"/>
                  <a:pt x="9486900" y="0"/>
                </a:cubicBezTo>
              </a:path>
            </a:pathLst>
          </a:custGeom>
          <a:noFill/>
          <a:ln w="25400" cap="flat" cmpd="sng" algn="ctr">
            <a:solidFill>
              <a:schemeClr val="tx1"/>
            </a:solidFill>
            <a:prstDash val="solid"/>
            <a:round/>
            <a:headEnd type="none" w="med" len="med"/>
            <a:tailEnd type="none" w="med" len="med"/>
          </a:ln>
          <a:effectLst/>
        </p:spPr>
        <p:txBody>
          <a:bodyPr vert="horz" wrap="square" lIns="64281" tIns="32140" rIns="64281" bIns="32140" numCol="1" rtlCol="0" anchor="t" anchorCtr="0" compatLnSpc="1">
            <a:prstTxWarp prst="textNoShape">
              <a:avLst/>
            </a:prstTxWarp>
          </a:bodyPr>
          <a:lstStyle/>
          <a:p>
            <a:pPr defTabSz="642810"/>
            <a:endParaRPr lang="sv-SE" dirty="0"/>
          </a:p>
        </p:txBody>
      </p:sp>
      <p:sp>
        <p:nvSpPr>
          <p:cNvPr id="3" name="TextBox 2"/>
          <p:cNvSpPr txBox="1"/>
          <p:nvPr/>
        </p:nvSpPr>
        <p:spPr>
          <a:xfrm>
            <a:off x="6083220" y="2807224"/>
            <a:ext cx="1298115" cy="296370"/>
          </a:xfrm>
          <a:prstGeom prst="rect">
            <a:avLst/>
          </a:prstGeom>
          <a:noFill/>
        </p:spPr>
        <p:txBody>
          <a:bodyPr wrap="square" lIns="80142" tIns="40072" rIns="80142" bIns="40072" rtlCol="0">
            <a:spAutoFit/>
          </a:bodyPr>
          <a:lstStyle/>
          <a:p>
            <a:r>
              <a:rPr lang="sv-SE" sz="1400" dirty="0"/>
              <a:t>Knowledge</a:t>
            </a:r>
          </a:p>
        </p:txBody>
      </p:sp>
      <p:sp>
        <p:nvSpPr>
          <p:cNvPr id="8" name="TextBox 7"/>
          <p:cNvSpPr txBox="1"/>
          <p:nvPr/>
        </p:nvSpPr>
        <p:spPr>
          <a:xfrm>
            <a:off x="6083217" y="4647677"/>
            <a:ext cx="1504633" cy="296370"/>
          </a:xfrm>
          <a:prstGeom prst="rect">
            <a:avLst/>
          </a:prstGeom>
          <a:noFill/>
        </p:spPr>
        <p:txBody>
          <a:bodyPr wrap="square" lIns="80142" tIns="40072" rIns="80142" bIns="40072" rtlCol="0">
            <a:spAutoFit/>
          </a:bodyPr>
          <a:lstStyle/>
          <a:p>
            <a:r>
              <a:rPr lang="sv-SE" sz="1400" dirty="0"/>
              <a:t># of decisions</a:t>
            </a:r>
            <a:endParaRPr lang="en-US" sz="1400" dirty="0"/>
          </a:p>
        </p:txBody>
      </p:sp>
      <p:sp>
        <p:nvSpPr>
          <p:cNvPr id="11" name="Content Placeholder 11"/>
          <p:cNvSpPr txBox="1">
            <a:spLocks/>
          </p:cNvSpPr>
          <p:nvPr/>
        </p:nvSpPr>
        <p:spPr>
          <a:xfrm>
            <a:off x="2440879" y="5542206"/>
            <a:ext cx="6536549" cy="922943"/>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2100" dirty="0">
              <a:solidFill>
                <a:schemeClr val="tx2"/>
              </a:solidFill>
            </a:endParaRPr>
          </a:p>
          <a:p>
            <a:pPr marL="0" indent="0">
              <a:buNone/>
            </a:pPr>
            <a:r>
              <a:rPr lang="fr-FR" sz="2100" dirty="0">
                <a:solidFill>
                  <a:schemeClr val="tx2"/>
                </a:solidFill>
              </a:rPr>
              <a:t>Abolir l'idée qu'il est judicieux de commencer le développement avec une spécification complète</a:t>
            </a:r>
            <a:endParaRPr lang="en-US" sz="2100" dirty="0">
              <a:solidFill>
                <a:schemeClr val="tx2"/>
              </a:solidFill>
            </a:endParaRPr>
          </a:p>
        </p:txBody>
      </p:sp>
    </p:spTree>
    <p:extLst>
      <p:ext uri="{BB962C8B-B14F-4D97-AF65-F5344CB8AC3E}">
        <p14:creationId xmlns:p14="http://schemas.microsoft.com/office/powerpoint/2010/main" val="38003567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641764" y="275016"/>
            <a:ext cx="8180173" cy="2655220"/>
          </a:xfrm>
        </p:spPr>
        <p:txBody>
          <a:bodyPr>
            <a:normAutofit/>
          </a:bodyPr>
          <a:lstStyle/>
          <a:p>
            <a:pPr lvl="1"/>
            <a:r>
              <a:rPr lang="en-US" u="sng" noProof="0" dirty="0" smtClean="0">
                <a:solidFill>
                  <a:srgbClr val="C00000"/>
                </a:solidFill>
              </a:rPr>
              <a:t>Myth</a:t>
            </a:r>
            <a:r>
              <a:rPr lang="en-US" noProof="0" dirty="0" smtClean="0">
                <a:solidFill>
                  <a:srgbClr val="C00000"/>
                </a:solidFill>
              </a:rPr>
              <a:t>: </a:t>
            </a:r>
            <a:r>
              <a:rPr lang="fr-FR" noProof="0" dirty="0" smtClean="0">
                <a:solidFill>
                  <a:srgbClr val="C00000"/>
                </a:solidFill>
              </a:rPr>
              <a:t>La planification est un engagement </a:t>
            </a:r>
            <a:br>
              <a:rPr lang="fr-FR" noProof="0" dirty="0" smtClean="0">
                <a:solidFill>
                  <a:srgbClr val="C00000"/>
                </a:solidFill>
              </a:rPr>
            </a:br>
            <a:r>
              <a:rPr lang="en-US" noProof="0" dirty="0" smtClean="0"/>
              <a:t/>
            </a:r>
            <a:br>
              <a:rPr lang="en-US" noProof="0" dirty="0" smtClean="0"/>
            </a:br>
            <a:r>
              <a:rPr lang="en-US" sz="2100" dirty="0" smtClean="0"/>
              <a:t>”In preparing for battle I have always found that  plans are useless, </a:t>
            </a:r>
            <a:br>
              <a:rPr lang="en-US" sz="2100" dirty="0" smtClean="0"/>
            </a:br>
            <a:r>
              <a:rPr lang="en-US" sz="2100" dirty="0" smtClean="0"/>
              <a:t>but planning is indispensable”</a:t>
            </a:r>
            <a:br>
              <a:rPr lang="en-US" sz="2100" dirty="0" smtClean="0"/>
            </a:br>
            <a:r>
              <a:rPr lang="en-US" sz="2100" i="1" dirty="0" smtClean="0"/>
              <a:t>General Dwight D. Eisenhower</a:t>
            </a:r>
            <a:r>
              <a:rPr lang="en-US" sz="1200" i="1" dirty="0" smtClean="0"/>
              <a:t/>
            </a:r>
            <a:br>
              <a:rPr lang="en-US" sz="1200" i="1" dirty="0" smtClean="0"/>
            </a:br>
            <a:r>
              <a:rPr lang="en-US" b="1" noProof="0" dirty="0" smtClean="0"/>
              <a:t/>
            </a:r>
            <a:br>
              <a:rPr lang="en-US" b="1" noProof="0" dirty="0" smtClean="0"/>
            </a:br>
            <a:endParaRPr lang="en-US" noProof="0" dirty="0" smtClean="0"/>
          </a:p>
        </p:txBody>
      </p:sp>
      <p:sp>
        <p:nvSpPr>
          <p:cNvPr id="11" name="Content Placeholder 3"/>
          <p:cNvSpPr>
            <a:spLocks noGrp="1"/>
          </p:cNvSpPr>
          <p:nvPr>
            <p:ph sz="half" idx="4294967295"/>
          </p:nvPr>
        </p:nvSpPr>
        <p:spPr>
          <a:xfrm>
            <a:off x="2583572" y="2370223"/>
            <a:ext cx="7500203" cy="3435251"/>
          </a:xfrm>
          <a:prstGeom prst="rect">
            <a:avLst/>
          </a:prstGeom>
        </p:spPr>
        <p:txBody>
          <a:bodyPr vert="horz" wrap="square" lIns="80142" tIns="40072" rIns="80142" bIns="40072" numCol="1" rtlCol="0" anchor="t" anchorCtr="0" compatLnSpc="1">
            <a:prstTxWarp prst="textNoShape">
              <a:avLst/>
            </a:prstTxWarp>
            <a:normAutofit/>
          </a:bodyPr>
          <a:lstStyle/>
          <a:p>
            <a:pPr marL="0" indent="0">
              <a:buNone/>
            </a:pPr>
            <a:r>
              <a:rPr lang="sv-SE" dirty="0" smtClean="0">
                <a:solidFill>
                  <a:schemeClr val="tx2"/>
                </a:solidFill>
              </a:rPr>
              <a:t>Un plan peut et va etre changer</a:t>
            </a:r>
            <a:endParaRPr lang="sv-SE" dirty="0" smtClean="0">
              <a:solidFill>
                <a:schemeClr val="tx2"/>
              </a:solidFill>
            </a:endParaRPr>
          </a:p>
          <a:p>
            <a:pPr marL="0" indent="0">
              <a:buNone/>
            </a:pPr>
            <a:r>
              <a:rPr lang="sv-SE" sz="2100" dirty="0">
                <a:solidFill>
                  <a:schemeClr val="tx2"/>
                </a:solidFill>
              </a:rPr>
              <a:t>                                             </a:t>
            </a:r>
            <a:r>
              <a:rPr lang="sv-SE" sz="2100" b="1" dirty="0" smtClean="0">
                <a:solidFill>
                  <a:schemeClr val="tx2"/>
                </a:solidFill>
              </a:rPr>
              <a:t>Bienvenue!</a:t>
            </a:r>
            <a:endParaRPr lang="sv-SE" sz="2100" b="1" dirty="0">
              <a:solidFill>
                <a:schemeClr val="tx2"/>
              </a:solidFill>
            </a:endParaRPr>
          </a:p>
          <a:p>
            <a:pPr marL="0" indent="0">
              <a:buNone/>
            </a:pPr>
            <a:r>
              <a:rPr lang="sv-SE" dirty="0" smtClean="0">
                <a:solidFill>
                  <a:schemeClr val="tx2"/>
                </a:solidFill>
              </a:rPr>
              <a:t>Diminuer les dépendances</a:t>
            </a:r>
            <a:r>
              <a:rPr lang="sv-SE" dirty="0" smtClean="0">
                <a:solidFill>
                  <a:schemeClr val="tx2"/>
                </a:solidFill>
              </a:rPr>
              <a:t/>
            </a:r>
            <a:br>
              <a:rPr lang="sv-SE" dirty="0" smtClean="0">
                <a:solidFill>
                  <a:schemeClr val="tx2"/>
                </a:solidFill>
              </a:rPr>
            </a:br>
            <a:r>
              <a:rPr lang="sv-SE" dirty="0" smtClean="0">
                <a:solidFill>
                  <a:schemeClr val="tx2"/>
                </a:solidFill>
              </a:rPr>
              <a:t> </a:t>
            </a:r>
            <a:r>
              <a:rPr lang="sv-SE" dirty="0" smtClean="0">
                <a:solidFill>
                  <a:schemeClr val="tx2"/>
                </a:solidFill>
              </a:rPr>
              <a:t>  </a:t>
            </a:r>
            <a:r>
              <a:rPr lang="fr-FR" sz="2100" dirty="0" smtClean="0">
                <a:solidFill>
                  <a:schemeClr val="tx2"/>
                </a:solidFill>
              </a:rPr>
              <a:t>L'architecture </a:t>
            </a:r>
            <a:r>
              <a:rPr lang="fr-FR" sz="2100" dirty="0">
                <a:solidFill>
                  <a:schemeClr val="tx2"/>
                </a:solidFill>
              </a:rPr>
              <a:t>doit permettre l'ajout de toute fonctionnalité à tout moment.</a:t>
            </a:r>
            <a:endParaRPr lang="sv-SE" sz="2100" dirty="0">
              <a:solidFill>
                <a:schemeClr val="tx2"/>
              </a:solidFill>
            </a:endParaRPr>
          </a:p>
          <a:p>
            <a:pPr marL="0" indent="0">
              <a:buNone/>
            </a:pPr>
            <a:r>
              <a:rPr lang="sv-SE" dirty="0">
                <a:solidFill>
                  <a:schemeClr val="tx2"/>
                </a:solidFill>
              </a:rPr>
              <a:t>Maintenir la possibilité d'options </a:t>
            </a:r>
          </a:p>
          <a:p>
            <a:pPr marL="0" indent="0">
              <a:buNone/>
            </a:pPr>
            <a:r>
              <a:rPr lang="sv-SE" sz="2100" dirty="0" smtClean="0">
                <a:solidFill>
                  <a:schemeClr val="tx2"/>
                </a:solidFill>
              </a:rPr>
              <a:t>   </a:t>
            </a:r>
            <a:r>
              <a:rPr lang="fr-FR" sz="2100" dirty="0" smtClean="0">
                <a:solidFill>
                  <a:schemeClr val="tx2"/>
                </a:solidFill>
              </a:rPr>
              <a:t>L'architecture doit permettre l'ajout de toute fonctionnalité à tout moment.</a:t>
            </a:r>
            <a:endParaRPr lang="sv-SE" sz="2100" dirty="0" smtClean="0">
              <a:solidFill>
                <a:schemeClr val="tx2"/>
              </a:solidFill>
            </a:endParaRPr>
          </a:p>
          <a:p>
            <a:pPr marL="0" indent="0">
              <a:buNone/>
            </a:pPr>
            <a:endParaRPr lang="sv-SE" sz="2100" dirty="0">
              <a:solidFill>
                <a:schemeClr val="tx2"/>
              </a:solidFill>
            </a:endParaRPr>
          </a:p>
        </p:txBody>
      </p:sp>
    </p:spTree>
    <p:extLst>
      <p:ext uri="{BB962C8B-B14F-4D97-AF65-F5344CB8AC3E}">
        <p14:creationId xmlns:p14="http://schemas.microsoft.com/office/powerpoint/2010/main" val="429210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Third Run – WorkCells </a:t>
            </a:r>
            <a:endParaRPr lang="en-US" dirty="0"/>
          </a:p>
        </p:txBody>
      </p:sp>
      <p:sp>
        <p:nvSpPr>
          <p:cNvPr id="3" name="Content Placeholder 2"/>
          <p:cNvSpPr>
            <a:spLocks noGrp="1"/>
          </p:cNvSpPr>
          <p:nvPr>
            <p:ph idx="1"/>
          </p:nvPr>
        </p:nvSpPr>
        <p:spPr>
          <a:xfrm>
            <a:off x="2455150" y="3054127"/>
            <a:ext cx="3344420" cy="2606539"/>
          </a:xfrm>
        </p:spPr>
        <p:txBody>
          <a:bodyPr/>
          <a:lstStyle/>
          <a:p>
            <a:pPr marL="0" indent="0">
              <a:buNone/>
            </a:pPr>
            <a:r>
              <a:rPr lang="sv-SE" dirty="0"/>
              <a:t>Work Cell</a:t>
            </a:r>
            <a:endParaRPr lang="en-US" dirty="0"/>
          </a:p>
        </p:txBody>
      </p:sp>
      <p:sp>
        <p:nvSpPr>
          <p:cNvPr id="4" name="Rounded Rectangle 3"/>
          <p:cNvSpPr/>
          <p:nvPr/>
        </p:nvSpPr>
        <p:spPr>
          <a:xfrm>
            <a:off x="2446341" y="1829849"/>
            <a:ext cx="1202579" cy="631887"/>
          </a:xfrm>
          <a:prstGeom prst="roundRect">
            <a:avLst/>
          </a:prstGeom>
        </p:spPr>
        <p:style>
          <a:lnRef idx="1">
            <a:schemeClr val="accent1"/>
          </a:lnRef>
          <a:fillRef idx="3">
            <a:schemeClr val="accent1"/>
          </a:fillRef>
          <a:effectRef idx="2">
            <a:schemeClr val="accent1"/>
          </a:effectRef>
          <a:fontRef idx="minor">
            <a:schemeClr val="lt1"/>
          </a:fontRef>
        </p:style>
        <p:txBody>
          <a:bodyPr lIns="0" tIns="40072" rIns="80142" bIns="40072" rtlCol="0" anchor="ctr"/>
          <a:lstStyle/>
          <a:p>
            <a:pPr algn="ctr"/>
            <a:r>
              <a:rPr lang="sv-SE" sz="2100" dirty="0"/>
              <a:t>Demand  face</a:t>
            </a:r>
            <a:endParaRPr lang="en-US" sz="2100" dirty="0"/>
          </a:p>
        </p:txBody>
      </p:sp>
      <p:sp>
        <p:nvSpPr>
          <p:cNvPr id="5" name="Rounded Rectangle 4"/>
          <p:cNvSpPr/>
          <p:nvPr/>
        </p:nvSpPr>
        <p:spPr>
          <a:xfrm>
            <a:off x="3815873" y="1829847"/>
            <a:ext cx="1022757" cy="631887"/>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Build</a:t>
            </a:r>
            <a:endParaRPr lang="en-US" sz="2100" dirty="0"/>
          </a:p>
        </p:txBody>
      </p:sp>
      <p:sp>
        <p:nvSpPr>
          <p:cNvPr id="9" name="Content Placeholder 2"/>
          <p:cNvSpPr txBox="1">
            <a:spLocks/>
          </p:cNvSpPr>
          <p:nvPr/>
        </p:nvSpPr>
        <p:spPr bwMode="auto">
          <a:xfrm>
            <a:off x="3933880" y="3871139"/>
            <a:ext cx="5554925" cy="1915411"/>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lvl1pPr marL="390525" indent="-390525" algn="l" defTabSz="1042988" rtl="0" eaLnBrk="0" fontAlgn="base" hangingPunct="0">
              <a:spcBef>
                <a:spcPct val="20000"/>
              </a:spcBef>
              <a:spcAft>
                <a:spcPct val="0"/>
              </a:spcAft>
              <a:buSzPct val="140000"/>
              <a:buBlip>
                <a:blip r:embed="rId3"/>
              </a:buBlip>
              <a:defRPr sz="2200" b="1">
                <a:solidFill>
                  <a:srgbClr val="ED1A3B"/>
                </a:solidFill>
                <a:latin typeface="+mn-lt"/>
                <a:ea typeface="+mn-ea"/>
                <a:cs typeface="+mn-cs"/>
              </a:defRPr>
            </a:lvl1pPr>
            <a:lvl2pPr marL="847725" indent="-325438"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2pPr>
            <a:lvl3pPr marL="1303338"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3pPr>
            <a:lvl4pPr marL="1825625"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4pPr>
            <a:lvl5pPr marL="2346325" indent="-260350" algn="l" defTabSz="1042988" rtl="0" eaLnBrk="0" fontAlgn="base" hangingPunct="0">
              <a:spcBef>
                <a:spcPct val="30000"/>
              </a:spcBef>
              <a:spcAft>
                <a:spcPct val="0"/>
              </a:spcAft>
              <a:buSzPct val="140000"/>
              <a:buBlip>
                <a:blip r:embed="rId4"/>
              </a:buBlip>
              <a:defRPr sz="2000">
                <a:solidFill>
                  <a:schemeClr val="tx1"/>
                </a:solidFill>
                <a:latin typeface="+mn-lt"/>
                <a:ea typeface="+mn-ea"/>
                <a:cs typeface="+mn-cs"/>
              </a:defRPr>
            </a:lvl5pPr>
            <a:lvl6pPr marL="28035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6pPr>
            <a:lvl7pPr marL="32607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7pPr>
            <a:lvl8pPr marL="37179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8pPr>
            <a:lvl9pPr marL="4175125" indent="-260350" algn="l" defTabSz="1042988" rtl="0" fontAlgn="base">
              <a:spcBef>
                <a:spcPct val="30000"/>
              </a:spcBef>
              <a:spcAft>
                <a:spcPct val="0"/>
              </a:spcAft>
              <a:buSzPct val="140000"/>
              <a:buBlip>
                <a:blip r:embed="rId4"/>
              </a:buBlip>
              <a:defRPr sz="2000">
                <a:solidFill>
                  <a:schemeClr val="tx1"/>
                </a:solidFill>
                <a:latin typeface="+mn-lt"/>
                <a:ea typeface="+mn-ea"/>
                <a:cs typeface="+mn-cs"/>
              </a:defRPr>
            </a:lvl9pPr>
          </a:lstStyle>
          <a:p>
            <a:pPr marL="0" indent="0">
              <a:buNone/>
            </a:pPr>
            <a:r>
              <a:rPr lang="sv-SE" sz="2500" b="0" dirty="0">
                <a:solidFill>
                  <a:schemeClr val="tx1"/>
                </a:solidFill>
              </a:rPr>
              <a:t>Each person builds a complete face</a:t>
            </a:r>
          </a:p>
          <a:p>
            <a:pPr marL="0" indent="0">
              <a:buNone/>
            </a:pPr>
            <a:r>
              <a:rPr lang="sv-SE" sz="2500" b="0" dirty="0">
                <a:solidFill>
                  <a:schemeClr val="tx1"/>
                </a:solidFill>
              </a:rPr>
              <a:t>One round</a:t>
            </a:r>
          </a:p>
          <a:p>
            <a:pPr marL="0" indent="0">
              <a:buNone/>
            </a:pPr>
            <a:r>
              <a:rPr lang="sv-SE" sz="2500" b="0" dirty="0">
                <a:solidFill>
                  <a:schemeClr val="tx1"/>
                </a:solidFill>
              </a:rPr>
              <a:t>                         </a:t>
            </a:r>
            <a:r>
              <a:rPr lang="sv-SE" sz="2500" b="0" i="1" dirty="0">
                <a:solidFill>
                  <a:schemeClr val="tx1"/>
                </a:solidFill>
              </a:rPr>
              <a:t>4 minutes</a:t>
            </a:r>
            <a:r>
              <a:rPr lang="sv-SE" sz="2500" b="0" dirty="0">
                <a:solidFill>
                  <a:schemeClr val="tx1"/>
                </a:solidFill>
              </a:rPr>
              <a:t> </a:t>
            </a:r>
          </a:p>
        </p:txBody>
      </p:sp>
      <p:sp>
        <p:nvSpPr>
          <p:cNvPr id="13" name="Curved Down Arrow 12"/>
          <p:cNvSpPr/>
          <p:nvPr/>
        </p:nvSpPr>
        <p:spPr>
          <a:xfrm>
            <a:off x="3419696" y="1362507"/>
            <a:ext cx="691199" cy="315944"/>
          </a:xfrm>
          <a:prstGeom prst="curvedDownArrow">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endParaRPr lang="en-US">
              <a:solidFill>
                <a:schemeClr val="tx1"/>
              </a:solidFill>
            </a:endParaRPr>
          </a:p>
        </p:txBody>
      </p:sp>
    </p:spTree>
    <p:extLst>
      <p:ext uri="{BB962C8B-B14F-4D97-AF65-F5344CB8AC3E}">
        <p14:creationId xmlns:p14="http://schemas.microsoft.com/office/powerpoint/2010/main" val="4196331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7" y="275014"/>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8116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5" name="Isosceles Triangle 4"/>
          <p:cNvSpPr/>
          <p:nvPr/>
        </p:nvSpPr>
        <p:spPr>
          <a:xfrm>
            <a:off x="9743810" y="373533"/>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6" name="Isosceles Triangle 5"/>
          <p:cNvSpPr/>
          <p:nvPr/>
        </p:nvSpPr>
        <p:spPr>
          <a:xfrm>
            <a:off x="9095990" y="373532"/>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7" name="Rectangle 6"/>
          <p:cNvSpPr/>
          <p:nvPr/>
        </p:nvSpPr>
        <p:spPr>
          <a:xfrm>
            <a:off x="2334279" y="47884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8" name="Title 1"/>
          <p:cNvSpPr txBox="1">
            <a:spLocks/>
          </p:cNvSpPr>
          <p:nvPr/>
        </p:nvSpPr>
        <p:spPr>
          <a:xfrm>
            <a:off x="6739012" y="4828903"/>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Pierre</a:t>
            </a:r>
            <a:endParaRPr lang="en-US" sz="1700" dirty="0"/>
          </a:p>
        </p:txBody>
      </p:sp>
      <p:sp>
        <p:nvSpPr>
          <p:cNvPr id="9" name="Title 1"/>
          <p:cNvSpPr txBox="1">
            <a:spLocks/>
          </p:cNvSpPr>
          <p:nvPr/>
        </p:nvSpPr>
        <p:spPr>
          <a:xfrm>
            <a:off x="4972714"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Laurent</a:t>
            </a:r>
            <a:endParaRPr lang="en-US" sz="1700" dirty="0"/>
          </a:p>
        </p:txBody>
      </p:sp>
      <p:sp>
        <p:nvSpPr>
          <p:cNvPr id="10" name="Title 1"/>
          <p:cNvSpPr txBox="1">
            <a:spLocks/>
          </p:cNvSpPr>
          <p:nvPr/>
        </p:nvSpPr>
        <p:spPr>
          <a:xfrm>
            <a:off x="3038667"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Adelaide</a:t>
            </a:r>
            <a:endParaRPr lang="en-US" sz="1700" dirty="0"/>
          </a:p>
        </p:txBody>
      </p:sp>
      <p:sp>
        <p:nvSpPr>
          <p:cNvPr id="11" name="Title 1"/>
          <p:cNvSpPr txBox="1">
            <a:spLocks/>
          </p:cNvSpPr>
          <p:nvPr/>
        </p:nvSpPr>
        <p:spPr>
          <a:xfrm>
            <a:off x="8500995"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Sofie</a:t>
            </a:r>
            <a:endParaRPr lang="en-US" sz="1700" dirty="0"/>
          </a:p>
        </p:txBody>
      </p:sp>
      <p:sp>
        <p:nvSpPr>
          <p:cNvPr id="12" name="Oval 11"/>
          <p:cNvSpPr/>
          <p:nvPr/>
        </p:nvSpPr>
        <p:spPr>
          <a:xfrm>
            <a:off x="4673818"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3" name="Oval 12"/>
          <p:cNvSpPr/>
          <p:nvPr/>
        </p:nvSpPr>
        <p:spPr>
          <a:xfrm>
            <a:off x="6472946"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4" name="Oval 13"/>
          <p:cNvSpPr/>
          <p:nvPr/>
        </p:nvSpPr>
        <p:spPr>
          <a:xfrm>
            <a:off x="82511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5" name="Isosceles Triangle 14"/>
          <p:cNvSpPr/>
          <p:nvPr/>
        </p:nvSpPr>
        <p:spPr>
          <a:xfrm>
            <a:off x="3103859" y="2550590"/>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6" name="Isosceles Triangle 15"/>
          <p:cNvSpPr/>
          <p:nvPr/>
        </p:nvSpPr>
        <p:spPr>
          <a:xfrm>
            <a:off x="3622003" y="2552647"/>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7" name="Isosceles Triangle 16"/>
          <p:cNvSpPr/>
          <p:nvPr/>
        </p:nvSpPr>
        <p:spPr>
          <a:xfrm flipV="1">
            <a:off x="2276544" y="1134601"/>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8" name="Rectangle 17"/>
          <p:cNvSpPr/>
          <p:nvPr/>
        </p:nvSpPr>
        <p:spPr>
          <a:xfrm>
            <a:off x="9033254" y="1290929"/>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9" name="Rectangle 18"/>
          <p:cNvSpPr/>
          <p:nvPr/>
        </p:nvSpPr>
        <p:spPr>
          <a:xfrm>
            <a:off x="9681075" y="1272005"/>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0" name="Rectangle 19"/>
          <p:cNvSpPr/>
          <p:nvPr/>
        </p:nvSpPr>
        <p:spPr>
          <a:xfrm>
            <a:off x="4972715" y="2780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1" name="Rectangle 20"/>
          <p:cNvSpPr/>
          <p:nvPr/>
        </p:nvSpPr>
        <p:spPr>
          <a:xfrm>
            <a:off x="5450111" y="278033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4" name="Isosceles Triangle 23"/>
          <p:cNvSpPr/>
          <p:nvPr/>
        </p:nvSpPr>
        <p:spPr>
          <a:xfrm>
            <a:off x="683401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5" name="Isosceles Triangle 24"/>
          <p:cNvSpPr/>
          <p:nvPr/>
        </p:nvSpPr>
        <p:spPr>
          <a:xfrm>
            <a:off x="730702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6" name="Rectangle 25"/>
          <p:cNvSpPr/>
          <p:nvPr/>
        </p:nvSpPr>
        <p:spPr>
          <a:xfrm>
            <a:off x="8500996" y="2725214"/>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7" name="Rectangle 26"/>
          <p:cNvSpPr/>
          <p:nvPr/>
        </p:nvSpPr>
        <p:spPr>
          <a:xfrm>
            <a:off x="9032091" y="2715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8" name="Isosceles Triangle 27"/>
          <p:cNvSpPr/>
          <p:nvPr/>
        </p:nvSpPr>
        <p:spPr>
          <a:xfrm flipV="1">
            <a:off x="3155709" y="3829998"/>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9" name="Isosceles Triangle 28"/>
          <p:cNvSpPr/>
          <p:nvPr/>
        </p:nvSpPr>
        <p:spPr>
          <a:xfrm flipV="1">
            <a:off x="8600091" y="3839872"/>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0" name="Rectangle 29"/>
          <p:cNvSpPr/>
          <p:nvPr/>
        </p:nvSpPr>
        <p:spPr>
          <a:xfrm>
            <a:off x="5077238" y="3730442"/>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1" name="Rectangle 30"/>
          <p:cNvSpPr/>
          <p:nvPr/>
        </p:nvSpPr>
        <p:spPr>
          <a:xfrm>
            <a:off x="6941265" y="374031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3" name="Title 1"/>
          <p:cNvSpPr txBox="1">
            <a:spLocks/>
          </p:cNvSpPr>
          <p:nvPr/>
        </p:nvSpPr>
        <p:spPr>
          <a:xfrm>
            <a:off x="2310107" y="275012"/>
            <a:ext cx="7451868" cy="682514"/>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Tree>
    <p:extLst>
      <p:ext uri="{BB962C8B-B14F-4D97-AF65-F5344CB8AC3E}">
        <p14:creationId xmlns:p14="http://schemas.microsoft.com/office/powerpoint/2010/main" val="1765060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Spécification</a:t>
            </a:r>
          </a:p>
        </p:txBody>
      </p:sp>
      <p:sp>
        <p:nvSpPr>
          <p:cNvPr id="3" name="Espace réservé du contenu 2"/>
          <p:cNvSpPr>
            <a:spLocks noGrp="1"/>
          </p:cNvSpPr>
          <p:nvPr>
            <p:ph idx="1"/>
          </p:nvPr>
        </p:nvSpPr>
        <p:spPr>
          <a:xfrm>
            <a:off x="838200" y="1392382"/>
            <a:ext cx="10515600" cy="5465617"/>
          </a:xfrm>
        </p:spPr>
        <p:txBody>
          <a:bodyPr>
            <a:normAutofit/>
          </a:bodyPr>
          <a:lstStyle/>
          <a:p>
            <a:r>
              <a:rPr lang="fr-FR" dirty="0" smtClean="0"/>
              <a:t>Le </a:t>
            </a:r>
            <a:r>
              <a:rPr lang="fr-FR" dirty="0"/>
              <a:t>but de cette première phase est de spécifier les  besoins du logiciel à partir des besoins </a:t>
            </a:r>
            <a:r>
              <a:rPr lang="fr-FR" dirty="0" smtClean="0"/>
              <a:t>existants</a:t>
            </a:r>
          </a:p>
          <a:p>
            <a:endParaRPr lang="fr-FR" dirty="0" smtClean="0"/>
          </a:p>
          <a:p>
            <a:r>
              <a:rPr lang="fr-FR" dirty="0" smtClean="0"/>
              <a:t>Les </a:t>
            </a:r>
            <a:r>
              <a:rPr lang="fr-FR" dirty="0"/>
              <a:t>besoins peuvent se traduire sous plusieurs formes</a:t>
            </a:r>
            <a:r>
              <a:rPr lang="fr-FR" dirty="0" smtClean="0"/>
              <a:t>:</a:t>
            </a:r>
          </a:p>
          <a:p>
            <a:endParaRPr lang="fr-FR" dirty="0"/>
          </a:p>
          <a:p>
            <a:pPr lvl="1"/>
            <a:r>
              <a:rPr lang="fr-FR" dirty="0"/>
              <a:t>spécifications générales : un ensemble d'objectifs, de  contraintes et de généralités qu'il faudra respecter au cours du  développement (Besoins </a:t>
            </a:r>
            <a:r>
              <a:rPr lang="fr-FR" dirty="0" smtClean="0"/>
              <a:t>d’affaires)</a:t>
            </a:r>
            <a:endParaRPr lang="fr-FR" dirty="0"/>
          </a:p>
          <a:p>
            <a:pPr lvl="1"/>
            <a:r>
              <a:rPr lang="fr-FR" dirty="0"/>
              <a:t>spécifications fonctionnelles : description des fonctionnalités du  logiciel de manière aussi détaillée que nécessaire</a:t>
            </a:r>
          </a:p>
          <a:p>
            <a:pPr lvl="1"/>
            <a:r>
              <a:rPr lang="fr-FR" dirty="0"/>
              <a:t>spécifications d'interface : description des interfaces du logiciel  avec le monde extérieur de manière aussi détaillée que  nécessaire</a:t>
            </a:r>
          </a:p>
          <a:p>
            <a:endParaRPr lang="fr-FR" dirty="0"/>
          </a:p>
        </p:txBody>
      </p:sp>
    </p:spTree>
    <p:extLst>
      <p:ext uri="{BB962C8B-B14F-4D97-AF65-F5344CB8AC3E}">
        <p14:creationId xmlns:p14="http://schemas.microsoft.com/office/powerpoint/2010/main" val="22780407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C00000"/>
                </a:solidFill>
              </a:rPr>
              <a:t>Calculate profit and loss</a:t>
            </a:r>
            <a:r>
              <a:rPr lang="sv-SE" dirty="0"/>
              <a:t/>
            </a:r>
            <a:br>
              <a:rPr lang="sv-SE" dirty="0"/>
            </a:br>
            <a:endParaRPr lang="en-US" dirty="0"/>
          </a:p>
        </p:txBody>
      </p:sp>
      <p:sp>
        <p:nvSpPr>
          <p:cNvPr id="3" name="TextBox 2"/>
          <p:cNvSpPr txBox="1"/>
          <p:nvPr/>
        </p:nvSpPr>
        <p:spPr>
          <a:xfrm>
            <a:off x="2100015" y="1701553"/>
            <a:ext cx="3458393" cy="1465921"/>
          </a:xfrm>
          <a:prstGeom prst="rect">
            <a:avLst/>
          </a:prstGeom>
          <a:noFill/>
        </p:spPr>
        <p:txBody>
          <a:bodyPr wrap="none" lIns="80142" tIns="40072" rIns="80142" bIns="40072" rtlCol="0">
            <a:spAutoFit/>
          </a:bodyPr>
          <a:lstStyle/>
          <a:p>
            <a:r>
              <a:rPr lang="sv-SE" dirty="0">
                <a:latin typeface="+mj-lt"/>
              </a:rPr>
              <a:t>Every sold face = +$400</a:t>
            </a:r>
          </a:p>
          <a:p>
            <a:r>
              <a:rPr lang="sv-SE" dirty="0">
                <a:latin typeface="+mj-lt"/>
              </a:rPr>
              <a:t>Every unsold complete face = </a:t>
            </a:r>
            <a:r>
              <a:rPr lang="sv-SE" dirty="0">
                <a:solidFill>
                  <a:srgbClr val="FF0000"/>
                </a:solidFill>
                <a:latin typeface="+mj-lt"/>
              </a:rPr>
              <a:t>-$200</a:t>
            </a:r>
          </a:p>
          <a:p>
            <a:r>
              <a:rPr lang="sv-SE" dirty="0">
                <a:latin typeface="+mj-lt"/>
              </a:rPr>
              <a:t>Every unsold eye = </a:t>
            </a:r>
            <a:r>
              <a:rPr lang="sv-SE" dirty="0">
                <a:solidFill>
                  <a:srgbClr val="FF0000"/>
                </a:solidFill>
                <a:latin typeface="+mj-lt"/>
              </a:rPr>
              <a:t>-$25</a:t>
            </a:r>
          </a:p>
          <a:p>
            <a:r>
              <a:rPr lang="sv-SE" dirty="0">
                <a:latin typeface="+mj-lt"/>
              </a:rPr>
              <a:t>Every unsold mouth = </a:t>
            </a:r>
            <a:r>
              <a:rPr lang="sv-SE" dirty="0">
                <a:solidFill>
                  <a:srgbClr val="FF0000"/>
                </a:solidFill>
                <a:latin typeface="+mj-lt"/>
              </a:rPr>
              <a:t>-$50</a:t>
            </a:r>
          </a:p>
          <a:p>
            <a:r>
              <a:rPr lang="sv-SE" dirty="0">
                <a:latin typeface="+mj-lt"/>
              </a:rPr>
              <a:t>Every uncompleted face = </a:t>
            </a:r>
            <a:r>
              <a:rPr lang="sv-SE" dirty="0">
                <a:solidFill>
                  <a:srgbClr val="FF0000"/>
                </a:solidFill>
                <a:latin typeface="+mj-lt"/>
              </a:rPr>
              <a:t>-$100</a:t>
            </a:r>
          </a:p>
        </p:txBody>
      </p:sp>
      <p:pic>
        <p:nvPicPr>
          <p:cNvPr id="8194" name="Picture 2" descr="Profit : profit loss risk road sign on blue background financial risk concept gain or loss net income or defic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886" y="1179636"/>
            <a:ext cx="3370059" cy="324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17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Retrospective</a:t>
            </a:r>
            <a:endParaRPr lang="en-US" dirty="0">
              <a:solidFill>
                <a:srgbClr val="C00000"/>
              </a:solidFill>
            </a:endParaRPr>
          </a:p>
        </p:txBody>
      </p:sp>
      <p:sp>
        <p:nvSpPr>
          <p:cNvPr id="4" name="TextBox 3"/>
          <p:cNvSpPr txBox="1"/>
          <p:nvPr/>
        </p:nvSpPr>
        <p:spPr>
          <a:xfrm>
            <a:off x="4300795" y="2588181"/>
            <a:ext cx="5859542" cy="2050697"/>
          </a:xfrm>
          <a:prstGeom prst="rect">
            <a:avLst/>
          </a:prstGeom>
          <a:noFill/>
        </p:spPr>
        <p:txBody>
          <a:bodyPr wrap="square" lIns="80142" tIns="40072" rIns="80142" bIns="40072" rtlCol="0">
            <a:spAutoFit/>
          </a:bodyPr>
          <a:lstStyle/>
          <a:p>
            <a:pPr marL="457759" lvl="1"/>
            <a:r>
              <a:rPr lang="en-US" sz="3200" b="1" dirty="0">
                <a:latin typeface="+mj-lt"/>
              </a:rPr>
              <a:t>What good things did we do?</a:t>
            </a:r>
          </a:p>
          <a:p>
            <a:pPr marL="457759" lvl="1"/>
            <a:r>
              <a:rPr lang="en-US" sz="3200" b="1" dirty="0">
                <a:latin typeface="+mj-lt"/>
              </a:rPr>
              <a:t>What could have been better?</a:t>
            </a:r>
          </a:p>
          <a:p>
            <a:pPr marL="457759" lvl="1"/>
            <a:r>
              <a:rPr lang="en-US" sz="3200" b="1" dirty="0">
                <a:latin typeface="+mj-lt"/>
              </a:rPr>
              <a:t>What can we improve?</a:t>
            </a:r>
          </a:p>
          <a:p>
            <a:endParaRPr lang="en-US" sz="3200" dirty="0">
              <a:latin typeface="+mj-lt"/>
            </a:endParaRPr>
          </a:p>
        </p:txBody>
      </p:sp>
      <p:pic>
        <p:nvPicPr>
          <p:cNvPr id="10242"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78" y="1916900"/>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6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rPr>
              <a:t>Forth Run – Improve the Process</a:t>
            </a:r>
            <a:endParaRPr lang="en-US" dirty="0">
              <a:solidFill>
                <a:srgbClr val="C00000"/>
              </a:solidFill>
            </a:endParaRPr>
          </a:p>
        </p:txBody>
      </p:sp>
      <p:sp>
        <p:nvSpPr>
          <p:cNvPr id="3" name="Content Placeholder 2"/>
          <p:cNvSpPr>
            <a:spLocks noGrp="1"/>
          </p:cNvSpPr>
          <p:nvPr>
            <p:ph idx="1"/>
          </p:nvPr>
        </p:nvSpPr>
        <p:spPr>
          <a:xfrm>
            <a:off x="2714437" y="3393327"/>
            <a:ext cx="4520904" cy="1178674"/>
          </a:xfrm>
        </p:spPr>
        <p:txBody>
          <a:bodyPr/>
          <a:lstStyle/>
          <a:p>
            <a:pPr marL="0" indent="0">
              <a:buNone/>
            </a:pPr>
            <a:r>
              <a:rPr lang="sv-SE" sz="2500" dirty="0"/>
              <a:t>Discuss your own process (2 min)</a:t>
            </a:r>
          </a:p>
          <a:p>
            <a:pPr marL="0" indent="0">
              <a:buNone/>
            </a:pPr>
            <a:endParaRPr lang="en-US" sz="2100" dirty="0"/>
          </a:p>
        </p:txBody>
      </p:sp>
      <p:sp>
        <p:nvSpPr>
          <p:cNvPr id="4" name="Rounded Rectangle 3"/>
          <p:cNvSpPr/>
          <p:nvPr/>
        </p:nvSpPr>
        <p:spPr>
          <a:xfrm>
            <a:off x="2714443" y="1575510"/>
            <a:ext cx="871029" cy="868845"/>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Team 1</a:t>
            </a:r>
            <a:endParaRPr lang="en-US" sz="2100" dirty="0"/>
          </a:p>
        </p:txBody>
      </p:sp>
      <p:sp>
        <p:nvSpPr>
          <p:cNvPr id="6" name="Rounded Rectangle 5"/>
          <p:cNvSpPr/>
          <p:nvPr/>
        </p:nvSpPr>
        <p:spPr>
          <a:xfrm>
            <a:off x="3737196" y="1575513"/>
            <a:ext cx="848551" cy="862263"/>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Team 2</a:t>
            </a:r>
          </a:p>
        </p:txBody>
      </p:sp>
      <p:sp>
        <p:nvSpPr>
          <p:cNvPr id="7" name="Rounded Rectangle 6"/>
          <p:cNvSpPr/>
          <p:nvPr/>
        </p:nvSpPr>
        <p:spPr>
          <a:xfrm>
            <a:off x="4737472" y="1575508"/>
            <a:ext cx="871030" cy="858048"/>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Team 3</a:t>
            </a:r>
            <a:endParaRPr lang="en-US" sz="2100" dirty="0"/>
          </a:p>
        </p:txBody>
      </p:sp>
      <p:sp>
        <p:nvSpPr>
          <p:cNvPr id="10" name="Rounded Rectangle 9"/>
          <p:cNvSpPr/>
          <p:nvPr/>
        </p:nvSpPr>
        <p:spPr>
          <a:xfrm>
            <a:off x="5760229" y="1575508"/>
            <a:ext cx="871030" cy="858048"/>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Team 4</a:t>
            </a:r>
            <a:endParaRPr lang="en-US" sz="2100" dirty="0"/>
          </a:p>
        </p:txBody>
      </p:sp>
      <p:sp>
        <p:nvSpPr>
          <p:cNvPr id="8" name="Content Placeholder 2"/>
          <p:cNvSpPr txBox="1">
            <a:spLocks/>
          </p:cNvSpPr>
          <p:nvPr/>
        </p:nvSpPr>
        <p:spPr>
          <a:xfrm>
            <a:off x="4985434" y="3956032"/>
            <a:ext cx="2249909" cy="1410015"/>
          </a:xfrm>
          <a:prstGeom prst="rect">
            <a:avLst/>
          </a:prstGeom>
        </p:spPr>
        <p:txBody>
          <a:bodyPr lIns="80142" tIns="40072" rIns="80142" bIns="40072"/>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0"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0"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0"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sv-SE" sz="2500" dirty="0"/>
              <a:t>1 round</a:t>
            </a:r>
          </a:p>
          <a:p>
            <a:pPr marL="0" indent="0">
              <a:buNone/>
            </a:pPr>
            <a:r>
              <a:rPr lang="sv-SE" sz="2500" i="1" dirty="0"/>
              <a:t>     4 minutes</a:t>
            </a:r>
          </a:p>
          <a:p>
            <a:pPr marL="0" indent="0">
              <a:buNone/>
            </a:pPr>
            <a:endParaRPr lang="en-US" sz="2100" dirty="0"/>
          </a:p>
        </p:txBody>
      </p:sp>
      <p:sp>
        <p:nvSpPr>
          <p:cNvPr id="9" name="Rounded Rectangle 8"/>
          <p:cNvSpPr/>
          <p:nvPr/>
        </p:nvSpPr>
        <p:spPr>
          <a:xfrm>
            <a:off x="6799826" y="1582093"/>
            <a:ext cx="871030" cy="858048"/>
          </a:xfrm>
          <a:prstGeom prst="roundRect">
            <a:avLst/>
          </a:prstGeom>
        </p:spPr>
        <p:style>
          <a:lnRef idx="1">
            <a:schemeClr val="accent1"/>
          </a:lnRef>
          <a:fillRef idx="3">
            <a:schemeClr val="accent1"/>
          </a:fillRef>
          <a:effectRef idx="2">
            <a:schemeClr val="accent1"/>
          </a:effectRef>
          <a:fontRef idx="minor">
            <a:schemeClr val="lt1"/>
          </a:fontRef>
        </p:style>
        <p:txBody>
          <a:bodyPr lIns="80142" tIns="40072" rIns="80142" bIns="40072" rtlCol="0" anchor="ctr"/>
          <a:lstStyle/>
          <a:p>
            <a:pPr algn="ctr"/>
            <a:r>
              <a:rPr lang="sv-SE" sz="2100" dirty="0"/>
              <a:t>Team ....</a:t>
            </a:r>
            <a:endParaRPr lang="en-US" sz="2100" dirty="0"/>
          </a:p>
        </p:txBody>
      </p:sp>
    </p:spTree>
    <p:extLst>
      <p:ext uri="{BB962C8B-B14F-4D97-AF65-F5344CB8AC3E}">
        <p14:creationId xmlns:p14="http://schemas.microsoft.com/office/powerpoint/2010/main" val="423851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67" y="275014"/>
            <a:ext cx="7451868" cy="783063"/>
          </a:xfrm>
        </p:spPr>
        <p:txBody>
          <a:bodyPr>
            <a:normAutofit fontScale="90000"/>
          </a:bodyPr>
          <a:lstStyle/>
          <a:p>
            <a:r>
              <a:rPr lang="sv-SE" dirty="0"/>
              <a:t/>
            </a:r>
            <a:br>
              <a:rPr lang="sv-SE" dirty="0"/>
            </a:br>
            <a:endParaRPr lang="en-US" dirty="0"/>
          </a:p>
        </p:txBody>
      </p:sp>
      <p:sp>
        <p:nvSpPr>
          <p:cNvPr id="3" name="Oval 2"/>
          <p:cNvSpPr/>
          <p:nvPr/>
        </p:nvSpPr>
        <p:spPr>
          <a:xfrm>
            <a:off x="2811641"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5" name="Isosceles Triangle 4"/>
          <p:cNvSpPr/>
          <p:nvPr/>
        </p:nvSpPr>
        <p:spPr>
          <a:xfrm>
            <a:off x="9743810" y="373533"/>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6" name="Isosceles Triangle 5"/>
          <p:cNvSpPr/>
          <p:nvPr/>
        </p:nvSpPr>
        <p:spPr>
          <a:xfrm>
            <a:off x="9095990" y="373532"/>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7" name="Rectangle 6"/>
          <p:cNvSpPr/>
          <p:nvPr/>
        </p:nvSpPr>
        <p:spPr>
          <a:xfrm>
            <a:off x="2334279" y="47884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8" name="Title 1"/>
          <p:cNvSpPr txBox="1">
            <a:spLocks/>
          </p:cNvSpPr>
          <p:nvPr/>
        </p:nvSpPr>
        <p:spPr>
          <a:xfrm>
            <a:off x="6739012" y="4828903"/>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Pierre</a:t>
            </a:r>
            <a:endParaRPr lang="en-US" sz="1700" dirty="0"/>
          </a:p>
        </p:txBody>
      </p:sp>
      <p:sp>
        <p:nvSpPr>
          <p:cNvPr id="9" name="Title 1"/>
          <p:cNvSpPr txBox="1">
            <a:spLocks/>
          </p:cNvSpPr>
          <p:nvPr/>
        </p:nvSpPr>
        <p:spPr>
          <a:xfrm>
            <a:off x="4972714"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Laurent</a:t>
            </a:r>
            <a:endParaRPr lang="en-US" sz="1700" dirty="0"/>
          </a:p>
        </p:txBody>
      </p:sp>
      <p:sp>
        <p:nvSpPr>
          <p:cNvPr id="10" name="Title 1"/>
          <p:cNvSpPr txBox="1">
            <a:spLocks/>
          </p:cNvSpPr>
          <p:nvPr/>
        </p:nvSpPr>
        <p:spPr>
          <a:xfrm>
            <a:off x="3038667"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Adelaide</a:t>
            </a:r>
            <a:endParaRPr lang="en-US" sz="1700" dirty="0"/>
          </a:p>
        </p:txBody>
      </p:sp>
      <p:sp>
        <p:nvSpPr>
          <p:cNvPr id="11" name="Title 1"/>
          <p:cNvSpPr txBox="1">
            <a:spLocks/>
          </p:cNvSpPr>
          <p:nvPr/>
        </p:nvSpPr>
        <p:spPr>
          <a:xfrm>
            <a:off x="8500995" y="4832495"/>
            <a:ext cx="954792" cy="406757"/>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sz="1700" dirty="0"/>
              <a:t>Sofie</a:t>
            </a:r>
            <a:endParaRPr lang="en-US" sz="1700" dirty="0"/>
          </a:p>
        </p:txBody>
      </p:sp>
      <p:sp>
        <p:nvSpPr>
          <p:cNvPr id="12" name="Oval 11"/>
          <p:cNvSpPr/>
          <p:nvPr/>
        </p:nvSpPr>
        <p:spPr>
          <a:xfrm>
            <a:off x="4673818"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3" name="Oval 12"/>
          <p:cNvSpPr/>
          <p:nvPr/>
        </p:nvSpPr>
        <p:spPr>
          <a:xfrm>
            <a:off x="6472946"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4" name="Oval 13"/>
          <p:cNvSpPr/>
          <p:nvPr/>
        </p:nvSpPr>
        <p:spPr>
          <a:xfrm>
            <a:off x="8251105" y="1951612"/>
            <a:ext cx="1404886" cy="256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5" name="Isosceles Triangle 14"/>
          <p:cNvSpPr/>
          <p:nvPr/>
        </p:nvSpPr>
        <p:spPr>
          <a:xfrm>
            <a:off x="3103859" y="2550590"/>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6" name="Isosceles Triangle 15"/>
          <p:cNvSpPr/>
          <p:nvPr/>
        </p:nvSpPr>
        <p:spPr>
          <a:xfrm>
            <a:off x="3622003" y="2552647"/>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7" name="Isosceles Triangle 16"/>
          <p:cNvSpPr/>
          <p:nvPr/>
        </p:nvSpPr>
        <p:spPr>
          <a:xfrm flipV="1">
            <a:off x="2276544" y="1134601"/>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8" name="Rectangle 17"/>
          <p:cNvSpPr/>
          <p:nvPr/>
        </p:nvSpPr>
        <p:spPr>
          <a:xfrm>
            <a:off x="9033254" y="1290929"/>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19" name="Rectangle 18"/>
          <p:cNvSpPr/>
          <p:nvPr/>
        </p:nvSpPr>
        <p:spPr>
          <a:xfrm>
            <a:off x="9681075" y="1272005"/>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0" name="Rectangle 19"/>
          <p:cNvSpPr/>
          <p:nvPr/>
        </p:nvSpPr>
        <p:spPr>
          <a:xfrm>
            <a:off x="4972715" y="2780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1" name="Rectangle 20"/>
          <p:cNvSpPr/>
          <p:nvPr/>
        </p:nvSpPr>
        <p:spPr>
          <a:xfrm>
            <a:off x="5450111" y="2780336"/>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4" name="Isosceles Triangle 23"/>
          <p:cNvSpPr/>
          <p:nvPr/>
        </p:nvSpPr>
        <p:spPr>
          <a:xfrm>
            <a:off x="683401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5" name="Isosceles Triangle 24"/>
          <p:cNvSpPr/>
          <p:nvPr/>
        </p:nvSpPr>
        <p:spPr>
          <a:xfrm>
            <a:off x="7307024" y="2461729"/>
            <a:ext cx="224781" cy="684545"/>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6" name="Rectangle 25"/>
          <p:cNvSpPr/>
          <p:nvPr/>
        </p:nvSpPr>
        <p:spPr>
          <a:xfrm>
            <a:off x="8500996" y="2725214"/>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7" name="Rectangle 26"/>
          <p:cNvSpPr/>
          <p:nvPr/>
        </p:nvSpPr>
        <p:spPr>
          <a:xfrm>
            <a:off x="9032091" y="2715141"/>
            <a:ext cx="350251" cy="17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8" name="Isosceles Triangle 27"/>
          <p:cNvSpPr/>
          <p:nvPr/>
        </p:nvSpPr>
        <p:spPr>
          <a:xfrm flipV="1">
            <a:off x="3155709" y="3829998"/>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29" name="Isosceles Triangle 28"/>
          <p:cNvSpPr/>
          <p:nvPr/>
        </p:nvSpPr>
        <p:spPr>
          <a:xfrm flipV="1">
            <a:off x="8600091" y="3839872"/>
            <a:ext cx="706917" cy="2748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0" name="Rectangle 29"/>
          <p:cNvSpPr/>
          <p:nvPr/>
        </p:nvSpPr>
        <p:spPr>
          <a:xfrm>
            <a:off x="5077238" y="3730442"/>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1" name="Rectangle 30"/>
          <p:cNvSpPr/>
          <p:nvPr/>
        </p:nvSpPr>
        <p:spPr>
          <a:xfrm>
            <a:off x="6941265" y="3740316"/>
            <a:ext cx="584433" cy="2369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75822" tIns="37911" rIns="75822" bIns="37911" rtlCol="0" anchor="ctr"/>
          <a:lstStyle/>
          <a:p>
            <a:pPr algn="ctr"/>
            <a:endParaRPr lang="sv-SE"/>
          </a:p>
        </p:txBody>
      </p:sp>
      <p:sp>
        <p:nvSpPr>
          <p:cNvPr id="33" name="Title 1"/>
          <p:cNvSpPr txBox="1">
            <a:spLocks/>
          </p:cNvSpPr>
          <p:nvPr/>
        </p:nvSpPr>
        <p:spPr>
          <a:xfrm>
            <a:off x="2310107" y="275012"/>
            <a:ext cx="7451868" cy="682514"/>
          </a:xfrm>
          <a:prstGeom prst="rect">
            <a:avLst/>
          </a:prstGeom>
        </p:spPr>
        <p:txBody>
          <a:bodyPr lIns="75822" tIns="37911" rIns="75822" bIns="37911"/>
          <a:lstStyle>
            <a:lvl1pPr algn="ctr" rtl="0" eaLnBrk="0" fontAlgn="base" hangingPunct="0">
              <a:spcBef>
                <a:spcPct val="0"/>
              </a:spcBef>
              <a:spcAft>
                <a:spcPct val="0"/>
              </a:spcAft>
              <a:defRPr sz="4400" kern="1200">
                <a:solidFill>
                  <a:schemeClr val="tx1"/>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0"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sv-SE" dirty="0">
                <a:solidFill>
                  <a:srgbClr val="C00000"/>
                </a:solidFill>
              </a:rPr>
              <a:t>Happy Faces – The Models</a:t>
            </a:r>
            <a:endParaRPr lang="en-US" dirty="0">
              <a:solidFill>
                <a:srgbClr val="C00000"/>
              </a:solidFill>
            </a:endParaRPr>
          </a:p>
        </p:txBody>
      </p:sp>
    </p:spTree>
    <p:extLst>
      <p:ext uri="{BB962C8B-B14F-4D97-AF65-F5344CB8AC3E}">
        <p14:creationId xmlns:p14="http://schemas.microsoft.com/office/powerpoint/2010/main" val="33831699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C00000"/>
                </a:solidFill>
              </a:rPr>
              <a:t>Calculate profit and loss</a:t>
            </a:r>
            <a:r>
              <a:rPr lang="sv-SE" dirty="0"/>
              <a:t/>
            </a:r>
            <a:br>
              <a:rPr lang="sv-SE" dirty="0"/>
            </a:br>
            <a:endParaRPr lang="en-US" dirty="0"/>
          </a:p>
        </p:txBody>
      </p:sp>
      <p:sp>
        <p:nvSpPr>
          <p:cNvPr id="3" name="TextBox 2"/>
          <p:cNvSpPr txBox="1"/>
          <p:nvPr/>
        </p:nvSpPr>
        <p:spPr>
          <a:xfrm>
            <a:off x="2149890" y="1701553"/>
            <a:ext cx="3458393" cy="1465921"/>
          </a:xfrm>
          <a:prstGeom prst="rect">
            <a:avLst/>
          </a:prstGeom>
          <a:noFill/>
        </p:spPr>
        <p:txBody>
          <a:bodyPr wrap="none" lIns="80142" tIns="40072" rIns="80142" bIns="40072" rtlCol="0">
            <a:spAutoFit/>
          </a:bodyPr>
          <a:lstStyle/>
          <a:p>
            <a:r>
              <a:rPr lang="sv-SE" dirty="0">
                <a:latin typeface="+mj-lt"/>
              </a:rPr>
              <a:t>Every sold face = +$400</a:t>
            </a:r>
          </a:p>
          <a:p>
            <a:r>
              <a:rPr lang="sv-SE" dirty="0">
                <a:latin typeface="+mj-lt"/>
              </a:rPr>
              <a:t>Every unsold complete face = </a:t>
            </a:r>
            <a:r>
              <a:rPr lang="sv-SE" dirty="0">
                <a:solidFill>
                  <a:srgbClr val="FF0000"/>
                </a:solidFill>
                <a:latin typeface="+mj-lt"/>
              </a:rPr>
              <a:t>-$200</a:t>
            </a:r>
          </a:p>
          <a:p>
            <a:r>
              <a:rPr lang="sv-SE" dirty="0">
                <a:latin typeface="+mj-lt"/>
              </a:rPr>
              <a:t>Every unsold eye = </a:t>
            </a:r>
            <a:r>
              <a:rPr lang="sv-SE" dirty="0">
                <a:solidFill>
                  <a:srgbClr val="FF0000"/>
                </a:solidFill>
                <a:latin typeface="+mj-lt"/>
              </a:rPr>
              <a:t>-$25</a:t>
            </a:r>
          </a:p>
          <a:p>
            <a:r>
              <a:rPr lang="sv-SE" dirty="0">
                <a:latin typeface="+mj-lt"/>
              </a:rPr>
              <a:t>Every unsold mouth = </a:t>
            </a:r>
            <a:r>
              <a:rPr lang="sv-SE" dirty="0">
                <a:solidFill>
                  <a:srgbClr val="FF0000"/>
                </a:solidFill>
                <a:latin typeface="+mj-lt"/>
              </a:rPr>
              <a:t>-$50</a:t>
            </a:r>
          </a:p>
          <a:p>
            <a:r>
              <a:rPr lang="sv-SE" dirty="0">
                <a:latin typeface="+mj-lt"/>
              </a:rPr>
              <a:t>Every uncompleted face = </a:t>
            </a:r>
            <a:r>
              <a:rPr lang="sv-SE" dirty="0">
                <a:solidFill>
                  <a:srgbClr val="FF0000"/>
                </a:solidFill>
                <a:latin typeface="+mj-lt"/>
              </a:rPr>
              <a:t>-$100</a:t>
            </a:r>
          </a:p>
        </p:txBody>
      </p:sp>
      <p:pic>
        <p:nvPicPr>
          <p:cNvPr id="8194" name="Picture 2" descr="Profit : profit loss risk road sign on blue background financial risk concept gain or loss net income or defic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886" y="1179636"/>
            <a:ext cx="3370059" cy="324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4204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Retrospective</a:t>
            </a:r>
            <a:endParaRPr lang="en-US" dirty="0">
              <a:solidFill>
                <a:srgbClr val="C00000"/>
              </a:solidFill>
            </a:endParaRPr>
          </a:p>
        </p:txBody>
      </p:sp>
      <p:sp>
        <p:nvSpPr>
          <p:cNvPr id="4" name="TextBox 3"/>
          <p:cNvSpPr txBox="1"/>
          <p:nvPr/>
        </p:nvSpPr>
        <p:spPr>
          <a:xfrm>
            <a:off x="4300795" y="2588181"/>
            <a:ext cx="5859542" cy="2050697"/>
          </a:xfrm>
          <a:prstGeom prst="rect">
            <a:avLst/>
          </a:prstGeom>
          <a:noFill/>
        </p:spPr>
        <p:txBody>
          <a:bodyPr wrap="square" lIns="80142" tIns="40072" rIns="80142" bIns="40072" rtlCol="0">
            <a:spAutoFit/>
          </a:bodyPr>
          <a:lstStyle/>
          <a:p>
            <a:pPr marL="457759" lvl="1"/>
            <a:r>
              <a:rPr lang="en-US" sz="3200" b="1" dirty="0">
                <a:latin typeface="+mj-lt"/>
              </a:rPr>
              <a:t>What good things did we do?</a:t>
            </a:r>
          </a:p>
          <a:p>
            <a:pPr marL="457759" lvl="1"/>
            <a:r>
              <a:rPr lang="en-US" sz="3200" b="1" dirty="0">
                <a:latin typeface="+mj-lt"/>
              </a:rPr>
              <a:t>What could have been better?</a:t>
            </a:r>
          </a:p>
          <a:p>
            <a:pPr marL="457759" lvl="1"/>
            <a:r>
              <a:rPr lang="en-US" sz="3200" b="1" dirty="0">
                <a:latin typeface="+mj-lt"/>
              </a:rPr>
              <a:t>What can we improve?</a:t>
            </a:r>
          </a:p>
          <a:p>
            <a:endParaRPr lang="en-US" sz="3200" dirty="0">
              <a:latin typeface="+mj-lt"/>
            </a:endParaRPr>
          </a:p>
        </p:txBody>
      </p:sp>
      <p:pic>
        <p:nvPicPr>
          <p:cNvPr id="10242" name="Picture 2" descr="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78" y="1916900"/>
            <a:ext cx="2212696" cy="259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57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C00000"/>
                </a:solidFill>
              </a:rPr>
              <a:t>5. </a:t>
            </a:r>
            <a:r>
              <a:rPr lang="en-US" noProof="0" dirty="0" err="1" smtClean="0">
                <a:solidFill>
                  <a:srgbClr val="C00000"/>
                </a:solidFill>
              </a:rPr>
              <a:t>Livrer</a:t>
            </a:r>
            <a:r>
              <a:rPr lang="en-US" noProof="0" dirty="0" smtClean="0">
                <a:solidFill>
                  <a:srgbClr val="C00000"/>
                </a:solidFill>
              </a:rPr>
              <a:t> </a:t>
            </a:r>
            <a:r>
              <a:rPr lang="en-US" noProof="0" dirty="0" err="1" smtClean="0">
                <a:solidFill>
                  <a:srgbClr val="C00000"/>
                </a:solidFill>
              </a:rPr>
              <a:t>vite</a:t>
            </a:r>
            <a:endParaRPr lang="en-US" noProof="0" dirty="0">
              <a:solidFill>
                <a:srgbClr val="C00000"/>
              </a:solidFill>
            </a:endParaRPr>
          </a:p>
        </p:txBody>
      </p:sp>
      <p:sp>
        <p:nvSpPr>
          <p:cNvPr id="3" name="Content Placeholder 2"/>
          <p:cNvSpPr>
            <a:spLocks noGrp="1"/>
          </p:cNvSpPr>
          <p:nvPr>
            <p:ph idx="1"/>
          </p:nvPr>
        </p:nvSpPr>
        <p:spPr/>
        <p:txBody>
          <a:bodyPr/>
          <a:lstStyle/>
          <a:p>
            <a:pPr marL="0" indent="0">
              <a:buNone/>
            </a:pPr>
            <a:r>
              <a:rPr lang="en-US" sz="2100" dirty="0" smtClean="0">
                <a:solidFill>
                  <a:schemeClr val="tx2"/>
                </a:solidFill>
              </a:rPr>
              <a:t>Retour/feedback </a:t>
            </a:r>
            <a:r>
              <a:rPr lang="en-US" sz="2100" dirty="0" err="1" smtClean="0">
                <a:solidFill>
                  <a:schemeClr val="tx2"/>
                </a:solidFill>
              </a:rPr>
              <a:t>rapide</a:t>
            </a:r>
            <a:endParaRPr lang="en-US" sz="2100" dirty="0">
              <a:solidFill>
                <a:schemeClr val="tx2"/>
              </a:solidFill>
            </a:endParaRPr>
          </a:p>
          <a:p>
            <a:pPr marL="0" indent="0">
              <a:buNone/>
            </a:pPr>
            <a:r>
              <a:rPr lang="en-US" sz="2100" dirty="0" err="1" smtClean="0">
                <a:solidFill>
                  <a:schemeClr val="tx2"/>
                </a:solidFill>
              </a:rPr>
              <a:t>Liverer</a:t>
            </a:r>
            <a:r>
              <a:rPr lang="en-US" sz="2100" dirty="0" smtClean="0">
                <a:solidFill>
                  <a:schemeClr val="tx2"/>
                </a:solidFill>
              </a:rPr>
              <a:t> </a:t>
            </a:r>
            <a:r>
              <a:rPr lang="en-US" sz="2100" dirty="0" err="1" smtClean="0">
                <a:solidFill>
                  <a:schemeClr val="tx2"/>
                </a:solidFill>
              </a:rPr>
              <a:t>ce</a:t>
            </a:r>
            <a:r>
              <a:rPr lang="en-US" sz="2100" dirty="0" smtClean="0">
                <a:solidFill>
                  <a:schemeClr val="tx2"/>
                </a:solidFill>
              </a:rPr>
              <a:t> que </a:t>
            </a:r>
            <a:r>
              <a:rPr lang="en-US" sz="2100" dirty="0" err="1" smtClean="0">
                <a:solidFill>
                  <a:schemeClr val="tx2"/>
                </a:solidFill>
              </a:rPr>
              <a:t>veut</a:t>
            </a:r>
            <a:r>
              <a:rPr lang="en-US" sz="2100" dirty="0" smtClean="0">
                <a:solidFill>
                  <a:schemeClr val="tx2"/>
                </a:solidFill>
              </a:rPr>
              <a:t> le client </a:t>
            </a:r>
            <a:r>
              <a:rPr lang="en-US" sz="2100" dirty="0" err="1" smtClean="0">
                <a:solidFill>
                  <a:schemeClr val="tx2"/>
                </a:solidFill>
              </a:rPr>
              <a:t>maintenant</a:t>
            </a:r>
            <a:endParaRPr lang="en-US" sz="2100" dirty="0">
              <a:solidFill>
                <a:schemeClr val="tx2"/>
              </a:solidFill>
            </a:endParaRPr>
          </a:p>
          <a:p>
            <a:pPr marL="0" indent="0">
              <a:buNone/>
            </a:pPr>
            <a:endParaRPr lang="en-US" sz="2100" dirty="0">
              <a:solidFill>
                <a:schemeClr val="tx2"/>
              </a:solidFill>
            </a:endParaRPr>
          </a:p>
          <a:p>
            <a:pPr marL="0" indent="0">
              <a:buNone/>
            </a:pPr>
            <a:endParaRPr lang="en-US" sz="2100" dirty="0">
              <a:solidFill>
                <a:schemeClr val="tx2"/>
              </a:solidFill>
            </a:endParaRPr>
          </a:p>
          <a:p>
            <a:pPr marL="0" indent="0">
              <a:buNone/>
            </a:pPr>
            <a:endParaRPr lang="en-US" sz="2100" dirty="0">
              <a:solidFill>
                <a:schemeClr val="tx2"/>
              </a:solidFill>
            </a:endParaRPr>
          </a:p>
          <a:p>
            <a:pPr marL="0" indent="0">
              <a:buNone/>
            </a:pPr>
            <a:endParaRPr lang="en-US" sz="2100" dirty="0">
              <a:solidFill>
                <a:schemeClr val="tx2"/>
              </a:solidFill>
            </a:endParaRPr>
          </a:p>
          <a:p>
            <a:pPr marL="0" indent="0">
              <a:buNone/>
            </a:pPr>
            <a:r>
              <a:rPr lang="en-US" sz="2100" dirty="0">
                <a:solidFill>
                  <a:schemeClr val="tx2"/>
                </a:solidFill>
              </a:rPr>
              <a:t>“Instead of having </a:t>
            </a:r>
          </a:p>
          <a:p>
            <a:pPr marL="0" indent="0">
              <a:buNone/>
            </a:pPr>
            <a:r>
              <a:rPr lang="en-US" sz="2100" dirty="0">
                <a:solidFill>
                  <a:schemeClr val="tx2"/>
                </a:solidFill>
              </a:rPr>
              <a:t>	many people spending a long time doing a big thing  </a:t>
            </a:r>
          </a:p>
          <a:p>
            <a:pPr marL="0" indent="0">
              <a:buNone/>
            </a:pPr>
            <a:r>
              <a:rPr lang="en-US" sz="2100" dirty="0">
                <a:solidFill>
                  <a:schemeClr val="tx2"/>
                </a:solidFill>
              </a:rPr>
              <a:t>you have </a:t>
            </a:r>
          </a:p>
          <a:p>
            <a:pPr marL="0" indent="0">
              <a:buNone/>
            </a:pPr>
            <a:r>
              <a:rPr lang="en-US" sz="2100" dirty="0">
                <a:solidFill>
                  <a:schemeClr val="tx2"/>
                </a:solidFill>
              </a:rPr>
              <a:t>	a small team spending  short time doing a small thing</a:t>
            </a:r>
            <a:r>
              <a:rPr lang="en-US" sz="2100" dirty="0"/>
              <a:t>”</a:t>
            </a:r>
          </a:p>
          <a:p>
            <a:pPr marL="0" indent="0">
              <a:buNone/>
            </a:pPr>
            <a:endParaRPr lang="en-US" sz="2100" dirty="0">
              <a:solidFill>
                <a:schemeClr val="tx2"/>
              </a:solidFill>
            </a:endParaRP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774" y="1593044"/>
            <a:ext cx="1596976" cy="170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2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9778" y="4296127"/>
            <a:ext cx="1841454" cy="215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C00000"/>
                </a:solidFill>
              </a:rPr>
              <a:t>6. </a:t>
            </a:r>
            <a:r>
              <a:rPr lang="en-US" dirty="0" err="1">
                <a:solidFill>
                  <a:srgbClr val="C00000"/>
                </a:solidFill>
              </a:rPr>
              <a:t>Responsabiliser</a:t>
            </a:r>
            <a:r>
              <a:rPr lang="en-US" dirty="0">
                <a:solidFill>
                  <a:srgbClr val="C00000"/>
                </a:solidFill>
              </a:rPr>
              <a:t> </a:t>
            </a:r>
            <a:r>
              <a:rPr lang="en-US" dirty="0" err="1">
                <a:solidFill>
                  <a:srgbClr val="C00000"/>
                </a:solidFill>
              </a:rPr>
              <a:t>l’équipe</a:t>
            </a:r>
            <a:r>
              <a:rPr lang="en-US" dirty="0">
                <a:solidFill>
                  <a:srgbClr val="C00000"/>
                </a:solidFill>
              </a:rPr>
              <a:t/>
            </a:r>
            <a:br>
              <a:rPr lang="en-US" dirty="0">
                <a:solidFill>
                  <a:srgbClr val="C00000"/>
                </a:solidFill>
              </a:rPr>
            </a:br>
            <a:r>
              <a:rPr lang="en-US" dirty="0">
                <a:solidFill>
                  <a:srgbClr val="C00000"/>
                </a:solidFill>
              </a:rPr>
              <a:t> </a:t>
            </a:r>
            <a:endParaRPr lang="en-US" noProof="0" dirty="0">
              <a:solidFill>
                <a:srgbClr val="C00000"/>
              </a:solidFill>
            </a:endParaRPr>
          </a:p>
        </p:txBody>
      </p:sp>
      <p:sp>
        <p:nvSpPr>
          <p:cNvPr id="3" name="Content Placeholder 2"/>
          <p:cNvSpPr>
            <a:spLocks noGrp="1"/>
          </p:cNvSpPr>
          <p:nvPr>
            <p:ph idx="1"/>
          </p:nvPr>
        </p:nvSpPr>
        <p:spPr>
          <a:xfrm>
            <a:off x="2370070" y="1313682"/>
            <a:ext cx="7866131" cy="4526884"/>
          </a:xfrm>
        </p:spPr>
        <p:txBody>
          <a:bodyPr>
            <a:normAutofit fontScale="92500" lnSpcReduction="20000"/>
          </a:bodyPr>
          <a:lstStyle/>
          <a:p>
            <a:pPr marL="0" indent="0">
              <a:buNone/>
            </a:pPr>
            <a:endParaRPr lang="fr-FR" sz="2500" dirty="0">
              <a:solidFill>
                <a:schemeClr val="tx2"/>
              </a:solidFill>
            </a:endParaRPr>
          </a:p>
          <a:p>
            <a:pPr marL="0" indent="0">
              <a:buNone/>
            </a:pPr>
            <a:r>
              <a:rPr lang="fr-FR" sz="2500" dirty="0">
                <a:solidFill>
                  <a:schemeClr val="tx2"/>
                </a:solidFill>
              </a:rPr>
              <a:t>Les personnes engagées offrent un avantage en matière de développement durable.</a:t>
            </a:r>
          </a:p>
          <a:p>
            <a:pPr marL="0" indent="0">
              <a:buNone/>
            </a:pPr>
            <a:r>
              <a:rPr lang="fr-FR" sz="2500" dirty="0">
                <a:solidFill>
                  <a:schemeClr val="tx2"/>
                </a:solidFill>
              </a:rPr>
              <a:t>Les équipes prospèrent sur la </a:t>
            </a:r>
            <a:r>
              <a:rPr lang="fr-FR" sz="2500" dirty="0" smtClean="0">
                <a:solidFill>
                  <a:schemeClr val="tx2"/>
                </a:solidFill>
              </a:rPr>
              <a:t>base de la fierté, de </a:t>
            </a:r>
            <a:r>
              <a:rPr lang="fr-FR" sz="2500" dirty="0">
                <a:solidFill>
                  <a:schemeClr val="tx2"/>
                </a:solidFill>
              </a:rPr>
              <a:t>l'engagement, la confiance et les </a:t>
            </a:r>
            <a:r>
              <a:rPr lang="fr-FR" sz="2500" dirty="0" smtClean="0">
                <a:solidFill>
                  <a:schemeClr val="tx2"/>
                </a:solidFill>
              </a:rPr>
              <a:t>encouragements</a:t>
            </a:r>
            <a:endParaRPr lang="en-US" sz="2500" dirty="0" smtClean="0">
              <a:solidFill>
                <a:schemeClr val="tx2"/>
              </a:solidFill>
            </a:endParaRPr>
          </a:p>
          <a:p>
            <a:pPr marL="0" indent="0">
              <a:buNone/>
            </a:pPr>
            <a:r>
              <a:rPr lang="en-US" sz="3200" b="1" dirty="0" smtClean="0">
                <a:solidFill>
                  <a:schemeClr val="tx2"/>
                </a:solidFill>
              </a:rPr>
              <a:t>     </a:t>
            </a:r>
            <a:endParaRPr lang="fr-FR" sz="3200" b="1" dirty="0">
              <a:solidFill>
                <a:schemeClr val="tx2"/>
              </a:solidFill>
            </a:endParaRPr>
          </a:p>
          <a:p>
            <a:pPr marL="0" indent="0">
              <a:buNone/>
            </a:pPr>
            <a:r>
              <a:rPr lang="fr-FR" sz="3200" b="1" dirty="0">
                <a:solidFill>
                  <a:schemeClr val="tx2"/>
                </a:solidFill>
              </a:rPr>
              <a:t>L'équipe sait mieux comment les choses </a:t>
            </a:r>
            <a:r>
              <a:rPr lang="fr-FR" sz="3200" b="1" dirty="0" smtClean="0">
                <a:solidFill>
                  <a:schemeClr val="tx2"/>
                </a:solidFill>
              </a:rPr>
              <a:t>sont fais</a:t>
            </a:r>
          </a:p>
          <a:p>
            <a:pPr marL="0" indent="0">
              <a:buNone/>
            </a:pPr>
            <a:r>
              <a:rPr lang="en-US" sz="2500" dirty="0" err="1" smtClean="0">
                <a:solidFill>
                  <a:schemeClr val="tx2"/>
                </a:solidFill>
              </a:rPr>
              <a:t>Fournir</a:t>
            </a:r>
            <a:r>
              <a:rPr lang="en-US" sz="2500" dirty="0" smtClean="0">
                <a:solidFill>
                  <a:schemeClr val="tx2"/>
                </a:solidFill>
              </a:rPr>
              <a:t> des servant leaders</a:t>
            </a:r>
          </a:p>
          <a:p>
            <a:pPr marL="457759" lvl="1" indent="0">
              <a:buNone/>
            </a:pPr>
            <a:r>
              <a:rPr lang="en-US" sz="2100" dirty="0" smtClean="0"/>
              <a:t>Effective </a:t>
            </a:r>
            <a:r>
              <a:rPr lang="en-US" sz="2100" dirty="0"/>
              <a:t>teams have servant leaders who bring </a:t>
            </a:r>
            <a:br>
              <a:rPr lang="en-US" sz="2100" dirty="0"/>
            </a:br>
            <a:r>
              <a:rPr lang="en-US" sz="2100" dirty="0"/>
              <a:t>out the best in the team</a:t>
            </a:r>
          </a:p>
          <a:p>
            <a:pPr marL="0" indent="0">
              <a:buNone/>
            </a:pPr>
            <a:r>
              <a:rPr lang="en-US" noProof="0" dirty="0" smtClean="0">
                <a:solidFill>
                  <a:schemeClr val="tx2"/>
                </a:solidFill>
              </a:rPr>
              <a:t/>
            </a:r>
            <a:br>
              <a:rPr lang="en-US" noProof="0" dirty="0" smtClean="0">
                <a:solidFill>
                  <a:schemeClr val="tx2"/>
                </a:solidFill>
              </a:rPr>
            </a:br>
            <a:r>
              <a:rPr lang="en-US" noProof="0" dirty="0" smtClean="0">
                <a:solidFill>
                  <a:schemeClr val="tx2"/>
                </a:solidFill>
              </a:rPr>
              <a:t>Respect </a:t>
            </a:r>
            <a:r>
              <a:rPr lang="en-US" noProof="0" dirty="0" smtClean="0">
                <a:solidFill>
                  <a:schemeClr val="tx2"/>
                </a:solidFill>
              </a:rPr>
              <a:t>des </a:t>
            </a:r>
            <a:r>
              <a:rPr lang="en-US" noProof="0" dirty="0" err="1" smtClean="0">
                <a:solidFill>
                  <a:schemeClr val="tx2"/>
                </a:solidFill>
              </a:rPr>
              <a:t>collégues</a:t>
            </a:r>
            <a:endParaRPr lang="en-US" noProof="0" dirty="0"/>
          </a:p>
        </p:txBody>
      </p:sp>
    </p:spTree>
    <p:extLst>
      <p:ext uri="{BB962C8B-B14F-4D97-AF65-F5344CB8AC3E}">
        <p14:creationId xmlns:p14="http://schemas.microsoft.com/office/powerpoint/2010/main" val="10622769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C00000"/>
                </a:solidFill>
              </a:rPr>
              <a:t>7. </a:t>
            </a:r>
            <a:r>
              <a:rPr lang="fr-FR" dirty="0">
                <a:solidFill>
                  <a:srgbClr val="C00000"/>
                </a:solidFill>
              </a:rPr>
              <a:t>Optimiser le système dans son ensemble</a:t>
            </a:r>
          </a:p>
        </p:txBody>
      </p:sp>
      <p:sp>
        <p:nvSpPr>
          <p:cNvPr id="3" name="Content Placeholder 2"/>
          <p:cNvSpPr>
            <a:spLocks noGrp="1"/>
          </p:cNvSpPr>
          <p:nvPr>
            <p:ph idx="1"/>
          </p:nvPr>
        </p:nvSpPr>
        <p:spPr>
          <a:xfrm>
            <a:off x="1926121" y="1481743"/>
            <a:ext cx="7451868" cy="5148925"/>
          </a:xfrm>
        </p:spPr>
        <p:txBody>
          <a:bodyPr/>
          <a:lstStyle/>
          <a:p>
            <a:pPr marL="0" indent="0">
              <a:buNone/>
            </a:pPr>
            <a:r>
              <a:rPr lang="en-US" sz="2500" dirty="0" err="1" smtClean="0">
                <a:solidFill>
                  <a:schemeClr val="tx2"/>
                </a:solidFill>
              </a:rPr>
              <a:t>Optimiser</a:t>
            </a:r>
            <a:r>
              <a:rPr lang="en-US" sz="2500" dirty="0" smtClean="0">
                <a:solidFill>
                  <a:schemeClr val="tx2"/>
                </a:solidFill>
              </a:rPr>
              <a:t> </a:t>
            </a:r>
            <a:r>
              <a:rPr lang="en-US" sz="2500" dirty="0" err="1" smtClean="0">
                <a:solidFill>
                  <a:schemeClr val="tx2"/>
                </a:solidFill>
              </a:rPr>
              <a:t>dans</a:t>
            </a:r>
            <a:r>
              <a:rPr lang="en-US" sz="2500" dirty="0" smtClean="0">
                <a:solidFill>
                  <a:schemeClr val="tx2"/>
                </a:solidFill>
              </a:rPr>
              <a:t> </a:t>
            </a:r>
            <a:r>
              <a:rPr lang="en-US" sz="2500" dirty="0" err="1" smtClean="0">
                <a:solidFill>
                  <a:schemeClr val="tx2"/>
                </a:solidFill>
              </a:rPr>
              <a:t>l’ensemble</a:t>
            </a:r>
            <a:endParaRPr lang="en-US" sz="2500" dirty="0" smtClean="0">
              <a:solidFill>
                <a:schemeClr val="tx2"/>
              </a:solidFill>
            </a:endParaRPr>
          </a:p>
          <a:p>
            <a:pPr marL="0" indent="0">
              <a:buNone/>
            </a:pPr>
            <a:r>
              <a:rPr lang="en-US" sz="2500" dirty="0" err="1" smtClean="0">
                <a:solidFill>
                  <a:schemeClr val="tx2"/>
                </a:solidFill>
              </a:rPr>
              <a:t>Travailler</a:t>
            </a:r>
            <a:r>
              <a:rPr lang="en-US" sz="2500" dirty="0" smtClean="0">
                <a:solidFill>
                  <a:schemeClr val="tx2"/>
                </a:solidFill>
              </a:rPr>
              <a:t> avec un </a:t>
            </a:r>
            <a:r>
              <a:rPr lang="en-US" sz="2500" dirty="0" err="1" smtClean="0">
                <a:solidFill>
                  <a:schemeClr val="tx2"/>
                </a:solidFill>
              </a:rPr>
              <a:t>objectif</a:t>
            </a:r>
            <a:r>
              <a:rPr lang="en-US" sz="2500" dirty="0" smtClean="0">
                <a:solidFill>
                  <a:schemeClr val="tx2"/>
                </a:solidFill>
              </a:rPr>
              <a:t> </a:t>
            </a:r>
            <a:r>
              <a:rPr lang="en-US" sz="2500" dirty="0" err="1" smtClean="0">
                <a:solidFill>
                  <a:schemeClr val="tx2"/>
                </a:solidFill>
              </a:rPr>
              <a:t>commun</a:t>
            </a:r>
            <a:endParaRPr lang="en-US" sz="2500" dirty="0" smtClean="0">
              <a:solidFill>
                <a:schemeClr val="tx2"/>
              </a:solidFill>
            </a:endParaRPr>
          </a:p>
          <a:p>
            <a:pPr marL="0" indent="0">
              <a:buNone/>
            </a:pPr>
            <a:r>
              <a:rPr lang="fr-FR" sz="2500" dirty="0">
                <a:solidFill>
                  <a:schemeClr val="tx2"/>
                </a:solidFill>
              </a:rPr>
              <a:t>Concentrez-vous sur l'ensemble du flux de valeur </a:t>
            </a:r>
          </a:p>
          <a:p>
            <a:pPr marL="0" indent="0">
              <a:buNone/>
            </a:pPr>
            <a:r>
              <a:rPr lang="en-US" sz="2500" dirty="0">
                <a:solidFill>
                  <a:schemeClr val="tx2"/>
                </a:solidFill>
              </a:rPr>
              <a:t>	</a:t>
            </a:r>
            <a:r>
              <a:rPr lang="en-US" sz="2100" dirty="0" smtClean="0">
                <a:solidFill>
                  <a:schemeClr val="tx2"/>
                </a:solidFill>
              </a:rPr>
              <a:t>Du concept à la </a:t>
            </a:r>
            <a:r>
              <a:rPr lang="en-US" sz="2100" dirty="0" err="1" smtClean="0">
                <a:solidFill>
                  <a:schemeClr val="tx2"/>
                </a:solidFill>
              </a:rPr>
              <a:t>rentabilité</a:t>
            </a:r>
            <a:endParaRPr lang="en-US" sz="2100" dirty="0">
              <a:solidFill>
                <a:schemeClr val="tx2"/>
              </a:solidFill>
            </a:endParaRPr>
          </a:p>
          <a:p>
            <a:pPr marL="0" indent="0">
              <a:buNone/>
            </a:pPr>
            <a:r>
              <a:rPr lang="en-US" sz="2100" dirty="0">
                <a:solidFill>
                  <a:schemeClr val="tx2"/>
                </a:solidFill>
              </a:rPr>
              <a:t>	</a:t>
            </a:r>
            <a:r>
              <a:rPr lang="en-US" sz="2100" dirty="0" smtClean="0">
                <a:solidFill>
                  <a:schemeClr val="tx2"/>
                </a:solidFill>
              </a:rPr>
              <a:t>de la </a:t>
            </a:r>
            <a:r>
              <a:rPr lang="en-US" sz="2100" dirty="0" err="1" smtClean="0">
                <a:solidFill>
                  <a:schemeClr val="tx2"/>
                </a:solidFill>
              </a:rPr>
              <a:t>demande</a:t>
            </a:r>
            <a:r>
              <a:rPr lang="en-US" sz="2100" dirty="0" smtClean="0">
                <a:solidFill>
                  <a:schemeClr val="tx2"/>
                </a:solidFill>
              </a:rPr>
              <a:t> client à la </a:t>
            </a:r>
            <a:r>
              <a:rPr lang="en-US" sz="2100" dirty="0" err="1" smtClean="0">
                <a:solidFill>
                  <a:schemeClr val="tx2"/>
                </a:solidFill>
              </a:rPr>
              <a:t>mise</a:t>
            </a:r>
            <a:r>
              <a:rPr lang="en-US" sz="2100" dirty="0" smtClean="0">
                <a:solidFill>
                  <a:schemeClr val="tx2"/>
                </a:solidFill>
              </a:rPr>
              <a:t> </a:t>
            </a:r>
            <a:r>
              <a:rPr lang="en-US" sz="2100" dirty="0" err="1" smtClean="0">
                <a:solidFill>
                  <a:schemeClr val="tx2"/>
                </a:solidFill>
              </a:rPr>
              <a:t>en</a:t>
            </a:r>
            <a:r>
              <a:rPr lang="en-US" sz="2100" dirty="0" smtClean="0">
                <a:solidFill>
                  <a:schemeClr val="tx2"/>
                </a:solidFill>
              </a:rPr>
              <a:t> production</a:t>
            </a:r>
            <a:endParaRPr lang="en-US" sz="2100" dirty="0">
              <a:solidFill>
                <a:schemeClr val="tx2"/>
              </a:solidFill>
            </a:endParaRPr>
          </a:p>
          <a:p>
            <a:pPr marL="0" indent="0">
              <a:buNone/>
            </a:pPr>
            <a:r>
              <a:rPr lang="en-US" sz="2100" dirty="0">
                <a:solidFill>
                  <a:schemeClr val="tx2"/>
                </a:solidFill>
              </a:rPr>
              <a:t>	</a:t>
            </a:r>
            <a:r>
              <a:rPr lang="en-US" sz="2100" dirty="0" err="1" smtClean="0">
                <a:solidFill>
                  <a:schemeClr val="tx2"/>
                </a:solidFill>
              </a:rPr>
              <a:t>Organisation</a:t>
            </a:r>
            <a:r>
              <a:rPr lang="en-US" sz="2100" dirty="0" smtClean="0">
                <a:solidFill>
                  <a:schemeClr val="tx2"/>
                </a:solidFill>
              </a:rPr>
              <a:t> </a:t>
            </a:r>
            <a:r>
              <a:rPr lang="en-US" sz="2100" dirty="0" err="1" smtClean="0">
                <a:solidFill>
                  <a:schemeClr val="tx2"/>
                </a:solidFill>
              </a:rPr>
              <a:t>croisé</a:t>
            </a:r>
            <a:endParaRPr lang="en-US" sz="2100" dirty="0">
              <a:solidFill>
                <a:schemeClr val="tx2"/>
              </a:solidFill>
            </a:endParaRPr>
          </a:p>
          <a:p>
            <a:pPr marL="0" indent="0">
              <a:buNone/>
            </a:pPr>
            <a:r>
              <a:rPr lang="en-US" sz="2500" dirty="0" err="1" smtClean="0">
                <a:solidFill>
                  <a:schemeClr val="tx2"/>
                </a:solidFill>
              </a:rPr>
              <a:t>Livrer</a:t>
            </a:r>
            <a:r>
              <a:rPr lang="en-US" sz="2500" dirty="0" smtClean="0">
                <a:solidFill>
                  <a:schemeClr val="tx2"/>
                </a:solidFill>
              </a:rPr>
              <a:t> un </a:t>
            </a:r>
            <a:r>
              <a:rPr lang="en-US" sz="2500" dirty="0" err="1" smtClean="0">
                <a:solidFill>
                  <a:schemeClr val="tx2"/>
                </a:solidFill>
              </a:rPr>
              <a:t>produit</a:t>
            </a:r>
            <a:r>
              <a:rPr lang="en-US" sz="2500" dirty="0" smtClean="0">
                <a:solidFill>
                  <a:schemeClr val="tx2"/>
                </a:solidFill>
              </a:rPr>
              <a:t> </a:t>
            </a:r>
            <a:r>
              <a:rPr lang="en-US" sz="2500" dirty="0" err="1" smtClean="0">
                <a:solidFill>
                  <a:schemeClr val="tx2"/>
                </a:solidFill>
              </a:rPr>
              <a:t>complet</a:t>
            </a:r>
            <a:endParaRPr lang="en-US" sz="2500" dirty="0">
              <a:solidFill>
                <a:schemeClr val="tx2"/>
              </a:solidFill>
            </a:endParaRPr>
          </a:p>
          <a:p>
            <a:pPr marL="0" indent="0">
              <a:buNone/>
            </a:pPr>
            <a:endParaRPr lang="en-US" sz="2500" dirty="0">
              <a:solidFill>
                <a:schemeClr val="tx2"/>
              </a:solidFill>
            </a:endParaRPr>
          </a:p>
          <a:p>
            <a:pPr marL="0" indent="0">
              <a:buNone/>
            </a:pPr>
            <a:r>
              <a:rPr lang="en-US" sz="2500" b="1" dirty="0">
                <a:solidFill>
                  <a:schemeClr val="tx2"/>
                </a:solidFill>
              </a:rPr>
              <a:t>            </a:t>
            </a:r>
            <a:r>
              <a:rPr lang="en-US" sz="2500" b="1" dirty="0" smtClean="0">
                <a:solidFill>
                  <a:schemeClr val="tx2"/>
                </a:solidFill>
              </a:rPr>
              <a:t>Un </a:t>
            </a:r>
            <a:r>
              <a:rPr lang="en-US" sz="2500" b="1" dirty="0" err="1" smtClean="0">
                <a:solidFill>
                  <a:schemeClr val="tx2"/>
                </a:solidFill>
              </a:rPr>
              <a:t>produit</a:t>
            </a:r>
            <a:r>
              <a:rPr lang="en-US" sz="2500" b="1" dirty="0" smtClean="0">
                <a:solidFill>
                  <a:schemeClr val="tx2"/>
                </a:solidFill>
              </a:rPr>
              <a:t> </a:t>
            </a:r>
            <a:r>
              <a:rPr lang="en-US" sz="2500" b="1" dirty="0" err="1" smtClean="0">
                <a:solidFill>
                  <a:schemeClr val="tx2"/>
                </a:solidFill>
              </a:rPr>
              <a:t>complet</a:t>
            </a:r>
            <a:r>
              <a:rPr lang="en-US" sz="2500" b="1" dirty="0" smtClean="0">
                <a:solidFill>
                  <a:schemeClr val="tx2"/>
                </a:solidFill>
              </a:rPr>
              <a:t> </a:t>
            </a:r>
            <a:r>
              <a:rPr lang="en-US" sz="2500" b="1" dirty="0" err="1" smtClean="0">
                <a:solidFill>
                  <a:schemeClr val="tx2"/>
                </a:solidFill>
              </a:rPr>
              <a:t>est</a:t>
            </a:r>
            <a:r>
              <a:rPr lang="en-US" sz="2500" b="1" dirty="0" smtClean="0">
                <a:solidFill>
                  <a:schemeClr val="tx2"/>
                </a:solidFill>
              </a:rPr>
              <a:t> </a:t>
            </a:r>
            <a:r>
              <a:rPr lang="en-US" sz="2500" b="1" dirty="0" err="1" smtClean="0">
                <a:solidFill>
                  <a:schemeClr val="tx2"/>
                </a:solidFill>
              </a:rPr>
              <a:t>fournit</a:t>
            </a:r>
            <a:r>
              <a:rPr lang="en-US" sz="2500" b="1" dirty="0" smtClean="0">
                <a:solidFill>
                  <a:schemeClr val="tx2"/>
                </a:solidFill>
              </a:rPr>
              <a:t> par des </a:t>
            </a:r>
            <a:r>
              <a:rPr lang="en-US" sz="2500" b="1" dirty="0" err="1" smtClean="0">
                <a:solidFill>
                  <a:schemeClr val="tx2"/>
                </a:solidFill>
              </a:rPr>
              <a:t>équipes</a:t>
            </a:r>
            <a:r>
              <a:rPr lang="en-US" sz="2500" b="1" dirty="0">
                <a:solidFill>
                  <a:schemeClr val="tx2"/>
                </a:solidFill>
              </a:rPr>
              <a:t> </a:t>
            </a:r>
            <a:r>
              <a:rPr lang="en-US" sz="2500" b="1" dirty="0" smtClean="0">
                <a:solidFill>
                  <a:schemeClr val="tx2"/>
                </a:solidFill>
              </a:rPr>
              <a:t>qui se </a:t>
            </a:r>
            <a:r>
              <a:rPr lang="en-US" sz="2500" b="1" dirty="0" err="1" smtClean="0">
                <a:solidFill>
                  <a:schemeClr val="tx2"/>
                </a:solidFill>
              </a:rPr>
              <a:t>complètent</a:t>
            </a:r>
            <a:endParaRPr lang="en-US" sz="2500" b="1" dirty="0">
              <a:solidFill>
                <a:schemeClr val="tx2"/>
              </a:solidFill>
            </a:endParaRPr>
          </a:p>
        </p:txBody>
      </p:sp>
      <p:pic>
        <p:nvPicPr>
          <p:cNvPr id="18436" name="Picture 4" descr="http://www.mundonamahatta.org/wp-content/uploads/2007/01/whole-world-in-his-hands.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3532" y="1562649"/>
            <a:ext cx="2247115" cy="197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2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Ferrari F430 Engine Wallpaper">
            <a:hlinkClick r:id="rId3" tooltip="Ferrari F430 Engine Wallpaper"/>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055" y="2010943"/>
            <a:ext cx="1800889" cy="29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hidden="1"/>
          <p:cNvSpPr>
            <a:spLocks noGrp="1" noChangeArrowheads="1"/>
          </p:cNvSpPr>
          <p:nvPr>
            <p:ph type="title"/>
          </p:nvPr>
        </p:nvSpPr>
        <p:spPr/>
        <p:txBody>
          <a:bodyPr/>
          <a:lstStyle/>
          <a:p>
            <a:endParaRPr lang="sv-SE" smtClean="0"/>
          </a:p>
        </p:txBody>
      </p:sp>
      <p:grpSp>
        <p:nvGrpSpPr>
          <p:cNvPr id="2" name="Group 2"/>
          <p:cNvGrpSpPr>
            <a:grpSpLocks/>
          </p:cNvGrpSpPr>
          <p:nvPr/>
        </p:nvGrpSpPr>
        <p:grpSpPr bwMode="auto">
          <a:xfrm>
            <a:off x="2863009" y="1791495"/>
            <a:ext cx="6605631" cy="3026313"/>
            <a:chOff x="1171978" y="2544093"/>
            <a:chExt cx="8530060" cy="2975028"/>
          </a:xfrm>
        </p:grpSpPr>
        <p:sp>
          <p:nvSpPr>
            <p:cNvPr id="38919" name="TextBox 1"/>
            <p:cNvSpPr txBox="1">
              <a:spLocks noChangeArrowheads="1"/>
            </p:cNvSpPr>
            <p:nvPr/>
          </p:nvSpPr>
          <p:spPr bwMode="auto">
            <a:xfrm>
              <a:off x="1171978" y="3799268"/>
              <a:ext cx="1068539"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a:t>Sales</a:t>
              </a:r>
            </a:p>
          </p:txBody>
        </p:sp>
        <p:sp>
          <p:nvSpPr>
            <p:cNvPr id="38920" name="TextBox 6"/>
            <p:cNvSpPr txBox="1">
              <a:spLocks noChangeArrowheads="1"/>
            </p:cNvSpPr>
            <p:nvPr/>
          </p:nvSpPr>
          <p:spPr bwMode="auto">
            <a:xfrm>
              <a:off x="4023664" y="3812147"/>
              <a:ext cx="2020743"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dirty="0"/>
                <a:t>Product Mgt</a:t>
              </a:r>
            </a:p>
          </p:txBody>
        </p:sp>
        <p:sp>
          <p:nvSpPr>
            <p:cNvPr id="38921" name="TextBox 7"/>
            <p:cNvSpPr txBox="1">
              <a:spLocks noChangeArrowheads="1"/>
            </p:cNvSpPr>
            <p:nvPr/>
          </p:nvSpPr>
          <p:spPr bwMode="auto">
            <a:xfrm>
              <a:off x="2534191" y="3799268"/>
              <a:ext cx="163779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dirty="0"/>
                <a:t>Pre-sales</a:t>
              </a:r>
            </a:p>
          </p:txBody>
        </p:sp>
        <p:sp>
          <p:nvSpPr>
            <p:cNvPr id="38922" name="TextBox 8"/>
            <p:cNvSpPr txBox="1">
              <a:spLocks noChangeArrowheads="1"/>
            </p:cNvSpPr>
            <p:nvPr/>
          </p:nvSpPr>
          <p:spPr bwMode="auto">
            <a:xfrm>
              <a:off x="7896576" y="5125791"/>
              <a:ext cx="1805462"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a:t>Consulting</a:t>
              </a:r>
            </a:p>
          </p:txBody>
        </p:sp>
        <p:sp>
          <p:nvSpPr>
            <p:cNvPr id="38923" name="TextBox 9"/>
            <p:cNvSpPr txBox="1">
              <a:spLocks noChangeArrowheads="1"/>
            </p:cNvSpPr>
            <p:nvPr/>
          </p:nvSpPr>
          <p:spPr bwMode="auto">
            <a:xfrm>
              <a:off x="8018457" y="2544093"/>
              <a:ext cx="1437000"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a:t>Delivery</a:t>
              </a:r>
            </a:p>
          </p:txBody>
        </p:sp>
        <p:sp>
          <p:nvSpPr>
            <p:cNvPr id="38924" name="TextBox 10"/>
            <p:cNvSpPr txBox="1">
              <a:spLocks noChangeArrowheads="1"/>
            </p:cNvSpPr>
            <p:nvPr/>
          </p:nvSpPr>
          <p:spPr bwMode="auto">
            <a:xfrm>
              <a:off x="2214513" y="2544093"/>
              <a:ext cx="2283633"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a:t>Client Service</a:t>
              </a:r>
            </a:p>
          </p:txBody>
        </p:sp>
        <p:sp>
          <p:nvSpPr>
            <p:cNvPr id="38925" name="TextBox 13"/>
            <p:cNvSpPr txBox="1">
              <a:spLocks noChangeArrowheads="1"/>
            </p:cNvSpPr>
            <p:nvPr/>
          </p:nvSpPr>
          <p:spPr bwMode="auto">
            <a:xfrm>
              <a:off x="2408349" y="5113779"/>
              <a:ext cx="160260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r>
                <a:rPr lang="sv-SE" dirty="0"/>
                <a:t>Solutions</a:t>
              </a:r>
            </a:p>
          </p:txBody>
        </p:sp>
      </p:grpSp>
      <p:pic>
        <p:nvPicPr>
          <p:cNvPr id="13" name="Picture 5" descr="1920x1440 Ferrari F1 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565" y="146096"/>
            <a:ext cx="8280400" cy="664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126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C00000"/>
                </a:solidFill>
                <a:latin typeface="Calibri" pitchFamily="34" charset="0"/>
                <a:cs typeface="Calibri" pitchFamily="34" charset="0"/>
              </a:rPr>
              <a:t>La conception générale</a:t>
            </a:r>
            <a:r>
              <a:rPr lang="fr-FR" dirty="0"/>
              <a:t/>
            </a:r>
            <a:br>
              <a:rPr lang="fr-FR" dirty="0"/>
            </a:br>
            <a:endParaRPr lang="fr-FR" dirty="0"/>
          </a:p>
        </p:txBody>
      </p:sp>
      <p:sp>
        <p:nvSpPr>
          <p:cNvPr id="3" name="Espace réservé du contenu 2"/>
          <p:cNvSpPr>
            <a:spLocks noGrp="1"/>
          </p:cNvSpPr>
          <p:nvPr>
            <p:ph idx="1"/>
          </p:nvPr>
        </p:nvSpPr>
        <p:spPr>
          <a:xfrm>
            <a:off x="838200" y="1517073"/>
            <a:ext cx="10515600" cy="4659890"/>
          </a:xfrm>
        </p:spPr>
        <p:txBody>
          <a:bodyPr>
            <a:normAutofit/>
          </a:bodyPr>
          <a:lstStyle/>
          <a:p>
            <a:r>
              <a:rPr lang="fr-FR" dirty="0" smtClean="0"/>
              <a:t>La </a:t>
            </a:r>
            <a:r>
              <a:rPr lang="fr-FR" dirty="0"/>
              <a:t>phase de conception générale permet d'envisager  plusieurs solutions au problème posé et d'en étudier leur  faisabilité.</a:t>
            </a:r>
          </a:p>
          <a:p>
            <a:r>
              <a:rPr lang="fr-FR" dirty="0"/>
              <a:t>On peut faire des prototypes des différentes approches  envisagées dans la conception générale afin de les valider.</a:t>
            </a:r>
          </a:p>
          <a:p>
            <a:r>
              <a:rPr lang="fr-FR" dirty="0"/>
              <a:t>La structure d'un logiciel peut être vue sous deux points de  vue différents:</a:t>
            </a:r>
          </a:p>
          <a:p>
            <a:pPr lvl="1"/>
            <a:r>
              <a:rPr lang="fr-FR" dirty="0"/>
              <a:t>Le point de vue statique consiste à découper le logiciel en  modules si l'on utilise un langage classique ou de définir les objets  du système si l'on utilise un langage orienté objet.</a:t>
            </a:r>
          </a:p>
          <a:p>
            <a:pPr lvl="1"/>
            <a:r>
              <a:rPr lang="fr-FR" dirty="0"/>
              <a:t>Le point de vue dynamique consiste à découper le logiciel en  tâches pouvant s'exécuter en parallèle ou séquence</a:t>
            </a:r>
          </a:p>
          <a:p>
            <a:endParaRPr lang="fr-FR" dirty="0"/>
          </a:p>
        </p:txBody>
      </p:sp>
    </p:spTree>
    <p:extLst>
      <p:ext uri="{BB962C8B-B14F-4D97-AF65-F5344CB8AC3E}">
        <p14:creationId xmlns:p14="http://schemas.microsoft.com/office/powerpoint/2010/main" val="4216050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2010426" y="156535"/>
            <a:ext cx="7451868" cy="729292"/>
          </a:xfrm>
        </p:spPr>
        <p:txBody>
          <a:bodyPr vert="horz" wrap="square" lIns="91419" tIns="45709" rIns="91419" bIns="45709" numCol="1" rtlCol="0" anchor="t" anchorCtr="0" compatLnSpc="1">
            <a:prstTxWarp prst="textNoShape">
              <a:avLst/>
            </a:prstTxWarp>
            <a:normAutofit/>
          </a:bodyPr>
          <a:lstStyle/>
          <a:p>
            <a:pPr eaLnBrk="1" hangingPunct="1"/>
            <a:r>
              <a:rPr lang="en-US" dirty="0" smtClean="0"/>
              <a:t>Lean Principles of Toyota</a:t>
            </a:r>
          </a:p>
        </p:txBody>
      </p:sp>
      <p:grpSp>
        <p:nvGrpSpPr>
          <p:cNvPr id="15364" name="Group 28"/>
          <p:cNvGrpSpPr>
            <a:grpSpLocks/>
          </p:cNvGrpSpPr>
          <p:nvPr/>
        </p:nvGrpSpPr>
        <p:grpSpPr bwMode="auto">
          <a:xfrm>
            <a:off x="2083747" y="1206505"/>
            <a:ext cx="4992678" cy="5419725"/>
            <a:chOff x="284" y="760"/>
            <a:chExt cx="3473" cy="3414"/>
          </a:xfrm>
        </p:grpSpPr>
        <p:sp>
          <p:nvSpPr>
            <p:cNvPr id="15384" name="AutoShape 21"/>
            <p:cNvSpPr>
              <a:spLocks noChangeArrowheads="1"/>
            </p:cNvSpPr>
            <p:nvPr/>
          </p:nvSpPr>
          <p:spPr bwMode="auto">
            <a:xfrm>
              <a:off x="284" y="760"/>
              <a:ext cx="3473" cy="3414"/>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sv-SE"/>
            </a:p>
          </p:txBody>
        </p:sp>
        <p:sp>
          <p:nvSpPr>
            <p:cNvPr id="15385" name="Line 23"/>
            <p:cNvSpPr>
              <a:spLocks noChangeShapeType="1"/>
            </p:cNvSpPr>
            <p:nvPr/>
          </p:nvSpPr>
          <p:spPr bwMode="auto">
            <a:xfrm>
              <a:off x="644" y="3460"/>
              <a:ext cx="27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sv-SE"/>
            </a:p>
          </p:txBody>
        </p:sp>
        <p:sp>
          <p:nvSpPr>
            <p:cNvPr id="15386" name="Line 25"/>
            <p:cNvSpPr>
              <a:spLocks noChangeShapeType="1"/>
            </p:cNvSpPr>
            <p:nvPr/>
          </p:nvSpPr>
          <p:spPr bwMode="auto">
            <a:xfrm>
              <a:off x="1027" y="2707"/>
              <a:ext cx="198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sv-SE"/>
            </a:p>
          </p:txBody>
        </p:sp>
        <p:sp>
          <p:nvSpPr>
            <p:cNvPr id="15387" name="Line 26"/>
            <p:cNvSpPr>
              <a:spLocks noChangeShapeType="1"/>
            </p:cNvSpPr>
            <p:nvPr/>
          </p:nvSpPr>
          <p:spPr bwMode="auto">
            <a:xfrm>
              <a:off x="1411" y="1958"/>
              <a:ext cx="1215"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sv-SE"/>
            </a:p>
          </p:txBody>
        </p:sp>
      </p:grpSp>
      <p:sp>
        <p:nvSpPr>
          <p:cNvPr id="15365" name="Text Box 27"/>
          <p:cNvSpPr txBox="1">
            <a:spLocks noChangeArrowheads="1"/>
          </p:cNvSpPr>
          <p:nvPr/>
        </p:nvSpPr>
        <p:spPr bwMode="auto">
          <a:xfrm>
            <a:off x="4062416" y="2451542"/>
            <a:ext cx="1005361" cy="584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a:r>
              <a:rPr lang="sv-SE" sz="1600" dirty="0">
                <a:solidFill>
                  <a:srgbClr val="00B050"/>
                </a:solidFill>
              </a:rPr>
              <a:t>Problem</a:t>
            </a:r>
          </a:p>
          <a:p>
            <a:pPr algn="ctr"/>
            <a:r>
              <a:rPr lang="sv-SE" sz="1600" dirty="0">
                <a:solidFill>
                  <a:srgbClr val="00B050"/>
                </a:solidFill>
              </a:rPr>
              <a:t>Solving</a:t>
            </a:r>
          </a:p>
        </p:txBody>
      </p:sp>
      <p:pic>
        <p:nvPicPr>
          <p:cNvPr id="15366" name="Picture 29" descr="MCj043158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606" y="1587505"/>
            <a:ext cx="5146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 Box 30"/>
          <p:cNvSpPr txBox="1">
            <a:spLocks noChangeArrowheads="1"/>
          </p:cNvSpPr>
          <p:nvPr/>
        </p:nvSpPr>
        <p:spPr bwMode="auto">
          <a:xfrm>
            <a:off x="3446563" y="3386477"/>
            <a:ext cx="2265609" cy="70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a:r>
              <a:rPr lang="sv-SE" sz="1600" dirty="0"/>
              <a:t>People and Partners</a:t>
            </a:r>
          </a:p>
          <a:p>
            <a:pPr algn="ctr"/>
            <a:r>
              <a:rPr lang="sv-SE" sz="1200" b="0" dirty="0"/>
              <a:t>Respect, Challenge,</a:t>
            </a:r>
          </a:p>
          <a:p>
            <a:pPr algn="ctr"/>
            <a:r>
              <a:rPr lang="sv-SE" sz="1200" b="0" dirty="0"/>
              <a:t>And Grow Them</a:t>
            </a:r>
            <a:endParaRPr lang="en-US" sz="1200" b="0" dirty="0"/>
          </a:p>
        </p:txBody>
      </p:sp>
      <p:sp>
        <p:nvSpPr>
          <p:cNvPr id="15368" name="Text Box 31"/>
          <p:cNvSpPr txBox="1">
            <a:spLocks noChangeArrowheads="1"/>
          </p:cNvSpPr>
          <p:nvPr/>
        </p:nvSpPr>
        <p:spPr bwMode="auto">
          <a:xfrm>
            <a:off x="3446563" y="4619627"/>
            <a:ext cx="2265609" cy="52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a:r>
              <a:rPr lang="sv-SE" sz="1600">
                <a:solidFill>
                  <a:srgbClr val="C00000"/>
                </a:solidFill>
              </a:rPr>
              <a:t>Process</a:t>
            </a:r>
          </a:p>
          <a:p>
            <a:pPr algn="ctr"/>
            <a:r>
              <a:rPr lang="sv-SE" sz="1200" b="0">
                <a:solidFill>
                  <a:srgbClr val="C00000"/>
                </a:solidFill>
              </a:rPr>
              <a:t>Eliminate Waste</a:t>
            </a:r>
            <a:endParaRPr lang="en-US" sz="1200" b="0">
              <a:solidFill>
                <a:srgbClr val="C00000"/>
              </a:solidFill>
            </a:endParaRPr>
          </a:p>
        </p:txBody>
      </p:sp>
      <p:sp>
        <p:nvSpPr>
          <p:cNvPr id="15369" name="Text Box 32"/>
          <p:cNvSpPr txBox="1">
            <a:spLocks noChangeArrowheads="1"/>
          </p:cNvSpPr>
          <p:nvPr/>
        </p:nvSpPr>
        <p:spPr bwMode="auto">
          <a:xfrm>
            <a:off x="3446563" y="5800727"/>
            <a:ext cx="2265609" cy="52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lgn="ctr"/>
            <a:r>
              <a:rPr lang="sv-SE" sz="1600">
                <a:solidFill>
                  <a:srgbClr val="0070C0"/>
                </a:solidFill>
              </a:rPr>
              <a:t>Philosophy</a:t>
            </a:r>
          </a:p>
          <a:p>
            <a:pPr algn="ctr"/>
            <a:r>
              <a:rPr lang="sv-SE" sz="1200" b="0">
                <a:solidFill>
                  <a:srgbClr val="0070C0"/>
                </a:solidFill>
              </a:rPr>
              <a:t>Long-Term Thinking</a:t>
            </a:r>
            <a:endParaRPr lang="en-US" sz="1200" b="0">
              <a:solidFill>
                <a:srgbClr val="0070C0"/>
              </a:solidFill>
            </a:endParaRPr>
          </a:p>
        </p:txBody>
      </p:sp>
      <p:sp>
        <p:nvSpPr>
          <p:cNvPr id="15370" name="AutoShape 34"/>
          <p:cNvSpPr>
            <a:spLocks/>
          </p:cNvSpPr>
          <p:nvPr/>
        </p:nvSpPr>
        <p:spPr bwMode="auto">
          <a:xfrm rot="1628717">
            <a:off x="2077995" y="5414968"/>
            <a:ext cx="247262" cy="1133475"/>
          </a:xfrm>
          <a:prstGeom prst="leftBrace">
            <a:avLst>
              <a:gd name="adj1" fmla="val 3459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lIns="91419" tIns="45709" rIns="91419" bIns="45709" anchor="ctr"/>
          <a:lstStyle/>
          <a:p>
            <a:pPr algn="ctr" eaLnBrk="0" hangingPunct="0"/>
            <a:endParaRPr lang="sv-SE" sz="1400"/>
          </a:p>
        </p:txBody>
      </p:sp>
      <p:sp>
        <p:nvSpPr>
          <p:cNvPr id="15371" name="Text Box 35"/>
          <p:cNvSpPr txBox="1">
            <a:spLocks noChangeArrowheads="1"/>
          </p:cNvSpPr>
          <p:nvPr/>
        </p:nvSpPr>
        <p:spPr bwMode="auto">
          <a:xfrm rot="-3886176">
            <a:off x="1647262" y="5466185"/>
            <a:ext cx="92040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sv-SE" sz="1200"/>
              <a:t>Challenge</a:t>
            </a:r>
            <a:endParaRPr lang="en-US" sz="1200"/>
          </a:p>
        </p:txBody>
      </p:sp>
      <p:sp>
        <p:nvSpPr>
          <p:cNvPr id="15372" name="AutoShape 38"/>
          <p:cNvSpPr>
            <a:spLocks/>
          </p:cNvSpPr>
          <p:nvPr/>
        </p:nvSpPr>
        <p:spPr bwMode="auto">
          <a:xfrm rot="1644372">
            <a:off x="2849970" y="2114554"/>
            <a:ext cx="247262" cy="3413125"/>
          </a:xfrm>
          <a:prstGeom prst="leftBrace">
            <a:avLst>
              <a:gd name="adj1" fmla="val 1041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lIns="91419" tIns="45709" rIns="91419" bIns="45709" anchor="ctr"/>
          <a:lstStyle/>
          <a:p>
            <a:pPr algn="ctr" eaLnBrk="0" hangingPunct="0"/>
            <a:endParaRPr lang="sv-SE" sz="1400"/>
          </a:p>
        </p:txBody>
      </p:sp>
      <p:sp>
        <p:nvSpPr>
          <p:cNvPr id="15373" name="Text Box 39"/>
          <p:cNvSpPr txBox="1">
            <a:spLocks noChangeArrowheads="1"/>
          </p:cNvSpPr>
          <p:nvPr/>
        </p:nvSpPr>
        <p:spPr bwMode="auto">
          <a:xfrm rot="-3767739">
            <a:off x="2441708" y="3559600"/>
            <a:ext cx="67995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sv-SE" sz="1200"/>
              <a:t>Kaizen</a:t>
            </a:r>
            <a:endParaRPr lang="en-US" sz="1200"/>
          </a:p>
        </p:txBody>
      </p:sp>
      <p:sp>
        <p:nvSpPr>
          <p:cNvPr id="15374" name="AutoShape 40"/>
          <p:cNvSpPr>
            <a:spLocks/>
          </p:cNvSpPr>
          <p:nvPr/>
        </p:nvSpPr>
        <p:spPr bwMode="auto">
          <a:xfrm rot="1644372">
            <a:off x="3928145" y="952504"/>
            <a:ext cx="247262" cy="2124075"/>
          </a:xfrm>
          <a:prstGeom prst="leftBrace">
            <a:avLst>
              <a:gd name="adj1" fmla="val 6482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lIns="91419" tIns="45709" rIns="91419" bIns="45709" anchor="ctr"/>
          <a:lstStyle/>
          <a:p>
            <a:pPr algn="ctr" eaLnBrk="0" hangingPunct="0"/>
            <a:endParaRPr lang="sv-SE" sz="1400"/>
          </a:p>
        </p:txBody>
      </p:sp>
      <p:sp>
        <p:nvSpPr>
          <p:cNvPr id="15375" name="Text Box 41"/>
          <p:cNvSpPr txBox="1">
            <a:spLocks noChangeArrowheads="1"/>
          </p:cNvSpPr>
          <p:nvPr/>
        </p:nvSpPr>
        <p:spPr bwMode="auto">
          <a:xfrm rot="-3767739">
            <a:off x="3215312" y="1622055"/>
            <a:ext cx="1470232"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sv-SE" sz="1200"/>
              <a:t>Genchi Genbutsu</a:t>
            </a:r>
            <a:endParaRPr lang="en-US" sz="1200"/>
          </a:p>
        </p:txBody>
      </p:sp>
      <p:sp>
        <p:nvSpPr>
          <p:cNvPr id="15376" name="AutoShape 42"/>
          <p:cNvSpPr>
            <a:spLocks/>
          </p:cNvSpPr>
          <p:nvPr/>
        </p:nvSpPr>
        <p:spPr bwMode="auto">
          <a:xfrm rot="1644372">
            <a:off x="3039728" y="2876554"/>
            <a:ext cx="247262" cy="2125663"/>
          </a:xfrm>
          <a:prstGeom prst="leftBrace">
            <a:avLst>
              <a:gd name="adj1" fmla="val 6487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lIns="91419" tIns="45709" rIns="91419" bIns="45709" anchor="ctr"/>
          <a:lstStyle/>
          <a:p>
            <a:pPr algn="ctr" eaLnBrk="0" hangingPunct="0"/>
            <a:endParaRPr lang="sv-SE" sz="1400"/>
          </a:p>
        </p:txBody>
      </p:sp>
      <p:sp>
        <p:nvSpPr>
          <p:cNvPr id="15377" name="Text Box 43"/>
          <p:cNvSpPr txBox="1">
            <a:spLocks noChangeArrowheads="1"/>
          </p:cNvSpPr>
          <p:nvPr/>
        </p:nvSpPr>
        <p:spPr bwMode="auto">
          <a:xfrm rot="-3767739">
            <a:off x="2125627" y="3621511"/>
            <a:ext cx="1890027"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09" rIns="91419" bIns="45709">
            <a:spAutoFit/>
          </a:bodyPr>
          <a:lstStyle>
            <a:lvl1pPr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sv-SE" sz="1200"/>
              <a:t>Respect and Teamwork</a:t>
            </a:r>
            <a:endParaRPr lang="en-US" sz="1200"/>
          </a:p>
        </p:txBody>
      </p:sp>
      <p:sp>
        <p:nvSpPr>
          <p:cNvPr id="613420" name="Text Box 44"/>
          <p:cNvSpPr txBox="1">
            <a:spLocks noChangeArrowheads="1"/>
          </p:cNvSpPr>
          <p:nvPr/>
        </p:nvSpPr>
        <p:spPr bwMode="auto">
          <a:xfrm>
            <a:off x="5340231" y="1795027"/>
            <a:ext cx="3560860" cy="10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19" tIns="45709" rIns="91419" bIns="45709">
            <a:spAutoFit/>
          </a:bodyPr>
          <a:lstStyle>
            <a:lvl1pPr marL="177800" indent="-177800"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buFontTx/>
              <a:buChar char="•"/>
            </a:pPr>
            <a:r>
              <a:rPr lang="sv-SE" sz="1200" dirty="0">
                <a:solidFill>
                  <a:srgbClr val="00B050"/>
                </a:solidFill>
              </a:rPr>
              <a:t>Kaizen</a:t>
            </a:r>
          </a:p>
          <a:p>
            <a:pPr>
              <a:buFontTx/>
              <a:buChar char="•"/>
            </a:pPr>
            <a:r>
              <a:rPr lang="sv-SE" sz="1200" dirty="0">
                <a:solidFill>
                  <a:srgbClr val="00B050"/>
                </a:solidFill>
              </a:rPr>
              <a:t>Go see for yourself </a:t>
            </a:r>
            <a:r>
              <a:rPr lang="sv-SE" sz="1200" b="0" dirty="0">
                <a:solidFill>
                  <a:srgbClr val="00B050"/>
                </a:solidFill>
              </a:rPr>
              <a:t>(</a:t>
            </a:r>
            <a:r>
              <a:rPr lang="sv-SE" sz="1200" b="0" i="1" dirty="0">
                <a:solidFill>
                  <a:srgbClr val="00B050"/>
                </a:solidFill>
              </a:rPr>
              <a:t>Genchi Genbutsu</a:t>
            </a:r>
            <a:r>
              <a:rPr lang="sv-SE" sz="1200" b="0" dirty="0">
                <a:solidFill>
                  <a:srgbClr val="00B050"/>
                </a:solidFill>
              </a:rPr>
              <a:t>)</a:t>
            </a:r>
          </a:p>
          <a:p>
            <a:pPr>
              <a:buFontTx/>
              <a:buChar char="•"/>
            </a:pPr>
            <a:r>
              <a:rPr lang="sv-SE" sz="1200" b="0" dirty="0">
                <a:solidFill>
                  <a:srgbClr val="00B050"/>
                </a:solidFill>
              </a:rPr>
              <a:t>Make </a:t>
            </a:r>
            <a:r>
              <a:rPr lang="sv-SE" sz="1200" dirty="0">
                <a:solidFill>
                  <a:srgbClr val="00B050"/>
                </a:solidFill>
              </a:rPr>
              <a:t>decisions slowly </a:t>
            </a:r>
            <a:r>
              <a:rPr lang="sv-SE" sz="1200" b="0" dirty="0">
                <a:solidFill>
                  <a:srgbClr val="00B050"/>
                </a:solidFill>
              </a:rPr>
              <a:t>by consensus,  </a:t>
            </a:r>
            <a:r>
              <a:rPr lang="sv-SE" sz="1200" dirty="0">
                <a:solidFill>
                  <a:srgbClr val="00B050"/>
                </a:solidFill>
              </a:rPr>
              <a:t>implement rapidly </a:t>
            </a:r>
            <a:r>
              <a:rPr lang="sv-SE" sz="1200" b="0" dirty="0">
                <a:solidFill>
                  <a:srgbClr val="00B050"/>
                </a:solidFill>
              </a:rPr>
              <a:t>(</a:t>
            </a:r>
            <a:r>
              <a:rPr lang="sv-SE" sz="1200" b="0" i="1" dirty="0">
                <a:solidFill>
                  <a:srgbClr val="00B050"/>
                </a:solidFill>
              </a:rPr>
              <a:t>wemawashi</a:t>
            </a:r>
            <a:r>
              <a:rPr lang="sv-SE" sz="1200" b="0" dirty="0">
                <a:solidFill>
                  <a:srgbClr val="00B050"/>
                </a:solidFill>
              </a:rPr>
              <a:t>)</a:t>
            </a:r>
          </a:p>
          <a:p>
            <a:pPr>
              <a:buFontTx/>
              <a:buChar char="•"/>
            </a:pPr>
            <a:endParaRPr lang="en-US" sz="1200" b="0" dirty="0">
              <a:solidFill>
                <a:srgbClr val="00B050"/>
              </a:solidFill>
            </a:endParaRPr>
          </a:p>
        </p:txBody>
      </p:sp>
      <p:sp>
        <p:nvSpPr>
          <p:cNvPr id="613421" name="Text Box 45"/>
          <p:cNvSpPr txBox="1">
            <a:spLocks noChangeArrowheads="1"/>
          </p:cNvSpPr>
          <p:nvPr/>
        </p:nvSpPr>
        <p:spPr bwMode="auto">
          <a:xfrm>
            <a:off x="5818359" y="3339145"/>
            <a:ext cx="4846729" cy="64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9" tIns="45709" rIns="91419" bIns="45709">
            <a:spAutoFit/>
          </a:bodyPr>
          <a:lstStyle>
            <a:lvl1pPr marL="177800" indent="-177800"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buFontTx/>
              <a:buChar char="•"/>
            </a:pPr>
            <a:r>
              <a:rPr lang="sv-SE" sz="1200" b="0" dirty="0"/>
              <a:t>Grow leaders who </a:t>
            </a:r>
            <a:r>
              <a:rPr lang="sv-SE" sz="1200" dirty="0"/>
              <a:t>live the philosophy</a:t>
            </a:r>
          </a:p>
          <a:p>
            <a:pPr>
              <a:buFontTx/>
              <a:buChar char="•"/>
            </a:pPr>
            <a:r>
              <a:rPr lang="sv-SE" sz="1200" dirty="0"/>
              <a:t>Respect</a:t>
            </a:r>
            <a:r>
              <a:rPr lang="sv-SE" sz="1200" b="0" dirty="0"/>
              <a:t>, develop, and challenge your people and </a:t>
            </a:r>
            <a:r>
              <a:rPr lang="sv-SE" sz="1200" dirty="0"/>
              <a:t>teams</a:t>
            </a:r>
          </a:p>
          <a:p>
            <a:pPr>
              <a:buFontTx/>
              <a:buChar char="•"/>
            </a:pPr>
            <a:r>
              <a:rPr lang="sv-SE" sz="1200" dirty="0"/>
              <a:t>Respect</a:t>
            </a:r>
            <a:r>
              <a:rPr lang="sv-SE" sz="1200" b="0" dirty="0"/>
              <a:t>, challenge, and help your </a:t>
            </a:r>
            <a:r>
              <a:rPr lang="sv-SE" sz="1200" dirty="0"/>
              <a:t>suppliers</a:t>
            </a:r>
            <a:r>
              <a:rPr lang="sv-SE" sz="1200" b="0" dirty="0"/>
              <a:t> and </a:t>
            </a:r>
            <a:r>
              <a:rPr lang="sv-SE" sz="1200" dirty="0"/>
              <a:t>partners</a:t>
            </a:r>
            <a:endParaRPr lang="en-US" sz="1200" dirty="0"/>
          </a:p>
        </p:txBody>
      </p:sp>
      <p:sp>
        <p:nvSpPr>
          <p:cNvPr id="613422" name="Text Box 46"/>
          <p:cNvSpPr txBox="1">
            <a:spLocks noChangeArrowheads="1"/>
          </p:cNvSpPr>
          <p:nvPr/>
        </p:nvSpPr>
        <p:spPr bwMode="auto">
          <a:xfrm>
            <a:off x="6460136" y="4136281"/>
            <a:ext cx="3760682" cy="156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marL="177800" indent="-177800"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buFontTx/>
              <a:buChar char="•"/>
            </a:pPr>
            <a:r>
              <a:rPr lang="sv-SE" sz="1200" b="0" dirty="0">
                <a:solidFill>
                  <a:srgbClr val="C00000"/>
                </a:solidFill>
              </a:rPr>
              <a:t>Create</a:t>
            </a:r>
            <a:r>
              <a:rPr lang="sv-SE" sz="1200" dirty="0">
                <a:solidFill>
                  <a:srgbClr val="C00000"/>
                </a:solidFill>
              </a:rPr>
              <a:t> process ”flow” </a:t>
            </a:r>
            <a:r>
              <a:rPr lang="sv-SE" sz="1200" b="0" dirty="0">
                <a:solidFill>
                  <a:srgbClr val="C00000"/>
                </a:solidFill>
              </a:rPr>
              <a:t>to surface problems</a:t>
            </a:r>
          </a:p>
          <a:p>
            <a:pPr>
              <a:buFontTx/>
              <a:buChar char="•"/>
            </a:pPr>
            <a:r>
              <a:rPr lang="sv-SE" sz="1200" b="0" dirty="0">
                <a:solidFill>
                  <a:srgbClr val="C00000"/>
                </a:solidFill>
              </a:rPr>
              <a:t>Use </a:t>
            </a:r>
            <a:r>
              <a:rPr lang="sv-SE" sz="1200" dirty="0">
                <a:solidFill>
                  <a:srgbClr val="C00000"/>
                </a:solidFill>
              </a:rPr>
              <a:t>pull systems </a:t>
            </a:r>
            <a:r>
              <a:rPr lang="sv-SE" sz="1200" b="0" dirty="0">
                <a:solidFill>
                  <a:srgbClr val="C00000"/>
                </a:solidFill>
              </a:rPr>
              <a:t>to avoid overproduction</a:t>
            </a:r>
          </a:p>
          <a:p>
            <a:pPr>
              <a:buFontTx/>
              <a:buChar char="•"/>
            </a:pPr>
            <a:r>
              <a:rPr lang="sv-SE" sz="1200" dirty="0">
                <a:solidFill>
                  <a:srgbClr val="C00000"/>
                </a:solidFill>
              </a:rPr>
              <a:t>Level</a:t>
            </a:r>
            <a:r>
              <a:rPr lang="sv-SE" sz="1200" b="0" dirty="0">
                <a:solidFill>
                  <a:srgbClr val="C00000"/>
                </a:solidFill>
              </a:rPr>
              <a:t> out the workload (</a:t>
            </a:r>
            <a:r>
              <a:rPr lang="sv-SE" sz="1200" b="0" i="1" dirty="0">
                <a:solidFill>
                  <a:srgbClr val="C00000"/>
                </a:solidFill>
              </a:rPr>
              <a:t>Heijunka)</a:t>
            </a:r>
          </a:p>
          <a:p>
            <a:pPr>
              <a:buFontTx/>
              <a:buChar char="•"/>
            </a:pPr>
            <a:r>
              <a:rPr lang="sv-SE" sz="1200" dirty="0">
                <a:solidFill>
                  <a:srgbClr val="C00000"/>
                </a:solidFill>
              </a:rPr>
              <a:t>Stop </a:t>
            </a:r>
            <a:r>
              <a:rPr lang="sv-SE" sz="1200" b="0" dirty="0">
                <a:solidFill>
                  <a:srgbClr val="C00000"/>
                </a:solidFill>
              </a:rPr>
              <a:t>when there is a quality problem (</a:t>
            </a:r>
            <a:r>
              <a:rPr lang="sv-SE" sz="1200" b="0" i="1" dirty="0">
                <a:solidFill>
                  <a:srgbClr val="C00000"/>
                </a:solidFill>
              </a:rPr>
              <a:t>Jidoka)</a:t>
            </a:r>
            <a:endParaRPr lang="sv-SE" sz="1200" i="1" dirty="0">
              <a:solidFill>
                <a:srgbClr val="C00000"/>
              </a:solidFill>
            </a:endParaRPr>
          </a:p>
          <a:p>
            <a:pPr>
              <a:buFontTx/>
              <a:buChar char="•"/>
            </a:pPr>
            <a:r>
              <a:rPr lang="sv-SE" sz="1200" dirty="0">
                <a:solidFill>
                  <a:srgbClr val="C00000"/>
                </a:solidFill>
              </a:rPr>
              <a:t>Standardize tasks </a:t>
            </a:r>
            <a:r>
              <a:rPr lang="sv-SE" sz="1200" b="0" dirty="0">
                <a:solidFill>
                  <a:srgbClr val="C00000"/>
                </a:solidFill>
              </a:rPr>
              <a:t>for</a:t>
            </a:r>
            <a:r>
              <a:rPr lang="sv-SE" sz="1200" dirty="0">
                <a:solidFill>
                  <a:srgbClr val="C00000"/>
                </a:solidFill>
              </a:rPr>
              <a:t> continuous improvement</a:t>
            </a:r>
          </a:p>
          <a:p>
            <a:pPr>
              <a:buFontTx/>
              <a:buChar char="•"/>
            </a:pPr>
            <a:r>
              <a:rPr lang="sv-SE" sz="1200" b="0" dirty="0">
                <a:solidFill>
                  <a:srgbClr val="C00000"/>
                </a:solidFill>
              </a:rPr>
              <a:t>Use </a:t>
            </a:r>
            <a:r>
              <a:rPr lang="sv-SE" sz="1200" dirty="0">
                <a:solidFill>
                  <a:srgbClr val="C00000"/>
                </a:solidFill>
              </a:rPr>
              <a:t>visual control </a:t>
            </a:r>
            <a:r>
              <a:rPr lang="sv-SE" sz="1200" b="0" dirty="0">
                <a:solidFill>
                  <a:srgbClr val="C00000"/>
                </a:solidFill>
              </a:rPr>
              <a:t>so no problems are hidden</a:t>
            </a:r>
          </a:p>
          <a:p>
            <a:pPr>
              <a:buFontTx/>
              <a:buChar char="•"/>
            </a:pPr>
            <a:r>
              <a:rPr lang="sv-SE" sz="1200" b="0" dirty="0">
                <a:solidFill>
                  <a:srgbClr val="C00000"/>
                </a:solidFill>
              </a:rPr>
              <a:t>Use only reliable, thoroughly tested technology</a:t>
            </a:r>
          </a:p>
          <a:p>
            <a:pPr>
              <a:buFontTx/>
              <a:buChar char="•"/>
            </a:pPr>
            <a:endParaRPr lang="en-US" sz="1200" b="0" dirty="0">
              <a:solidFill>
                <a:srgbClr val="C00000"/>
              </a:solidFill>
            </a:endParaRPr>
          </a:p>
        </p:txBody>
      </p:sp>
      <p:sp>
        <p:nvSpPr>
          <p:cNvPr id="613423" name="Text Box 47"/>
          <p:cNvSpPr txBox="1">
            <a:spLocks noChangeArrowheads="1"/>
          </p:cNvSpPr>
          <p:nvPr/>
        </p:nvSpPr>
        <p:spPr bwMode="auto">
          <a:xfrm>
            <a:off x="6910296" y="5664175"/>
            <a:ext cx="3043334" cy="83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marL="177800" indent="-177800" eaLnBrk="0" hangingPunct="0">
              <a:defRPr sz="2400" b="1">
                <a:solidFill>
                  <a:schemeClr val="tx1"/>
                </a:solidFill>
                <a:latin typeface="Arial" pitchFamily="34" charset="0"/>
                <a:cs typeface="Arial" pitchFamily="34" charset="0"/>
              </a:defRPr>
            </a:lvl1pPr>
            <a:lvl2pPr marL="742950" indent="-285750" eaLnBrk="0" hangingPunct="0">
              <a:defRPr sz="2400" b="1">
                <a:solidFill>
                  <a:schemeClr val="tx1"/>
                </a:solidFill>
                <a:latin typeface="Arial" pitchFamily="34" charset="0"/>
                <a:cs typeface="Arial" pitchFamily="34" charset="0"/>
              </a:defRPr>
            </a:lvl2pPr>
            <a:lvl3pPr marL="1143000" indent="-228600" eaLnBrk="0" hangingPunct="0">
              <a:defRPr sz="2400" b="1">
                <a:solidFill>
                  <a:schemeClr val="tx1"/>
                </a:solidFill>
                <a:latin typeface="Arial" pitchFamily="34" charset="0"/>
                <a:cs typeface="Arial" pitchFamily="34" charset="0"/>
              </a:defRPr>
            </a:lvl3pPr>
            <a:lvl4pPr marL="1600200" indent="-228600" eaLnBrk="0" hangingPunct="0">
              <a:defRPr sz="2400" b="1">
                <a:solidFill>
                  <a:schemeClr val="tx1"/>
                </a:solidFill>
                <a:latin typeface="Arial" pitchFamily="34" charset="0"/>
                <a:cs typeface="Arial" pitchFamily="34" charset="0"/>
              </a:defRPr>
            </a:lvl4pPr>
            <a:lvl5pPr marL="2057400" indent="-228600" eaLnBrk="0" hangingPunct="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a:buFontTx/>
              <a:buChar char="•"/>
            </a:pPr>
            <a:r>
              <a:rPr lang="sv-SE" sz="1200" b="0" dirty="0">
                <a:solidFill>
                  <a:srgbClr val="0070C0"/>
                </a:solidFill>
              </a:rPr>
              <a:t>Base management decisions on a </a:t>
            </a:r>
            <a:r>
              <a:rPr lang="sv-SE" sz="1200" dirty="0">
                <a:solidFill>
                  <a:srgbClr val="0070C0"/>
                </a:solidFill>
              </a:rPr>
              <a:t>long-term philosophy</a:t>
            </a:r>
            <a:r>
              <a:rPr lang="sv-SE" sz="1200" b="0" dirty="0">
                <a:solidFill>
                  <a:srgbClr val="0070C0"/>
                </a:solidFill>
              </a:rPr>
              <a:t>, even at the expense of short-term financial goals</a:t>
            </a:r>
          </a:p>
          <a:p>
            <a:pPr>
              <a:buFontTx/>
              <a:buChar char="•"/>
            </a:pPr>
            <a:endParaRPr lang="en-US" sz="1200" b="0" dirty="0">
              <a:solidFill>
                <a:srgbClr val="0070C0"/>
              </a:solidFill>
            </a:endParaRPr>
          </a:p>
        </p:txBody>
      </p:sp>
      <p:pic>
        <p:nvPicPr>
          <p:cNvPr id="15382"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034" y="338142"/>
            <a:ext cx="1068114" cy="86836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83" name="Picture 54" desc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4931" y="1328743"/>
            <a:ext cx="93873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845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3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34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420" grpId="0"/>
      <p:bldP spid="613421" grpId="0"/>
      <p:bldP spid="613422" grpId="0"/>
      <p:bldP spid="6134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solidFill>
                  <a:srgbClr val="C00000"/>
                </a:solidFill>
              </a:rPr>
              <a:t>Apply</a:t>
            </a:r>
            <a:r>
              <a:rPr lang="sv-SE" dirty="0">
                <a:solidFill>
                  <a:srgbClr val="C00000"/>
                </a:solidFill>
              </a:rPr>
              <a:t> </a:t>
            </a:r>
            <a:r>
              <a:rPr lang="sv-SE" dirty="0" err="1">
                <a:solidFill>
                  <a:srgbClr val="C00000"/>
                </a:solidFill>
              </a:rPr>
              <a:t>Lean</a:t>
            </a:r>
            <a:r>
              <a:rPr lang="sv-SE" dirty="0">
                <a:solidFill>
                  <a:srgbClr val="C00000"/>
                </a:solidFill>
              </a:rPr>
              <a:t> principles</a:t>
            </a:r>
            <a:endParaRPr lang="en-US" noProof="0" dirty="0">
              <a:solidFill>
                <a:srgbClr val="C00000"/>
              </a:solidFill>
            </a:endParaRPr>
          </a:p>
        </p:txBody>
      </p:sp>
      <p:sp>
        <p:nvSpPr>
          <p:cNvPr id="3" name="Content Placeholder 2"/>
          <p:cNvSpPr>
            <a:spLocks noGrp="1"/>
          </p:cNvSpPr>
          <p:nvPr>
            <p:ph idx="1"/>
          </p:nvPr>
        </p:nvSpPr>
        <p:spPr>
          <a:xfrm>
            <a:off x="4376248" y="1917855"/>
            <a:ext cx="5074634" cy="2367139"/>
          </a:xfrm>
        </p:spPr>
        <p:txBody>
          <a:bodyPr/>
          <a:lstStyle/>
          <a:p>
            <a:pPr marL="0" indent="0">
              <a:buNone/>
            </a:pPr>
            <a:endParaRPr lang="en-US" sz="2500" dirty="0">
              <a:solidFill>
                <a:schemeClr val="accent1"/>
              </a:solidFill>
            </a:endParaRPr>
          </a:p>
          <a:p>
            <a:pPr marL="0" indent="0">
              <a:buNone/>
            </a:pPr>
            <a:endParaRPr lang="en-US" sz="2500" dirty="0">
              <a:solidFill>
                <a:schemeClr val="accent1"/>
              </a:solidFill>
            </a:endParaRPr>
          </a:p>
          <a:p>
            <a:pPr marL="0" indent="0">
              <a:buNone/>
            </a:pPr>
            <a:r>
              <a:rPr lang="en-US" sz="2500" dirty="0">
                <a:solidFill>
                  <a:schemeClr val="accent1"/>
                </a:solidFill>
              </a:rPr>
              <a:t>Adjust it to fit </a:t>
            </a:r>
            <a:r>
              <a:rPr lang="en-US" sz="2500" b="1" dirty="0">
                <a:solidFill>
                  <a:schemeClr val="accent1"/>
                </a:solidFill>
              </a:rPr>
              <a:t>YOUR</a:t>
            </a:r>
            <a:r>
              <a:rPr lang="en-US" sz="2500" dirty="0">
                <a:solidFill>
                  <a:schemeClr val="accent1"/>
                </a:solidFill>
              </a:rPr>
              <a:t> reality</a:t>
            </a:r>
          </a:p>
        </p:txBody>
      </p:sp>
    </p:spTree>
    <p:extLst>
      <p:ext uri="{BB962C8B-B14F-4D97-AF65-F5344CB8AC3E}">
        <p14:creationId xmlns:p14="http://schemas.microsoft.com/office/powerpoint/2010/main" val="9596953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C00000"/>
                </a:solidFill>
                <a:latin typeface="Calibri" pitchFamily="34" charset="0"/>
                <a:cs typeface="Calibri" pitchFamily="34" charset="0"/>
              </a:rPr>
              <a:t>Agenda</a:t>
            </a:r>
            <a:endParaRPr lang="sv-SE" dirty="0">
              <a:solidFill>
                <a:srgbClr val="C00000"/>
              </a:solidFill>
              <a:latin typeface="Calibri" pitchFamily="34" charset="0"/>
              <a:cs typeface="Calibri" pitchFamily="34" charset="0"/>
            </a:endParaRPr>
          </a:p>
        </p:txBody>
      </p:sp>
      <p:sp>
        <p:nvSpPr>
          <p:cNvPr id="3" name="Content Placeholder 2"/>
          <p:cNvSpPr>
            <a:spLocks noGrp="1"/>
          </p:cNvSpPr>
          <p:nvPr>
            <p:ph idx="1"/>
          </p:nvPr>
        </p:nvSpPr>
        <p:spPr>
          <a:xfrm>
            <a:off x="2370073" y="1599675"/>
            <a:ext cx="5906849" cy="4526884"/>
          </a:xfrm>
        </p:spPr>
        <p:txBody>
          <a:bodyPr/>
          <a:lstStyle/>
          <a:p>
            <a:pPr marL="0" indent="0">
              <a:buSzPct val="110000"/>
              <a:buNone/>
            </a:pPr>
            <a:r>
              <a:rPr lang="sv-SE" sz="2500" dirty="0">
                <a:solidFill>
                  <a:schemeClr val="tx2"/>
                </a:solidFill>
                <a:latin typeface="Calibri" pitchFamily="34" charset="0"/>
                <a:cs typeface="Calibri" pitchFamily="34" charset="0"/>
              </a:rPr>
              <a:t>History and Background</a:t>
            </a:r>
          </a:p>
          <a:p>
            <a:pPr marL="0" indent="0">
              <a:buSzPct val="110000"/>
              <a:buNone/>
            </a:pPr>
            <a:r>
              <a:rPr lang="sv-SE" sz="2500" dirty="0">
                <a:solidFill>
                  <a:schemeClr val="tx2"/>
                </a:solidFill>
                <a:latin typeface="Calibri" pitchFamily="34" charset="0"/>
                <a:cs typeface="Calibri" pitchFamily="34" charset="0"/>
              </a:rPr>
              <a:t>Lean Principles</a:t>
            </a:r>
          </a:p>
          <a:p>
            <a:pPr marL="0" indent="0">
              <a:buSzPct val="110000"/>
              <a:buNone/>
            </a:pPr>
            <a:r>
              <a:rPr lang="sv-SE" sz="2500" dirty="0">
                <a:solidFill>
                  <a:schemeClr val="tx2"/>
                </a:solidFill>
                <a:latin typeface="Calibri" pitchFamily="34" charset="0"/>
                <a:cs typeface="Calibri" pitchFamily="34" charset="0"/>
              </a:rPr>
              <a:t>Agile Manifesto</a:t>
            </a:r>
          </a:p>
          <a:p>
            <a:pPr marL="0" indent="0">
              <a:buSzPct val="110000"/>
              <a:buNone/>
            </a:pPr>
            <a:r>
              <a:rPr lang="sv-SE" sz="2500" dirty="0">
                <a:solidFill>
                  <a:schemeClr val="tx2"/>
                </a:solidFill>
                <a:latin typeface="Calibri" pitchFamily="34" charset="0"/>
                <a:cs typeface="Calibri" pitchFamily="34" charset="0"/>
              </a:rPr>
              <a:t>Scrum</a:t>
            </a:r>
          </a:p>
          <a:p>
            <a:pPr marL="0" indent="0">
              <a:buSzPct val="110000"/>
              <a:buNone/>
            </a:pPr>
            <a:r>
              <a:rPr lang="sv-SE" sz="2500" dirty="0">
                <a:solidFill>
                  <a:schemeClr val="tx2"/>
                </a:solidFill>
                <a:latin typeface="Calibri" pitchFamily="34" charset="0"/>
                <a:cs typeface="Calibri" pitchFamily="34" charset="0"/>
              </a:rPr>
              <a:t>Excercise on Scrum</a:t>
            </a:r>
          </a:p>
          <a:p>
            <a:pPr marL="0" indent="0">
              <a:buSzPct val="110000"/>
              <a:buNone/>
            </a:pPr>
            <a:r>
              <a:rPr lang="sv-SE" sz="2500" dirty="0">
                <a:solidFill>
                  <a:schemeClr val="tx2"/>
                </a:solidFill>
                <a:latin typeface="Calibri" pitchFamily="34" charset="0"/>
                <a:cs typeface="Calibri" pitchFamily="34" charset="0"/>
              </a:rPr>
              <a:t>Summary</a:t>
            </a:r>
          </a:p>
          <a:p>
            <a:pPr marL="0" indent="0">
              <a:buSzPct val="110000"/>
              <a:buNone/>
            </a:pPr>
            <a:endParaRPr lang="sv-SE" sz="3200" dirty="0">
              <a:solidFill>
                <a:srgbClr val="FF0000"/>
              </a:solidFill>
              <a:latin typeface="Calibri" pitchFamily="34" charset="0"/>
              <a:cs typeface="Calibri" pitchFamily="34" charset="0"/>
            </a:endParaRPr>
          </a:p>
          <a:p>
            <a:pPr marL="0" indent="0">
              <a:buSzPct val="110000"/>
              <a:buNone/>
            </a:pPr>
            <a:endParaRPr lang="sv-SE" sz="3200" dirty="0">
              <a:solidFill>
                <a:srgbClr val="FF0000"/>
              </a:solidFill>
              <a:latin typeface="Calibri" pitchFamily="34" charset="0"/>
              <a:cs typeface="Calibri" pitchFamily="34"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439" y="1316023"/>
            <a:ext cx="3158114" cy="314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915162" y="2448270"/>
            <a:ext cx="4058918" cy="570180"/>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0142" tIns="40072" rIns="80142" bIns="40072" rtlCol="0" anchor="ctr"/>
          <a:lstStyle/>
          <a:p>
            <a:pPr algn="ctr"/>
            <a:endParaRPr lang="sv-SE"/>
          </a:p>
        </p:txBody>
      </p:sp>
    </p:spTree>
    <p:extLst>
      <p:ext uri="{BB962C8B-B14F-4D97-AF65-F5344CB8AC3E}">
        <p14:creationId xmlns:p14="http://schemas.microsoft.com/office/powerpoint/2010/main" val="420627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sv-SE" sz="6300" dirty="0">
                <a:solidFill>
                  <a:schemeClr val="tx2"/>
                </a:solidFill>
                <a:latin typeface="Calibri" pitchFamily="34" charset="0"/>
                <a:cs typeface="Calibri" pitchFamily="34" charset="0"/>
              </a:rPr>
              <a:t>Agile</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095" y="1704787"/>
            <a:ext cx="2962554" cy="348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2537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946150" y="1158996"/>
            <a:ext cx="10037618" cy="5138472"/>
          </a:xfrm>
          <a:prstGeom prst="rect">
            <a:avLst/>
          </a:prstGeom>
        </p:spPr>
      </p:pic>
      <p:sp>
        <p:nvSpPr>
          <p:cNvPr id="6" name="Title 1"/>
          <p:cNvSpPr>
            <a:spLocks noGrp="1"/>
          </p:cNvSpPr>
          <p:nvPr>
            <p:ph type="title"/>
          </p:nvPr>
        </p:nvSpPr>
        <p:spPr>
          <a:xfrm>
            <a:off x="707159" y="0"/>
            <a:ext cx="10515600" cy="1325563"/>
          </a:xfrm>
        </p:spPr>
        <p:txBody>
          <a:bodyPr/>
          <a:lstStyle/>
          <a:p>
            <a:r>
              <a:rPr lang="sv-SE" dirty="0" smtClean="0">
                <a:solidFill>
                  <a:srgbClr val="C00000"/>
                </a:solidFill>
              </a:rPr>
              <a:t>Agile</a:t>
            </a:r>
            <a:endParaRPr lang="en-US" noProof="0" dirty="0">
              <a:solidFill>
                <a:srgbClr val="C00000"/>
              </a:solidFill>
            </a:endParaRPr>
          </a:p>
        </p:txBody>
      </p:sp>
    </p:spTree>
    <p:extLst>
      <p:ext uri="{BB962C8B-B14F-4D97-AF65-F5344CB8AC3E}">
        <p14:creationId xmlns:p14="http://schemas.microsoft.com/office/powerpoint/2010/main" val="25657168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219200" y="237237"/>
            <a:ext cx="9696450" cy="6449313"/>
          </a:xfrm>
          <a:prstGeom prst="rect">
            <a:avLst/>
          </a:prstGeom>
        </p:spPr>
      </p:pic>
    </p:spTree>
    <p:extLst>
      <p:ext uri="{BB962C8B-B14F-4D97-AF65-F5344CB8AC3E}">
        <p14:creationId xmlns:p14="http://schemas.microsoft.com/office/powerpoint/2010/main" val="39861363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4"/>
          <p:cNvSpPr>
            <a:spLocks noGrp="1" noChangeArrowheads="1"/>
          </p:cNvSpPr>
          <p:nvPr>
            <p:ph type="title" idx="4294967295"/>
          </p:nvPr>
        </p:nvSpPr>
        <p:spPr>
          <a:xfrm>
            <a:off x="2244684" y="33117"/>
            <a:ext cx="7451868" cy="1143240"/>
          </a:xfrm>
          <a:prstGeom prst="rect">
            <a:avLst/>
          </a:prstGeom>
        </p:spPr>
        <p:txBody>
          <a:bodyPr vert="horz" wrap="square" lIns="80142" tIns="40072" rIns="80142" bIns="40072" numCol="1" rtlCol="0" anchor="t" anchorCtr="0" compatLnSpc="1">
            <a:prstTxWarp prst="textNoShape">
              <a:avLst/>
            </a:prstTxWarp>
            <a:normAutofit/>
          </a:bodyPr>
          <a:lstStyle/>
          <a:p>
            <a:pPr eaLnBrk="1" hangingPunct="1"/>
            <a:r>
              <a:rPr lang="en-US" dirty="0" smtClean="0">
                <a:solidFill>
                  <a:srgbClr val="C00000"/>
                </a:solidFill>
              </a:rPr>
              <a:t>Predictive approach</a:t>
            </a:r>
          </a:p>
        </p:txBody>
      </p:sp>
      <p:sp>
        <p:nvSpPr>
          <p:cNvPr id="2057" name="Oval 5"/>
          <p:cNvSpPr>
            <a:spLocks noChangeArrowheads="1"/>
          </p:cNvSpPr>
          <p:nvPr/>
        </p:nvSpPr>
        <p:spPr bwMode="auto">
          <a:xfrm>
            <a:off x="2444578" y="5229227"/>
            <a:ext cx="195509" cy="215900"/>
          </a:xfrm>
          <a:prstGeom prst="ellipse">
            <a:avLst/>
          </a:prstGeom>
          <a:solidFill>
            <a:srgbClr val="000000"/>
          </a:solidFill>
          <a:ln w="9525" algn="ctr">
            <a:solidFill>
              <a:schemeClr val="tx1"/>
            </a:solidFill>
            <a:round/>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sp>
        <p:nvSpPr>
          <p:cNvPr id="277537" name="Line 33"/>
          <p:cNvSpPr>
            <a:spLocks noChangeShapeType="1"/>
          </p:cNvSpPr>
          <p:nvPr/>
        </p:nvSpPr>
        <p:spPr bwMode="auto">
          <a:xfrm flipV="1">
            <a:off x="2640083" y="1773244"/>
            <a:ext cx="3520608" cy="3527425"/>
          </a:xfrm>
          <a:prstGeom prst="line">
            <a:avLst/>
          </a:prstGeom>
          <a:noFill/>
          <a:ln w="28575" cap="rnd">
            <a:solidFill>
              <a:schemeClr val="tx1"/>
            </a:solidFill>
            <a:prstDash val="sysDot"/>
            <a:round/>
            <a:headEnd/>
            <a:tailEnd/>
          </a:ln>
        </p:spPr>
        <p:txBody>
          <a:bodyPr wrap="none" lIns="91419" tIns="45709" rIns="91419" bIns="45709" anchor="ctr"/>
          <a:lstStyle/>
          <a:p>
            <a:endParaRPr lang="sv-SE"/>
          </a:p>
        </p:txBody>
      </p:sp>
      <p:sp>
        <p:nvSpPr>
          <p:cNvPr id="277511" name="AutoShape 7"/>
          <p:cNvSpPr>
            <a:spLocks noChangeArrowheads="1"/>
          </p:cNvSpPr>
          <p:nvPr/>
        </p:nvSpPr>
        <p:spPr bwMode="auto">
          <a:xfrm>
            <a:off x="7466006" y="2492375"/>
            <a:ext cx="326328" cy="431800"/>
          </a:xfrm>
          <a:prstGeom prst="verticalScroll">
            <a:avLst>
              <a:gd name="adj" fmla="val 12500"/>
            </a:avLst>
          </a:prstGeom>
          <a:solidFill>
            <a:srgbClr val="FFAFAF"/>
          </a:solidFill>
          <a:ln w="9525">
            <a:solidFill>
              <a:srgbClr val="000000"/>
            </a:solidFill>
            <a:round/>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sp>
        <p:nvSpPr>
          <p:cNvPr id="277540" name="Text Box 36"/>
          <p:cNvSpPr txBox="1">
            <a:spLocks noChangeArrowheads="1"/>
          </p:cNvSpPr>
          <p:nvPr/>
        </p:nvSpPr>
        <p:spPr bwMode="auto">
          <a:xfrm>
            <a:off x="7652199" y="2565406"/>
            <a:ext cx="1476324" cy="276977"/>
          </a:xfrm>
          <a:prstGeom prst="rect">
            <a:avLst/>
          </a:prstGeom>
          <a:noFill/>
          <a:ln w="9525" algn="ctr">
            <a:noFill/>
            <a:miter lim="800000"/>
            <a:headEnd/>
            <a:tailEnd/>
          </a:ln>
        </p:spPr>
        <p:txBody>
          <a:bodyPr wrap="none" lIns="91419" tIns="45709" rIns="91419" bIns="45709">
            <a:spAutoFit/>
          </a:bodyPr>
          <a:lstStyle/>
          <a:p>
            <a:pPr algn="ctr" eaLnBrk="1" hangingPunct="1"/>
            <a:r>
              <a:rPr lang="sv-SE" sz="1200" dirty="0">
                <a:solidFill>
                  <a:srgbClr val="215773"/>
                </a:solidFill>
                <a:latin typeface="Tahoma" pitchFamily="34" charset="0"/>
              </a:rPr>
              <a:t>Requirements spec</a:t>
            </a:r>
          </a:p>
        </p:txBody>
      </p:sp>
      <p:sp>
        <p:nvSpPr>
          <p:cNvPr id="277517" name="AutoShape 13"/>
          <p:cNvSpPr>
            <a:spLocks noChangeArrowheads="1"/>
          </p:cNvSpPr>
          <p:nvPr/>
        </p:nvSpPr>
        <p:spPr bwMode="auto">
          <a:xfrm>
            <a:off x="6944172" y="1844675"/>
            <a:ext cx="326329" cy="431800"/>
          </a:xfrm>
          <a:prstGeom prst="verticalScroll">
            <a:avLst>
              <a:gd name="adj" fmla="val 12500"/>
            </a:avLst>
          </a:prstGeom>
          <a:solidFill>
            <a:srgbClr val="FFAFAF"/>
          </a:solidFill>
          <a:ln w="9525">
            <a:solidFill>
              <a:srgbClr val="000000"/>
            </a:solidFill>
            <a:round/>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sp>
        <p:nvSpPr>
          <p:cNvPr id="277541" name="Text Box 37"/>
          <p:cNvSpPr txBox="1">
            <a:spLocks noChangeArrowheads="1"/>
          </p:cNvSpPr>
          <p:nvPr/>
        </p:nvSpPr>
        <p:spPr bwMode="auto">
          <a:xfrm>
            <a:off x="7128894" y="1916118"/>
            <a:ext cx="1000553" cy="276977"/>
          </a:xfrm>
          <a:prstGeom prst="rect">
            <a:avLst/>
          </a:prstGeom>
          <a:noFill/>
          <a:ln w="9525" algn="ctr">
            <a:noFill/>
            <a:miter lim="800000"/>
            <a:headEnd/>
            <a:tailEnd/>
          </a:ln>
        </p:spPr>
        <p:txBody>
          <a:bodyPr wrap="none" lIns="91419" tIns="45709" rIns="91419" bIns="45709">
            <a:spAutoFit/>
          </a:bodyPr>
          <a:lstStyle/>
          <a:p>
            <a:pPr algn="ctr" eaLnBrk="1" hangingPunct="1"/>
            <a:r>
              <a:rPr lang="sv-SE" sz="1200" dirty="0">
                <a:solidFill>
                  <a:srgbClr val="215773"/>
                </a:solidFill>
                <a:latin typeface="Tahoma" pitchFamily="34" charset="0"/>
              </a:rPr>
              <a:t>Design spec</a:t>
            </a:r>
          </a:p>
        </p:txBody>
      </p:sp>
      <p:sp>
        <p:nvSpPr>
          <p:cNvPr id="277520" name="AutoShape 16"/>
          <p:cNvSpPr>
            <a:spLocks noChangeArrowheads="1"/>
          </p:cNvSpPr>
          <p:nvPr/>
        </p:nvSpPr>
        <p:spPr bwMode="auto">
          <a:xfrm>
            <a:off x="6160697" y="1268413"/>
            <a:ext cx="457147" cy="431800"/>
          </a:xfrm>
          <a:prstGeom prst="cube">
            <a:avLst>
              <a:gd name="adj" fmla="val 25000"/>
            </a:avLst>
          </a:prstGeom>
          <a:solidFill>
            <a:srgbClr val="99FF99"/>
          </a:solidFill>
          <a:ln w="9525">
            <a:solidFill>
              <a:srgbClr val="000000"/>
            </a:solidFill>
            <a:miter lim="800000"/>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sp>
        <p:nvSpPr>
          <p:cNvPr id="277542" name="Text Box 38"/>
          <p:cNvSpPr txBox="1">
            <a:spLocks noChangeArrowheads="1"/>
          </p:cNvSpPr>
          <p:nvPr/>
        </p:nvSpPr>
        <p:spPr bwMode="auto">
          <a:xfrm>
            <a:off x="6518462" y="1341444"/>
            <a:ext cx="707652" cy="276977"/>
          </a:xfrm>
          <a:prstGeom prst="rect">
            <a:avLst/>
          </a:prstGeom>
          <a:noFill/>
          <a:ln w="9525" algn="ctr">
            <a:noFill/>
            <a:miter lim="800000"/>
            <a:headEnd/>
            <a:tailEnd/>
          </a:ln>
        </p:spPr>
        <p:txBody>
          <a:bodyPr wrap="none" lIns="91419" tIns="45709" rIns="91419" bIns="45709">
            <a:spAutoFit/>
          </a:bodyPr>
          <a:lstStyle/>
          <a:p>
            <a:pPr algn="ctr" eaLnBrk="1" hangingPunct="1"/>
            <a:r>
              <a:rPr lang="sv-SE" sz="1200" dirty="0">
                <a:solidFill>
                  <a:srgbClr val="215773"/>
                </a:solidFill>
                <a:latin typeface="Tahoma" pitchFamily="34" charset="0"/>
              </a:rPr>
              <a:t>Release</a:t>
            </a:r>
          </a:p>
        </p:txBody>
      </p:sp>
      <p:grpSp>
        <p:nvGrpSpPr>
          <p:cNvPr id="2" name="Group 86"/>
          <p:cNvGrpSpPr>
            <a:grpSpLocks/>
          </p:cNvGrpSpPr>
          <p:nvPr/>
        </p:nvGrpSpPr>
        <p:grpSpPr bwMode="auto">
          <a:xfrm>
            <a:off x="7767898" y="3332168"/>
            <a:ext cx="724535" cy="719137"/>
            <a:chOff x="4059" y="2099"/>
            <a:chExt cx="415" cy="453"/>
          </a:xfrm>
        </p:grpSpPr>
        <p:sp>
          <p:nvSpPr>
            <p:cNvPr id="2101" name="AutoShape 46"/>
            <p:cNvSpPr>
              <a:spLocks noChangeArrowheads="1"/>
            </p:cNvSpPr>
            <p:nvPr/>
          </p:nvSpPr>
          <p:spPr bwMode="auto">
            <a:xfrm>
              <a:off x="4059" y="2099"/>
              <a:ext cx="409" cy="453"/>
            </a:xfrm>
            <a:prstGeom prst="cloudCallout">
              <a:avLst>
                <a:gd name="adj1" fmla="val 85940"/>
                <a:gd name="adj2" fmla="val 39403"/>
              </a:avLst>
            </a:prstGeom>
            <a:solidFill>
              <a:schemeClr val="folHlink"/>
            </a:solidFill>
            <a:ln w="9525">
              <a:solidFill>
                <a:schemeClr val="tx1"/>
              </a:solidFill>
              <a:round/>
              <a:headEnd/>
              <a:tailEnd/>
            </a:ln>
          </p:spPr>
          <p:txBody>
            <a:bodyPr anchor="ctr"/>
            <a:lstStyle/>
            <a:p>
              <a:pPr algn="ctr" eaLnBrk="1" hangingPunct="1"/>
              <a:endParaRPr lang="sv-SE" sz="1200" dirty="0">
                <a:solidFill>
                  <a:srgbClr val="215773"/>
                </a:solidFill>
                <a:latin typeface="Tahoma" pitchFamily="34" charset="0"/>
              </a:endParaRPr>
            </a:p>
          </p:txBody>
        </p:sp>
        <p:sp>
          <p:nvSpPr>
            <p:cNvPr id="2102" name="Text Box 35"/>
            <p:cNvSpPr txBox="1">
              <a:spLocks noChangeArrowheads="1"/>
            </p:cNvSpPr>
            <p:nvPr/>
          </p:nvSpPr>
          <p:spPr bwMode="auto">
            <a:xfrm>
              <a:off x="4073" y="2205"/>
              <a:ext cx="401" cy="173"/>
            </a:xfrm>
            <a:prstGeom prst="rect">
              <a:avLst/>
            </a:prstGeom>
            <a:noFill/>
            <a:ln w="9525" algn="ctr">
              <a:noFill/>
              <a:miter lim="800000"/>
              <a:headEnd/>
              <a:tailEnd/>
            </a:ln>
          </p:spPr>
          <p:txBody>
            <a:bodyPr anchor="ctr"/>
            <a:lstStyle/>
            <a:p>
              <a:pPr algn="ctr" eaLnBrk="1" hangingPunct="1"/>
              <a:r>
                <a:rPr lang="sv-SE" sz="1200" dirty="0">
                  <a:solidFill>
                    <a:schemeClr val="bg1"/>
                  </a:solidFill>
                  <a:latin typeface="Tahoma" pitchFamily="34" charset="0"/>
                </a:rPr>
                <a:t>Order</a:t>
              </a:r>
            </a:p>
          </p:txBody>
        </p:sp>
      </p:grpSp>
      <p:grpSp>
        <p:nvGrpSpPr>
          <p:cNvPr id="3" name="Group 50"/>
          <p:cNvGrpSpPr>
            <a:grpSpLocks/>
          </p:cNvGrpSpPr>
          <p:nvPr/>
        </p:nvGrpSpPr>
        <p:grpSpPr bwMode="auto">
          <a:xfrm>
            <a:off x="8703753" y="3548068"/>
            <a:ext cx="593717" cy="889001"/>
            <a:chOff x="4694" y="2251"/>
            <a:chExt cx="413" cy="560"/>
          </a:xfrm>
        </p:grpSpPr>
        <p:grpSp>
          <p:nvGrpSpPr>
            <p:cNvPr id="4" name="Group 30"/>
            <p:cNvGrpSpPr>
              <a:grpSpLocks/>
            </p:cNvGrpSpPr>
            <p:nvPr/>
          </p:nvGrpSpPr>
          <p:grpSpPr bwMode="auto">
            <a:xfrm>
              <a:off x="4694" y="2341"/>
              <a:ext cx="339" cy="470"/>
              <a:chOff x="3515" y="1071"/>
              <a:chExt cx="339" cy="470"/>
            </a:xfrm>
          </p:grpSpPr>
          <p:graphicFrame>
            <p:nvGraphicFramePr>
              <p:cNvPr id="2055" name="Object 31"/>
              <p:cNvGraphicFramePr>
                <a:graphicFrameLocks noChangeAspect="1"/>
              </p:cNvGraphicFramePr>
              <p:nvPr/>
            </p:nvGraphicFramePr>
            <p:xfrm>
              <a:off x="3515" y="1071"/>
              <a:ext cx="339" cy="470"/>
            </p:xfrm>
            <a:graphic>
              <a:graphicData uri="http://schemas.openxmlformats.org/presentationml/2006/ole">
                <mc:AlternateContent xmlns:mc="http://schemas.openxmlformats.org/markup-compatibility/2006">
                  <mc:Choice xmlns:v="urn:schemas-microsoft-com:vml" Requires="v">
                    <p:oleObj spid="_x0000_s7722" name="Visio" r:id="rId4" imgW="538441" imgH="746291" progId="">
                      <p:embed/>
                    </p:oleObj>
                  </mc:Choice>
                  <mc:Fallback>
                    <p:oleObj name="Visio" r:id="rId4" imgW="538441" imgH="746291" progId="">
                      <p:embed/>
                      <p:pic>
                        <p:nvPicPr>
                          <p:cNvPr id="2055"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071"/>
                            <a:ext cx="33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0" name="Text Box 32"/>
              <p:cNvSpPr txBox="1">
                <a:spLocks noChangeArrowheads="1"/>
              </p:cNvSpPr>
              <p:nvPr/>
            </p:nvSpPr>
            <p:spPr bwMode="auto">
              <a:xfrm>
                <a:off x="3564" y="1243"/>
                <a:ext cx="224" cy="233"/>
              </a:xfrm>
              <a:prstGeom prst="rect">
                <a:avLst/>
              </a:prstGeom>
              <a:noFill/>
              <a:ln w="9525" algn="ctr">
                <a:noFill/>
                <a:miter lim="800000"/>
                <a:headEnd/>
                <a:tailEnd/>
              </a:ln>
            </p:spPr>
            <p:txBody>
              <a:bodyPr wrap="none">
                <a:spAutoFit/>
              </a:bodyPr>
              <a:lstStyle/>
              <a:p>
                <a:pPr algn="ctr" eaLnBrk="1" hangingPunct="1"/>
                <a:r>
                  <a:rPr lang="sv-SE">
                    <a:solidFill>
                      <a:srgbClr val="215773"/>
                    </a:solidFill>
                    <a:latin typeface="Tahoma" pitchFamily="34" charset="0"/>
                  </a:rPr>
                  <a:t>C</a:t>
                </a:r>
              </a:p>
            </p:txBody>
          </p:sp>
        </p:grpSp>
        <p:pic>
          <p:nvPicPr>
            <p:cNvPr id="2099" name="Picture 48" descr="MCj0292594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1" y="2251"/>
              <a:ext cx="186" cy="232"/>
            </a:xfrm>
            <a:prstGeom prst="rect">
              <a:avLst/>
            </a:prstGeom>
            <a:noFill/>
            <a:ln w="9525">
              <a:noFill/>
              <a:miter lim="800000"/>
              <a:headEnd/>
              <a:tailEnd/>
            </a:ln>
          </p:spPr>
        </p:pic>
      </p:grpSp>
      <p:grpSp>
        <p:nvGrpSpPr>
          <p:cNvPr id="5" name="Group 83"/>
          <p:cNvGrpSpPr>
            <a:grpSpLocks/>
          </p:cNvGrpSpPr>
          <p:nvPr/>
        </p:nvGrpSpPr>
        <p:grpSpPr bwMode="auto">
          <a:xfrm>
            <a:off x="2035788" y="3721606"/>
            <a:ext cx="1108366" cy="1035051"/>
            <a:chOff x="113" y="2568"/>
            <a:chExt cx="771" cy="652"/>
          </a:xfrm>
        </p:grpSpPr>
        <p:grpSp>
          <p:nvGrpSpPr>
            <p:cNvPr id="6" name="Group 34"/>
            <p:cNvGrpSpPr>
              <a:grpSpLocks/>
            </p:cNvGrpSpPr>
            <p:nvPr/>
          </p:nvGrpSpPr>
          <p:grpSpPr bwMode="auto">
            <a:xfrm rot="-360690">
              <a:off x="385" y="2568"/>
              <a:ext cx="499" cy="544"/>
              <a:chOff x="884" y="2341"/>
              <a:chExt cx="499" cy="544"/>
            </a:xfrm>
          </p:grpSpPr>
          <p:sp>
            <p:nvSpPr>
              <p:cNvPr id="2094" name="Freeform 22"/>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2095" name="Line 24"/>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2096" name="Line 25"/>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2097" name="Line 26"/>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grpSp>
          <p:nvGrpSpPr>
            <p:cNvPr id="7" name="Group 66"/>
            <p:cNvGrpSpPr>
              <a:grpSpLocks/>
            </p:cNvGrpSpPr>
            <p:nvPr/>
          </p:nvGrpSpPr>
          <p:grpSpPr bwMode="auto">
            <a:xfrm>
              <a:off x="113" y="2750"/>
              <a:ext cx="339" cy="470"/>
              <a:chOff x="3515" y="1071"/>
              <a:chExt cx="339" cy="470"/>
            </a:xfrm>
          </p:grpSpPr>
          <p:graphicFrame>
            <p:nvGraphicFramePr>
              <p:cNvPr id="2054" name="Object 67"/>
              <p:cNvGraphicFramePr>
                <a:graphicFrameLocks noChangeAspect="1"/>
              </p:cNvGraphicFramePr>
              <p:nvPr/>
            </p:nvGraphicFramePr>
            <p:xfrm>
              <a:off x="3515" y="1071"/>
              <a:ext cx="339" cy="470"/>
            </p:xfrm>
            <a:graphic>
              <a:graphicData uri="http://schemas.openxmlformats.org/presentationml/2006/ole">
                <mc:AlternateContent xmlns:mc="http://schemas.openxmlformats.org/markup-compatibility/2006">
                  <mc:Choice xmlns:v="urn:schemas-microsoft-com:vml" Requires="v">
                    <p:oleObj spid="_x0000_s7723" name="Visio" r:id="rId7" imgW="538441" imgH="746291" progId="">
                      <p:embed/>
                    </p:oleObj>
                  </mc:Choice>
                  <mc:Fallback>
                    <p:oleObj name="Visio" r:id="rId7" imgW="538441" imgH="746291" progId="">
                      <p:embed/>
                      <p:pic>
                        <p:nvPicPr>
                          <p:cNvPr id="2054"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071"/>
                            <a:ext cx="33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3" name="Text Box 68"/>
              <p:cNvSpPr txBox="1">
                <a:spLocks noChangeArrowheads="1"/>
              </p:cNvSpPr>
              <p:nvPr/>
            </p:nvSpPr>
            <p:spPr bwMode="auto">
              <a:xfrm>
                <a:off x="3560" y="1243"/>
                <a:ext cx="238" cy="233"/>
              </a:xfrm>
              <a:prstGeom prst="rect">
                <a:avLst/>
              </a:prstGeom>
              <a:noFill/>
              <a:ln w="9525" algn="ctr">
                <a:noFill/>
                <a:miter lim="800000"/>
                <a:headEnd/>
                <a:tailEnd/>
              </a:ln>
            </p:spPr>
            <p:txBody>
              <a:bodyPr wrap="none">
                <a:spAutoFit/>
              </a:bodyPr>
              <a:lstStyle/>
              <a:p>
                <a:pPr algn="ctr" eaLnBrk="1" hangingPunct="1"/>
                <a:r>
                  <a:rPr lang="sv-SE">
                    <a:solidFill>
                      <a:srgbClr val="215773"/>
                    </a:solidFill>
                    <a:latin typeface="Tahoma" pitchFamily="34" charset="0"/>
                  </a:rPr>
                  <a:t>D</a:t>
                </a:r>
              </a:p>
            </p:txBody>
          </p:sp>
        </p:grpSp>
      </p:grpSp>
      <p:grpSp>
        <p:nvGrpSpPr>
          <p:cNvPr id="8" name="Group 84"/>
          <p:cNvGrpSpPr>
            <a:grpSpLocks/>
          </p:cNvGrpSpPr>
          <p:nvPr/>
        </p:nvGrpSpPr>
        <p:grpSpPr bwMode="auto">
          <a:xfrm>
            <a:off x="2770902" y="4941894"/>
            <a:ext cx="1108366" cy="962026"/>
            <a:chOff x="567" y="3113"/>
            <a:chExt cx="771" cy="606"/>
          </a:xfrm>
        </p:grpSpPr>
        <p:grpSp>
          <p:nvGrpSpPr>
            <p:cNvPr id="9" name="Group 56"/>
            <p:cNvGrpSpPr>
              <a:grpSpLocks/>
            </p:cNvGrpSpPr>
            <p:nvPr/>
          </p:nvGrpSpPr>
          <p:grpSpPr bwMode="auto">
            <a:xfrm>
              <a:off x="567" y="3249"/>
              <a:ext cx="339" cy="470"/>
              <a:chOff x="3515" y="1071"/>
              <a:chExt cx="339" cy="470"/>
            </a:xfrm>
          </p:grpSpPr>
          <p:graphicFrame>
            <p:nvGraphicFramePr>
              <p:cNvPr id="2053" name="Object 57"/>
              <p:cNvGraphicFramePr>
                <a:graphicFrameLocks noChangeAspect="1"/>
              </p:cNvGraphicFramePr>
              <p:nvPr/>
            </p:nvGraphicFramePr>
            <p:xfrm>
              <a:off x="3515" y="1071"/>
              <a:ext cx="339" cy="470"/>
            </p:xfrm>
            <a:graphic>
              <a:graphicData uri="http://schemas.openxmlformats.org/presentationml/2006/ole">
                <mc:AlternateContent xmlns:mc="http://schemas.openxmlformats.org/markup-compatibility/2006">
                  <mc:Choice xmlns:v="urn:schemas-microsoft-com:vml" Requires="v">
                    <p:oleObj spid="_x0000_s7724" name="Visio" r:id="rId8" imgW="538441" imgH="746291" progId="">
                      <p:embed/>
                    </p:oleObj>
                  </mc:Choice>
                  <mc:Fallback>
                    <p:oleObj name="Visio" r:id="rId8" imgW="538441" imgH="746291" progId="">
                      <p:embed/>
                      <p:pic>
                        <p:nvPicPr>
                          <p:cNvPr id="2053"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071"/>
                            <a:ext cx="33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0" name="Text Box 58"/>
              <p:cNvSpPr txBox="1">
                <a:spLocks noChangeArrowheads="1"/>
              </p:cNvSpPr>
              <p:nvPr/>
            </p:nvSpPr>
            <p:spPr bwMode="auto">
              <a:xfrm>
                <a:off x="3563" y="1243"/>
                <a:ext cx="228" cy="233"/>
              </a:xfrm>
              <a:prstGeom prst="rect">
                <a:avLst/>
              </a:prstGeom>
              <a:noFill/>
              <a:ln w="9525" algn="ctr">
                <a:noFill/>
                <a:miter lim="800000"/>
                <a:headEnd/>
                <a:tailEnd/>
              </a:ln>
            </p:spPr>
            <p:txBody>
              <a:bodyPr wrap="none">
                <a:spAutoFit/>
              </a:bodyPr>
              <a:lstStyle/>
              <a:p>
                <a:pPr algn="ctr" eaLnBrk="1" hangingPunct="1"/>
                <a:r>
                  <a:rPr lang="sv-SE">
                    <a:solidFill>
                      <a:srgbClr val="215773"/>
                    </a:solidFill>
                    <a:latin typeface="Tahoma" pitchFamily="34" charset="0"/>
                  </a:rPr>
                  <a:t>R</a:t>
                </a:r>
              </a:p>
            </p:txBody>
          </p:sp>
        </p:grpSp>
        <p:grpSp>
          <p:nvGrpSpPr>
            <p:cNvPr id="10" name="Group 72"/>
            <p:cNvGrpSpPr>
              <a:grpSpLocks/>
            </p:cNvGrpSpPr>
            <p:nvPr/>
          </p:nvGrpSpPr>
          <p:grpSpPr bwMode="auto">
            <a:xfrm>
              <a:off x="839" y="3113"/>
              <a:ext cx="499" cy="544"/>
              <a:chOff x="884" y="2341"/>
              <a:chExt cx="499" cy="544"/>
            </a:xfrm>
          </p:grpSpPr>
          <p:sp>
            <p:nvSpPr>
              <p:cNvPr id="2086" name="Freeform 73"/>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2087" name="Line 74"/>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2088" name="Line 75"/>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2089" name="Line 76"/>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grpSp>
      <p:grpSp>
        <p:nvGrpSpPr>
          <p:cNvPr id="11" name="Group 82"/>
          <p:cNvGrpSpPr>
            <a:grpSpLocks/>
          </p:cNvGrpSpPr>
          <p:nvPr/>
        </p:nvGrpSpPr>
        <p:grpSpPr bwMode="auto">
          <a:xfrm>
            <a:off x="1955803" y="4365634"/>
            <a:ext cx="1141430" cy="1046163"/>
            <a:chOff x="0" y="2069"/>
            <a:chExt cx="794" cy="659"/>
          </a:xfrm>
        </p:grpSpPr>
        <p:grpSp>
          <p:nvGrpSpPr>
            <p:cNvPr id="12" name="Group 71"/>
            <p:cNvGrpSpPr>
              <a:grpSpLocks/>
            </p:cNvGrpSpPr>
            <p:nvPr/>
          </p:nvGrpSpPr>
          <p:grpSpPr bwMode="auto">
            <a:xfrm>
              <a:off x="0" y="2387"/>
              <a:ext cx="369" cy="341"/>
              <a:chOff x="884" y="3294"/>
              <a:chExt cx="369" cy="341"/>
            </a:xfrm>
          </p:grpSpPr>
          <p:graphicFrame>
            <p:nvGraphicFramePr>
              <p:cNvPr id="2050" name="Object 63"/>
              <p:cNvGraphicFramePr>
                <a:graphicFrameLocks noChangeAspect="1"/>
              </p:cNvGraphicFramePr>
              <p:nvPr/>
            </p:nvGraphicFramePr>
            <p:xfrm>
              <a:off x="975" y="3294"/>
              <a:ext cx="182" cy="244"/>
            </p:xfrm>
            <a:graphic>
              <a:graphicData uri="http://schemas.openxmlformats.org/presentationml/2006/ole">
                <mc:AlternateContent xmlns:mc="http://schemas.openxmlformats.org/markup-compatibility/2006">
                  <mc:Choice xmlns:v="urn:schemas-microsoft-com:vml" Requires="v">
                    <p:oleObj spid="_x0000_s7725" name="Visio" r:id="rId9" imgW="538441" imgH="746291" progId="">
                      <p:embed/>
                    </p:oleObj>
                  </mc:Choice>
                  <mc:Fallback>
                    <p:oleObj name="Visio" r:id="rId9" imgW="538441" imgH="746291" progId="">
                      <p:embed/>
                      <p:pic>
                        <p:nvPicPr>
                          <p:cNvPr id="205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294"/>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64"/>
              <p:cNvGraphicFramePr>
                <a:graphicFrameLocks noChangeAspect="1"/>
              </p:cNvGraphicFramePr>
              <p:nvPr/>
            </p:nvGraphicFramePr>
            <p:xfrm>
              <a:off x="1065" y="3385"/>
              <a:ext cx="182" cy="244"/>
            </p:xfrm>
            <a:graphic>
              <a:graphicData uri="http://schemas.openxmlformats.org/presentationml/2006/ole">
                <mc:AlternateContent xmlns:mc="http://schemas.openxmlformats.org/markup-compatibility/2006">
                  <mc:Choice xmlns:v="urn:schemas-microsoft-com:vml" Requires="v">
                    <p:oleObj spid="_x0000_s7726" name="Visio" r:id="rId10" imgW="538441" imgH="746291" progId="">
                      <p:embed/>
                    </p:oleObj>
                  </mc:Choice>
                  <mc:Fallback>
                    <p:oleObj name="Visio" r:id="rId10" imgW="538441" imgH="746291" progId="">
                      <p:embed/>
                      <p:pic>
                        <p:nvPicPr>
                          <p:cNvPr id="2051"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 y="3385"/>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65"/>
              <p:cNvGraphicFramePr>
                <a:graphicFrameLocks noChangeAspect="1"/>
              </p:cNvGraphicFramePr>
              <p:nvPr/>
            </p:nvGraphicFramePr>
            <p:xfrm>
              <a:off x="884" y="3339"/>
              <a:ext cx="182" cy="244"/>
            </p:xfrm>
            <a:graphic>
              <a:graphicData uri="http://schemas.openxmlformats.org/presentationml/2006/ole">
                <mc:AlternateContent xmlns:mc="http://schemas.openxmlformats.org/markup-compatibility/2006">
                  <mc:Choice xmlns:v="urn:schemas-microsoft-com:vml" Requires="v">
                    <p:oleObj spid="_x0000_s7727" name="Visio" r:id="rId11" imgW="538441" imgH="746291" progId="">
                      <p:embed/>
                    </p:oleObj>
                  </mc:Choice>
                  <mc:Fallback>
                    <p:oleObj name="Visio" r:id="rId11" imgW="538441" imgH="746291" progId="">
                      <p:embed/>
                      <p:pic>
                        <p:nvPicPr>
                          <p:cNvPr id="2052"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3339"/>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2" name="Text Box 69"/>
              <p:cNvSpPr txBox="1">
                <a:spLocks noChangeArrowheads="1"/>
              </p:cNvSpPr>
              <p:nvPr/>
            </p:nvSpPr>
            <p:spPr bwMode="auto">
              <a:xfrm>
                <a:off x="884" y="3410"/>
                <a:ext cx="188" cy="174"/>
              </a:xfrm>
              <a:prstGeom prst="rect">
                <a:avLst/>
              </a:prstGeom>
              <a:noFill/>
              <a:ln w="9525" algn="ctr">
                <a:noFill/>
                <a:miter lim="800000"/>
                <a:headEnd/>
                <a:tailEnd/>
              </a:ln>
            </p:spPr>
            <p:txBody>
              <a:bodyPr wrap="none">
                <a:spAutoFit/>
              </a:bodyPr>
              <a:lstStyle/>
              <a:p>
                <a:pPr algn="ctr" eaLnBrk="1" hangingPunct="1"/>
                <a:r>
                  <a:rPr lang="sv-SE" sz="1200" dirty="0">
                    <a:solidFill>
                      <a:srgbClr val="215773"/>
                    </a:solidFill>
                    <a:latin typeface="Tahoma" pitchFamily="34" charset="0"/>
                  </a:rPr>
                  <a:t>P</a:t>
                </a:r>
              </a:p>
            </p:txBody>
          </p:sp>
          <p:sp>
            <p:nvSpPr>
              <p:cNvPr id="2083" name="Text Box 70"/>
              <p:cNvSpPr txBox="1">
                <a:spLocks noChangeArrowheads="1"/>
              </p:cNvSpPr>
              <p:nvPr/>
            </p:nvSpPr>
            <p:spPr bwMode="auto">
              <a:xfrm>
                <a:off x="1065" y="3461"/>
                <a:ext cx="188" cy="174"/>
              </a:xfrm>
              <a:prstGeom prst="rect">
                <a:avLst/>
              </a:prstGeom>
              <a:noFill/>
              <a:ln w="9525" algn="ctr">
                <a:noFill/>
                <a:miter lim="800000"/>
                <a:headEnd/>
                <a:tailEnd/>
              </a:ln>
            </p:spPr>
            <p:txBody>
              <a:bodyPr wrap="none">
                <a:spAutoFit/>
              </a:bodyPr>
              <a:lstStyle/>
              <a:p>
                <a:pPr algn="ctr" eaLnBrk="1" hangingPunct="1"/>
                <a:r>
                  <a:rPr lang="sv-SE" sz="1200" dirty="0">
                    <a:solidFill>
                      <a:srgbClr val="215773"/>
                    </a:solidFill>
                    <a:latin typeface="Tahoma" pitchFamily="34" charset="0"/>
                  </a:rPr>
                  <a:t>P</a:t>
                </a:r>
              </a:p>
            </p:txBody>
          </p:sp>
        </p:grpSp>
        <p:grpSp>
          <p:nvGrpSpPr>
            <p:cNvPr id="13" name="Group 77"/>
            <p:cNvGrpSpPr>
              <a:grpSpLocks/>
            </p:cNvGrpSpPr>
            <p:nvPr/>
          </p:nvGrpSpPr>
          <p:grpSpPr bwMode="auto">
            <a:xfrm rot="-828725">
              <a:off x="295" y="2069"/>
              <a:ext cx="499" cy="544"/>
              <a:chOff x="884" y="2341"/>
              <a:chExt cx="499" cy="544"/>
            </a:xfrm>
          </p:grpSpPr>
          <p:sp>
            <p:nvSpPr>
              <p:cNvPr id="2078" name="Freeform 78"/>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2079" name="Line 79"/>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2080" name="Line 80"/>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2081" name="Line 81"/>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grpSp>
      <p:grpSp>
        <p:nvGrpSpPr>
          <p:cNvPr id="14" name="Group 44"/>
          <p:cNvGrpSpPr>
            <a:grpSpLocks/>
          </p:cNvGrpSpPr>
          <p:nvPr/>
        </p:nvGrpSpPr>
        <p:grpSpPr bwMode="auto">
          <a:xfrm>
            <a:off x="7857028" y="3429003"/>
            <a:ext cx="583653" cy="644525"/>
            <a:chOff x="3060" y="2284"/>
            <a:chExt cx="406" cy="406"/>
          </a:xfrm>
        </p:grpSpPr>
        <p:sp>
          <p:nvSpPr>
            <p:cNvPr id="2074" name="Freeform 42"/>
            <p:cNvSpPr>
              <a:spLocks/>
            </p:cNvSpPr>
            <p:nvPr/>
          </p:nvSpPr>
          <p:spPr bwMode="auto">
            <a:xfrm>
              <a:off x="3080" y="2284"/>
              <a:ext cx="386" cy="406"/>
            </a:xfrm>
            <a:custGeom>
              <a:avLst/>
              <a:gdLst>
                <a:gd name="T0" fmla="*/ 0 w 386"/>
                <a:gd name="T1" fmla="*/ 0 h 406"/>
                <a:gd name="T2" fmla="*/ 106 w 386"/>
                <a:gd name="T3" fmla="*/ 115 h 406"/>
                <a:gd name="T4" fmla="*/ 286 w 386"/>
                <a:gd name="T5" fmla="*/ 300 h 406"/>
                <a:gd name="T6" fmla="*/ 361 w 386"/>
                <a:gd name="T7" fmla="*/ 376 h 406"/>
                <a:gd name="T8" fmla="*/ 371 w 386"/>
                <a:gd name="T9" fmla="*/ 391 h 406"/>
                <a:gd name="T10" fmla="*/ 386 w 386"/>
                <a:gd name="T11" fmla="*/ 406 h 406"/>
                <a:gd name="T12" fmla="*/ 0 60000 65536"/>
                <a:gd name="T13" fmla="*/ 0 60000 65536"/>
                <a:gd name="T14" fmla="*/ 0 60000 65536"/>
                <a:gd name="T15" fmla="*/ 0 60000 65536"/>
                <a:gd name="T16" fmla="*/ 0 60000 65536"/>
                <a:gd name="T17" fmla="*/ 0 60000 65536"/>
                <a:gd name="T18" fmla="*/ 0 w 386"/>
                <a:gd name="T19" fmla="*/ 0 h 406"/>
                <a:gd name="T20" fmla="*/ 386 w 386"/>
                <a:gd name="T21" fmla="*/ 406 h 406"/>
              </a:gdLst>
              <a:ahLst/>
              <a:cxnLst>
                <a:cxn ang="T12">
                  <a:pos x="T0" y="T1"/>
                </a:cxn>
                <a:cxn ang="T13">
                  <a:pos x="T2" y="T3"/>
                </a:cxn>
                <a:cxn ang="T14">
                  <a:pos x="T4" y="T5"/>
                </a:cxn>
                <a:cxn ang="T15">
                  <a:pos x="T6" y="T7"/>
                </a:cxn>
                <a:cxn ang="T16">
                  <a:pos x="T8" y="T9"/>
                </a:cxn>
                <a:cxn ang="T17">
                  <a:pos x="T10" y="T11"/>
                </a:cxn>
              </a:cxnLst>
              <a:rect l="T18" t="T19" r="T20" b="T21"/>
              <a:pathLst>
                <a:path w="386" h="406">
                  <a:moveTo>
                    <a:pt x="0" y="0"/>
                  </a:moveTo>
                  <a:cubicBezTo>
                    <a:pt x="14" y="43"/>
                    <a:pt x="76" y="85"/>
                    <a:pt x="106" y="115"/>
                  </a:cubicBezTo>
                  <a:cubicBezTo>
                    <a:pt x="166" y="175"/>
                    <a:pt x="226" y="238"/>
                    <a:pt x="286" y="300"/>
                  </a:cubicBezTo>
                  <a:cubicBezTo>
                    <a:pt x="310" y="325"/>
                    <a:pt x="332" y="357"/>
                    <a:pt x="361" y="376"/>
                  </a:cubicBezTo>
                  <a:cubicBezTo>
                    <a:pt x="364" y="381"/>
                    <a:pt x="367" y="386"/>
                    <a:pt x="371" y="391"/>
                  </a:cubicBezTo>
                  <a:cubicBezTo>
                    <a:pt x="376" y="396"/>
                    <a:pt x="386" y="406"/>
                    <a:pt x="386" y="406"/>
                  </a:cubicBezTo>
                </a:path>
              </a:pathLst>
            </a:custGeom>
            <a:noFill/>
            <a:ln w="57150">
              <a:solidFill>
                <a:srgbClr val="FF3300"/>
              </a:solidFill>
              <a:round/>
              <a:headEnd/>
              <a:tailEnd/>
            </a:ln>
          </p:spPr>
          <p:txBody>
            <a:bodyPr wrap="none" anchor="ctr"/>
            <a:lstStyle/>
            <a:p>
              <a:endParaRPr lang="sv-SE"/>
            </a:p>
          </p:txBody>
        </p:sp>
        <p:sp>
          <p:nvSpPr>
            <p:cNvPr id="2075" name="Freeform 43"/>
            <p:cNvSpPr>
              <a:spLocks/>
            </p:cNvSpPr>
            <p:nvPr/>
          </p:nvSpPr>
          <p:spPr bwMode="auto">
            <a:xfrm>
              <a:off x="3060" y="2304"/>
              <a:ext cx="376" cy="376"/>
            </a:xfrm>
            <a:custGeom>
              <a:avLst/>
              <a:gdLst>
                <a:gd name="T0" fmla="*/ 376 w 376"/>
                <a:gd name="T1" fmla="*/ 0 h 376"/>
                <a:gd name="T2" fmla="*/ 241 w 376"/>
                <a:gd name="T3" fmla="*/ 105 h 376"/>
                <a:gd name="T4" fmla="*/ 0 w 376"/>
                <a:gd name="T5" fmla="*/ 376 h 376"/>
                <a:gd name="T6" fmla="*/ 0 60000 65536"/>
                <a:gd name="T7" fmla="*/ 0 60000 65536"/>
                <a:gd name="T8" fmla="*/ 0 60000 65536"/>
                <a:gd name="T9" fmla="*/ 0 w 376"/>
                <a:gd name="T10" fmla="*/ 0 h 376"/>
                <a:gd name="T11" fmla="*/ 376 w 376"/>
                <a:gd name="T12" fmla="*/ 376 h 376"/>
              </a:gdLst>
              <a:ahLst/>
              <a:cxnLst>
                <a:cxn ang="T6">
                  <a:pos x="T0" y="T1"/>
                </a:cxn>
                <a:cxn ang="T7">
                  <a:pos x="T2" y="T3"/>
                </a:cxn>
                <a:cxn ang="T8">
                  <a:pos x="T4" y="T5"/>
                </a:cxn>
              </a:cxnLst>
              <a:rect l="T9" t="T10" r="T11" b="T12"/>
              <a:pathLst>
                <a:path w="376" h="376">
                  <a:moveTo>
                    <a:pt x="376" y="0"/>
                  </a:moveTo>
                  <a:cubicBezTo>
                    <a:pt x="334" y="42"/>
                    <a:pt x="286" y="68"/>
                    <a:pt x="241" y="105"/>
                  </a:cubicBezTo>
                  <a:cubicBezTo>
                    <a:pt x="149" y="181"/>
                    <a:pt x="54" y="267"/>
                    <a:pt x="0" y="376"/>
                  </a:cubicBezTo>
                </a:path>
              </a:pathLst>
            </a:custGeom>
            <a:noFill/>
            <a:ln w="57150">
              <a:solidFill>
                <a:srgbClr val="FF3300"/>
              </a:solidFill>
              <a:round/>
              <a:headEnd/>
              <a:tailEnd/>
            </a:ln>
          </p:spPr>
          <p:txBody>
            <a:bodyPr wrap="none" anchor="ctr"/>
            <a:lstStyle/>
            <a:p>
              <a:endParaRPr lang="sv-SE"/>
            </a:p>
          </p:txBody>
        </p:sp>
      </p:grpSp>
      <p:grpSp>
        <p:nvGrpSpPr>
          <p:cNvPr id="15" name="Group 85"/>
          <p:cNvGrpSpPr>
            <a:grpSpLocks/>
          </p:cNvGrpSpPr>
          <p:nvPr/>
        </p:nvGrpSpPr>
        <p:grpSpPr bwMode="auto">
          <a:xfrm>
            <a:off x="6499965" y="4725985"/>
            <a:ext cx="602342" cy="719137"/>
            <a:chOff x="3161" y="2977"/>
            <a:chExt cx="419" cy="453"/>
          </a:xfrm>
        </p:grpSpPr>
        <p:sp>
          <p:nvSpPr>
            <p:cNvPr id="2072" name="AutoShape 47"/>
            <p:cNvSpPr>
              <a:spLocks noChangeArrowheads="1"/>
            </p:cNvSpPr>
            <p:nvPr/>
          </p:nvSpPr>
          <p:spPr bwMode="auto">
            <a:xfrm>
              <a:off x="3161" y="2977"/>
              <a:ext cx="409" cy="453"/>
            </a:xfrm>
            <a:prstGeom prst="cloudCallout">
              <a:avLst>
                <a:gd name="adj1" fmla="val 191319"/>
                <a:gd name="adj2" fmla="val -44704"/>
              </a:avLst>
            </a:prstGeom>
            <a:solidFill>
              <a:schemeClr val="folHlink"/>
            </a:solidFill>
            <a:ln w="9525">
              <a:solidFill>
                <a:schemeClr val="tx1"/>
              </a:solidFill>
              <a:round/>
              <a:headEnd/>
              <a:tailEnd/>
            </a:ln>
          </p:spPr>
          <p:txBody>
            <a:bodyPr anchor="ctr"/>
            <a:lstStyle/>
            <a:p>
              <a:pPr algn="ctr" eaLnBrk="1" hangingPunct="1"/>
              <a:endParaRPr lang="sv-SE" sz="1200" dirty="0">
                <a:solidFill>
                  <a:srgbClr val="215773"/>
                </a:solidFill>
                <a:latin typeface="Tahoma" pitchFamily="34" charset="0"/>
              </a:endParaRPr>
            </a:p>
          </p:txBody>
        </p:sp>
        <p:sp>
          <p:nvSpPr>
            <p:cNvPr id="2073" name="Text Box 40"/>
            <p:cNvSpPr txBox="1">
              <a:spLocks noChangeArrowheads="1"/>
            </p:cNvSpPr>
            <p:nvPr/>
          </p:nvSpPr>
          <p:spPr bwMode="auto">
            <a:xfrm>
              <a:off x="3162" y="3052"/>
              <a:ext cx="418" cy="291"/>
            </a:xfrm>
            <a:prstGeom prst="rect">
              <a:avLst/>
            </a:prstGeom>
            <a:noFill/>
            <a:ln w="9525" algn="ctr">
              <a:noFill/>
              <a:miter lim="800000"/>
              <a:headEnd/>
              <a:tailEnd/>
            </a:ln>
          </p:spPr>
          <p:txBody>
            <a:bodyPr wrap="none">
              <a:spAutoFit/>
            </a:bodyPr>
            <a:lstStyle/>
            <a:p>
              <a:pPr algn="ctr" eaLnBrk="1" hangingPunct="1"/>
              <a:r>
                <a:rPr lang="sv-SE" sz="1200" dirty="0">
                  <a:solidFill>
                    <a:schemeClr val="bg1"/>
                  </a:solidFill>
                  <a:latin typeface="Tahoma" pitchFamily="34" charset="0"/>
                </a:rPr>
                <a:t>Actual</a:t>
              </a:r>
            </a:p>
            <a:p>
              <a:pPr algn="ctr" eaLnBrk="1" hangingPunct="1"/>
              <a:r>
                <a:rPr lang="sv-SE" sz="1200" dirty="0">
                  <a:solidFill>
                    <a:schemeClr val="bg1"/>
                  </a:solidFill>
                  <a:latin typeface="Tahoma" pitchFamily="34" charset="0"/>
                </a:rPr>
                <a:t>need</a:t>
              </a:r>
            </a:p>
          </p:txBody>
        </p:sp>
      </p:grpSp>
    </p:spTree>
    <p:extLst>
      <p:ext uri="{BB962C8B-B14F-4D97-AF65-F5344CB8AC3E}">
        <p14:creationId xmlns:p14="http://schemas.microsoft.com/office/powerpoint/2010/main" val="3472437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75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75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75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7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7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75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75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37" grpId="0" animBg="1"/>
      <p:bldP spid="277511" grpId="0" animBg="1"/>
      <p:bldP spid="277540" grpId="0"/>
      <p:bldP spid="277517" grpId="0" animBg="1"/>
      <p:bldP spid="277541" grpId="0"/>
      <p:bldP spid="277520" grpId="0" animBg="1"/>
      <p:bldP spid="2775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658" name="AutoShape 82"/>
          <p:cNvSpPr>
            <a:spLocks noChangeArrowheads="1"/>
          </p:cNvSpPr>
          <p:nvPr/>
        </p:nvSpPr>
        <p:spPr bwMode="auto">
          <a:xfrm>
            <a:off x="7008862" y="4581530"/>
            <a:ext cx="652657" cy="792163"/>
          </a:xfrm>
          <a:prstGeom prst="cloudCallout">
            <a:avLst>
              <a:gd name="adj1" fmla="val 162116"/>
              <a:gd name="adj2" fmla="val -60421"/>
            </a:avLst>
          </a:prstGeom>
          <a:solidFill>
            <a:schemeClr val="folHlink"/>
          </a:solidFill>
          <a:ln w="9525">
            <a:solidFill>
              <a:schemeClr val="tx1"/>
            </a:solidFill>
            <a:round/>
            <a:headEnd/>
            <a:tailEnd/>
          </a:ln>
        </p:spPr>
        <p:txBody>
          <a:bodyPr lIns="91419" tIns="45709" rIns="91419" bIns="45709" anchor="ctr"/>
          <a:lstStyle/>
          <a:p>
            <a:pPr algn="ctr" eaLnBrk="1" hangingPunct="1"/>
            <a:endParaRPr lang="sv-SE" sz="1200" dirty="0">
              <a:solidFill>
                <a:srgbClr val="215773"/>
              </a:solidFill>
              <a:latin typeface="Tahoma" pitchFamily="34" charset="0"/>
            </a:endParaRPr>
          </a:p>
        </p:txBody>
      </p:sp>
      <p:sp>
        <p:nvSpPr>
          <p:cNvPr id="280646" name="AutoShape 70"/>
          <p:cNvSpPr>
            <a:spLocks noChangeArrowheads="1"/>
          </p:cNvSpPr>
          <p:nvPr/>
        </p:nvSpPr>
        <p:spPr bwMode="auto">
          <a:xfrm>
            <a:off x="3683760" y="4221169"/>
            <a:ext cx="455710" cy="504825"/>
          </a:xfrm>
          <a:prstGeom prst="cloudCallout">
            <a:avLst>
              <a:gd name="adj1" fmla="val 128866"/>
              <a:gd name="adj2" fmla="val -37736"/>
            </a:avLst>
          </a:prstGeom>
          <a:solidFill>
            <a:schemeClr val="folHlink"/>
          </a:solidFill>
          <a:ln w="9525">
            <a:solidFill>
              <a:schemeClr val="tx1"/>
            </a:solidFill>
            <a:round/>
            <a:headEnd/>
            <a:tailEnd/>
          </a:ln>
        </p:spPr>
        <p:txBody>
          <a:bodyPr lIns="91419" tIns="45709" rIns="91419" bIns="45709" anchor="ctr"/>
          <a:lstStyle/>
          <a:p>
            <a:pPr algn="ctr" eaLnBrk="1" hangingPunct="1"/>
            <a:endParaRPr lang="sv-SE" sz="1200" dirty="0">
              <a:solidFill>
                <a:srgbClr val="215773"/>
              </a:solidFill>
              <a:latin typeface="Tahoma" pitchFamily="34" charset="0"/>
            </a:endParaRPr>
          </a:p>
        </p:txBody>
      </p:sp>
      <p:sp>
        <p:nvSpPr>
          <p:cNvPr id="3083" name="Rectangle 4"/>
          <p:cNvSpPr>
            <a:spLocks noGrp="1" noChangeArrowheads="1"/>
          </p:cNvSpPr>
          <p:nvPr>
            <p:ph type="title" idx="4294967295"/>
          </p:nvPr>
        </p:nvSpPr>
        <p:spPr>
          <a:xfrm>
            <a:off x="2244684" y="33117"/>
            <a:ext cx="7451868" cy="1143240"/>
          </a:xfrm>
          <a:prstGeom prst="rect">
            <a:avLst/>
          </a:prstGeom>
        </p:spPr>
        <p:txBody>
          <a:bodyPr vert="horz" wrap="square" lIns="80142" tIns="40072" rIns="80142" bIns="40072" numCol="1" rtlCol="0" anchor="t" anchorCtr="0" compatLnSpc="1">
            <a:prstTxWarp prst="textNoShape">
              <a:avLst/>
            </a:prstTxWarp>
            <a:normAutofit/>
          </a:bodyPr>
          <a:lstStyle/>
          <a:p>
            <a:pPr eaLnBrk="1" hangingPunct="1"/>
            <a:r>
              <a:rPr lang="en-US" dirty="0" smtClean="0">
                <a:solidFill>
                  <a:srgbClr val="C00000"/>
                </a:solidFill>
              </a:rPr>
              <a:t>Adaptive approach</a:t>
            </a:r>
          </a:p>
        </p:txBody>
      </p:sp>
      <p:sp>
        <p:nvSpPr>
          <p:cNvPr id="3084" name="Oval 5"/>
          <p:cNvSpPr>
            <a:spLocks noChangeArrowheads="1"/>
          </p:cNvSpPr>
          <p:nvPr/>
        </p:nvSpPr>
        <p:spPr bwMode="auto">
          <a:xfrm>
            <a:off x="2444578" y="5229227"/>
            <a:ext cx="195509" cy="215900"/>
          </a:xfrm>
          <a:prstGeom prst="ellipse">
            <a:avLst/>
          </a:prstGeom>
          <a:solidFill>
            <a:srgbClr val="000000"/>
          </a:solidFill>
          <a:ln w="9525" algn="ctr">
            <a:solidFill>
              <a:schemeClr val="tx1"/>
            </a:solidFill>
            <a:round/>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grpSp>
        <p:nvGrpSpPr>
          <p:cNvPr id="2" name="Group 10"/>
          <p:cNvGrpSpPr>
            <a:grpSpLocks/>
          </p:cNvGrpSpPr>
          <p:nvPr/>
        </p:nvGrpSpPr>
        <p:grpSpPr bwMode="auto">
          <a:xfrm rot="20745997">
            <a:off x="2637209" y="4652968"/>
            <a:ext cx="329204" cy="320675"/>
            <a:chOff x="884" y="2341"/>
            <a:chExt cx="499" cy="544"/>
          </a:xfrm>
        </p:grpSpPr>
        <p:sp>
          <p:nvSpPr>
            <p:cNvPr id="3119" name="Freeform 11"/>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3120" name="Line 12"/>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3121" name="Line 13"/>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3122" name="Line 14"/>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sp>
        <p:nvSpPr>
          <p:cNvPr id="280597" name="Line 21"/>
          <p:cNvSpPr>
            <a:spLocks noChangeShapeType="1"/>
          </p:cNvSpPr>
          <p:nvPr/>
        </p:nvSpPr>
        <p:spPr bwMode="auto">
          <a:xfrm flipV="1">
            <a:off x="2704780" y="4652966"/>
            <a:ext cx="1043675" cy="576263"/>
          </a:xfrm>
          <a:prstGeom prst="line">
            <a:avLst/>
          </a:prstGeom>
          <a:noFill/>
          <a:ln w="28575" cap="rnd">
            <a:solidFill>
              <a:schemeClr val="tx1"/>
            </a:solidFill>
            <a:prstDash val="sysDot"/>
            <a:round/>
            <a:headEnd/>
            <a:tailEnd/>
          </a:ln>
        </p:spPr>
        <p:txBody>
          <a:bodyPr wrap="none" lIns="91419" tIns="45709" rIns="91419" bIns="45709" anchor="ctr"/>
          <a:lstStyle/>
          <a:p>
            <a:endParaRPr lang="sv-SE"/>
          </a:p>
        </p:txBody>
      </p:sp>
      <p:sp>
        <p:nvSpPr>
          <p:cNvPr id="280613" name="Line 37"/>
          <p:cNvSpPr>
            <a:spLocks noChangeShapeType="1"/>
          </p:cNvSpPr>
          <p:nvPr/>
        </p:nvSpPr>
        <p:spPr bwMode="auto">
          <a:xfrm flipV="1">
            <a:off x="4270290" y="4292602"/>
            <a:ext cx="1303876" cy="215900"/>
          </a:xfrm>
          <a:prstGeom prst="line">
            <a:avLst/>
          </a:prstGeom>
          <a:noFill/>
          <a:ln w="28575" cap="rnd">
            <a:solidFill>
              <a:schemeClr val="tx1"/>
            </a:solidFill>
            <a:prstDash val="sysDot"/>
            <a:round/>
            <a:headEnd/>
            <a:tailEnd/>
          </a:ln>
        </p:spPr>
        <p:txBody>
          <a:bodyPr wrap="none" lIns="91419" tIns="45709" rIns="91419" bIns="45709" anchor="ctr"/>
          <a:lstStyle/>
          <a:p>
            <a:endParaRPr lang="sv-SE"/>
          </a:p>
        </p:txBody>
      </p:sp>
      <p:sp>
        <p:nvSpPr>
          <p:cNvPr id="280614" name="Line 38"/>
          <p:cNvSpPr>
            <a:spLocks noChangeShapeType="1"/>
          </p:cNvSpPr>
          <p:nvPr/>
        </p:nvSpPr>
        <p:spPr bwMode="auto">
          <a:xfrm>
            <a:off x="5965182" y="4292607"/>
            <a:ext cx="1108366" cy="504825"/>
          </a:xfrm>
          <a:prstGeom prst="line">
            <a:avLst/>
          </a:prstGeom>
          <a:noFill/>
          <a:ln w="28575" cap="rnd">
            <a:solidFill>
              <a:schemeClr val="tx1"/>
            </a:solidFill>
            <a:prstDash val="sysDot"/>
            <a:round/>
            <a:headEnd/>
            <a:tailEnd/>
          </a:ln>
        </p:spPr>
        <p:txBody>
          <a:bodyPr wrap="none" lIns="91419" tIns="45709" rIns="91419" bIns="45709" anchor="ctr"/>
          <a:lstStyle/>
          <a:p>
            <a:endParaRPr lang="sv-SE"/>
          </a:p>
        </p:txBody>
      </p:sp>
      <p:grpSp>
        <p:nvGrpSpPr>
          <p:cNvPr id="3" name="Group 46"/>
          <p:cNvGrpSpPr>
            <a:grpSpLocks/>
          </p:cNvGrpSpPr>
          <p:nvPr/>
        </p:nvGrpSpPr>
        <p:grpSpPr bwMode="auto">
          <a:xfrm rot="259303">
            <a:off x="3879269" y="4652968"/>
            <a:ext cx="329204" cy="320675"/>
            <a:chOff x="884" y="2341"/>
            <a:chExt cx="499" cy="544"/>
          </a:xfrm>
        </p:grpSpPr>
        <p:sp>
          <p:nvSpPr>
            <p:cNvPr id="3115" name="Freeform 47"/>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3116" name="Line 48"/>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3117" name="Line 49"/>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3118" name="Line 50"/>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grpSp>
        <p:nvGrpSpPr>
          <p:cNvPr id="4" name="Group 55"/>
          <p:cNvGrpSpPr>
            <a:grpSpLocks/>
          </p:cNvGrpSpPr>
          <p:nvPr/>
        </p:nvGrpSpPr>
        <p:grpSpPr bwMode="auto">
          <a:xfrm rot="1731340">
            <a:off x="5638853" y="4365630"/>
            <a:ext cx="329204" cy="320675"/>
            <a:chOff x="884" y="2341"/>
            <a:chExt cx="499" cy="544"/>
          </a:xfrm>
        </p:grpSpPr>
        <p:sp>
          <p:nvSpPr>
            <p:cNvPr id="3111" name="Freeform 56"/>
            <p:cNvSpPr>
              <a:spLocks/>
            </p:cNvSpPr>
            <p:nvPr/>
          </p:nvSpPr>
          <p:spPr bwMode="auto">
            <a:xfrm rot="-802381">
              <a:off x="1156" y="2341"/>
              <a:ext cx="137" cy="544"/>
            </a:xfrm>
            <a:custGeom>
              <a:avLst/>
              <a:gdLst>
                <a:gd name="T0" fmla="*/ 0 w 242"/>
                <a:gd name="T1" fmla="*/ 0 h 544"/>
                <a:gd name="T2" fmla="*/ 1 w 242"/>
                <a:gd name="T3" fmla="*/ 227 h 544"/>
                <a:gd name="T4" fmla="*/ 1 w 242"/>
                <a:gd name="T5" fmla="*/ 544 h 544"/>
                <a:gd name="T6" fmla="*/ 0 60000 65536"/>
                <a:gd name="T7" fmla="*/ 0 60000 65536"/>
                <a:gd name="T8" fmla="*/ 0 60000 65536"/>
                <a:gd name="T9" fmla="*/ 0 w 242"/>
                <a:gd name="T10" fmla="*/ 0 h 544"/>
                <a:gd name="T11" fmla="*/ 242 w 242"/>
                <a:gd name="T12" fmla="*/ 544 h 544"/>
              </a:gdLst>
              <a:ahLst/>
              <a:cxnLst>
                <a:cxn ang="T6">
                  <a:pos x="T0" y="T1"/>
                </a:cxn>
                <a:cxn ang="T7">
                  <a:pos x="T2" y="T3"/>
                </a:cxn>
                <a:cxn ang="T8">
                  <a:pos x="T4" y="T5"/>
                </a:cxn>
              </a:cxnLst>
              <a:rect l="T9" t="T10" r="T11" b="T12"/>
              <a:pathLst>
                <a:path w="242" h="544">
                  <a:moveTo>
                    <a:pt x="0" y="0"/>
                  </a:moveTo>
                  <a:cubicBezTo>
                    <a:pt x="106" y="68"/>
                    <a:pt x="212" y="136"/>
                    <a:pt x="227" y="227"/>
                  </a:cubicBezTo>
                  <a:cubicBezTo>
                    <a:pt x="242" y="318"/>
                    <a:pt x="166" y="431"/>
                    <a:pt x="91" y="544"/>
                  </a:cubicBezTo>
                </a:path>
              </a:pathLst>
            </a:custGeom>
            <a:noFill/>
            <a:ln w="28575">
              <a:solidFill>
                <a:schemeClr val="tx1"/>
              </a:solidFill>
              <a:round/>
              <a:headEnd/>
              <a:tailEnd/>
            </a:ln>
          </p:spPr>
          <p:txBody>
            <a:bodyPr wrap="none" anchor="ctr"/>
            <a:lstStyle/>
            <a:p>
              <a:endParaRPr lang="sv-SE"/>
            </a:p>
          </p:txBody>
        </p:sp>
        <p:sp>
          <p:nvSpPr>
            <p:cNvPr id="3112" name="Line 57"/>
            <p:cNvSpPr>
              <a:spLocks noChangeShapeType="1"/>
            </p:cNvSpPr>
            <p:nvPr/>
          </p:nvSpPr>
          <p:spPr bwMode="auto">
            <a:xfrm flipH="1">
              <a:off x="884" y="2382"/>
              <a:ext cx="214" cy="322"/>
            </a:xfrm>
            <a:prstGeom prst="line">
              <a:avLst/>
            </a:prstGeom>
            <a:noFill/>
            <a:ln w="9525" cap="rnd">
              <a:solidFill>
                <a:schemeClr val="tx1"/>
              </a:solidFill>
              <a:prstDash val="sysDot"/>
              <a:round/>
              <a:headEnd/>
              <a:tailEnd/>
            </a:ln>
          </p:spPr>
          <p:txBody>
            <a:bodyPr wrap="none" anchor="ctr"/>
            <a:lstStyle/>
            <a:p>
              <a:endParaRPr lang="sv-SE"/>
            </a:p>
          </p:txBody>
        </p:sp>
        <p:sp>
          <p:nvSpPr>
            <p:cNvPr id="3113" name="Line 58"/>
            <p:cNvSpPr>
              <a:spLocks noChangeShapeType="1"/>
            </p:cNvSpPr>
            <p:nvPr/>
          </p:nvSpPr>
          <p:spPr bwMode="auto">
            <a:xfrm>
              <a:off x="884" y="2704"/>
              <a:ext cx="380" cy="162"/>
            </a:xfrm>
            <a:prstGeom prst="line">
              <a:avLst/>
            </a:prstGeom>
            <a:noFill/>
            <a:ln w="9525" cap="rnd">
              <a:solidFill>
                <a:schemeClr val="tx1"/>
              </a:solidFill>
              <a:prstDash val="sysDot"/>
              <a:round/>
              <a:headEnd/>
              <a:tailEnd/>
            </a:ln>
          </p:spPr>
          <p:txBody>
            <a:bodyPr wrap="none" anchor="ctr"/>
            <a:lstStyle/>
            <a:p>
              <a:endParaRPr lang="sv-SE"/>
            </a:p>
          </p:txBody>
        </p:sp>
        <p:sp>
          <p:nvSpPr>
            <p:cNvPr id="3114" name="Line 59"/>
            <p:cNvSpPr>
              <a:spLocks noChangeShapeType="1"/>
            </p:cNvSpPr>
            <p:nvPr/>
          </p:nvSpPr>
          <p:spPr bwMode="auto">
            <a:xfrm flipV="1">
              <a:off x="884" y="2523"/>
              <a:ext cx="499" cy="181"/>
            </a:xfrm>
            <a:prstGeom prst="line">
              <a:avLst/>
            </a:prstGeom>
            <a:noFill/>
            <a:ln w="12700">
              <a:solidFill>
                <a:schemeClr val="tx1"/>
              </a:solidFill>
              <a:round/>
              <a:headEnd/>
              <a:tailEnd type="triangle" w="med" len="med"/>
            </a:ln>
          </p:spPr>
          <p:txBody>
            <a:bodyPr wrap="none" anchor="ctr"/>
            <a:lstStyle/>
            <a:p>
              <a:endParaRPr lang="sv-SE"/>
            </a:p>
          </p:txBody>
        </p:sp>
      </p:grpSp>
      <p:grpSp>
        <p:nvGrpSpPr>
          <p:cNvPr id="5" name="Group 91"/>
          <p:cNvGrpSpPr>
            <a:grpSpLocks/>
          </p:cNvGrpSpPr>
          <p:nvPr/>
        </p:nvGrpSpPr>
        <p:grpSpPr bwMode="auto">
          <a:xfrm>
            <a:off x="8673568" y="3573470"/>
            <a:ext cx="618155" cy="863601"/>
            <a:chOff x="4673" y="2251"/>
            <a:chExt cx="430" cy="544"/>
          </a:xfrm>
        </p:grpSpPr>
        <p:grpSp>
          <p:nvGrpSpPr>
            <p:cNvPr id="6" name="Group 18"/>
            <p:cNvGrpSpPr>
              <a:grpSpLocks/>
            </p:cNvGrpSpPr>
            <p:nvPr/>
          </p:nvGrpSpPr>
          <p:grpSpPr bwMode="auto">
            <a:xfrm>
              <a:off x="4673" y="2325"/>
              <a:ext cx="339" cy="470"/>
              <a:chOff x="3515" y="1071"/>
              <a:chExt cx="339" cy="470"/>
            </a:xfrm>
          </p:grpSpPr>
          <p:graphicFrame>
            <p:nvGraphicFramePr>
              <p:cNvPr id="3080" name="Object 19"/>
              <p:cNvGraphicFramePr>
                <a:graphicFrameLocks noChangeAspect="1"/>
              </p:cNvGraphicFramePr>
              <p:nvPr/>
            </p:nvGraphicFramePr>
            <p:xfrm>
              <a:off x="3515" y="1071"/>
              <a:ext cx="339" cy="470"/>
            </p:xfrm>
            <a:graphic>
              <a:graphicData uri="http://schemas.openxmlformats.org/presentationml/2006/ole">
                <mc:AlternateContent xmlns:mc="http://schemas.openxmlformats.org/markup-compatibility/2006">
                  <mc:Choice xmlns:v="urn:schemas-microsoft-com:vml" Requires="v">
                    <p:oleObj spid="_x0000_s8838" name="Visio" r:id="rId4" imgW="538441" imgH="746291" progId="">
                      <p:embed/>
                    </p:oleObj>
                  </mc:Choice>
                  <mc:Fallback>
                    <p:oleObj name="Visio" r:id="rId4" imgW="538441" imgH="746291" progId="">
                      <p:embed/>
                      <p:pic>
                        <p:nvPicPr>
                          <p:cNvPr id="308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1071"/>
                            <a:ext cx="33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10" name="Text Box 20"/>
              <p:cNvSpPr txBox="1">
                <a:spLocks noChangeArrowheads="1"/>
              </p:cNvSpPr>
              <p:nvPr/>
            </p:nvSpPr>
            <p:spPr bwMode="auto">
              <a:xfrm>
                <a:off x="3562" y="1243"/>
                <a:ext cx="224" cy="233"/>
              </a:xfrm>
              <a:prstGeom prst="rect">
                <a:avLst/>
              </a:prstGeom>
              <a:noFill/>
              <a:ln w="9525" algn="ctr">
                <a:noFill/>
                <a:miter lim="800000"/>
                <a:headEnd/>
                <a:tailEnd/>
              </a:ln>
            </p:spPr>
            <p:txBody>
              <a:bodyPr wrap="none">
                <a:spAutoFit/>
              </a:bodyPr>
              <a:lstStyle/>
              <a:p>
                <a:pPr algn="ctr" eaLnBrk="1" hangingPunct="1"/>
                <a:r>
                  <a:rPr lang="sv-SE">
                    <a:solidFill>
                      <a:srgbClr val="215773"/>
                    </a:solidFill>
                    <a:latin typeface="Tahoma" pitchFamily="34" charset="0"/>
                  </a:rPr>
                  <a:t>C</a:t>
                </a:r>
              </a:p>
            </p:txBody>
          </p:sp>
        </p:grpSp>
        <p:pic>
          <p:nvPicPr>
            <p:cNvPr id="3109" name="Picture 68" descr="MCj0292594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7" y="2251"/>
              <a:ext cx="186" cy="232"/>
            </a:xfrm>
            <a:prstGeom prst="rect">
              <a:avLst/>
            </a:prstGeom>
            <a:noFill/>
            <a:ln w="9525">
              <a:noFill/>
              <a:miter lim="800000"/>
              <a:headEnd/>
              <a:tailEnd/>
            </a:ln>
          </p:spPr>
        </p:pic>
      </p:grpSp>
      <p:sp>
        <p:nvSpPr>
          <p:cNvPr id="280647" name="AutoShape 71"/>
          <p:cNvSpPr>
            <a:spLocks noChangeArrowheads="1"/>
          </p:cNvSpPr>
          <p:nvPr/>
        </p:nvSpPr>
        <p:spPr bwMode="auto">
          <a:xfrm>
            <a:off x="5509472" y="3716344"/>
            <a:ext cx="586528" cy="649287"/>
          </a:xfrm>
          <a:prstGeom prst="cloudCallout">
            <a:avLst>
              <a:gd name="adj1" fmla="val 103676"/>
              <a:gd name="adj2" fmla="val 18458"/>
            </a:avLst>
          </a:prstGeom>
          <a:solidFill>
            <a:schemeClr val="folHlink"/>
          </a:solidFill>
          <a:ln w="9525">
            <a:solidFill>
              <a:schemeClr val="tx1"/>
            </a:solidFill>
            <a:round/>
            <a:headEnd/>
            <a:tailEnd/>
          </a:ln>
        </p:spPr>
        <p:txBody>
          <a:bodyPr lIns="91419" tIns="45709" rIns="91419" bIns="45709" anchor="ctr"/>
          <a:lstStyle/>
          <a:p>
            <a:pPr algn="ctr" eaLnBrk="1" hangingPunct="1"/>
            <a:endParaRPr lang="sv-SE" sz="1200" dirty="0">
              <a:solidFill>
                <a:srgbClr val="215773"/>
              </a:solidFill>
              <a:latin typeface="Tahoma" pitchFamily="34" charset="0"/>
            </a:endParaRPr>
          </a:p>
        </p:txBody>
      </p:sp>
      <p:sp>
        <p:nvSpPr>
          <p:cNvPr id="280649" name="AutoShape 73"/>
          <p:cNvSpPr>
            <a:spLocks noChangeArrowheads="1"/>
          </p:cNvSpPr>
          <p:nvPr/>
        </p:nvSpPr>
        <p:spPr bwMode="auto">
          <a:xfrm>
            <a:off x="3748451" y="4221163"/>
            <a:ext cx="130818" cy="431800"/>
          </a:xfrm>
          <a:prstGeom prst="cube">
            <a:avLst>
              <a:gd name="adj" fmla="val 25000"/>
            </a:avLst>
          </a:prstGeom>
          <a:solidFill>
            <a:srgbClr val="99FF99"/>
          </a:solidFill>
          <a:ln w="9525">
            <a:solidFill>
              <a:srgbClr val="000000"/>
            </a:solidFill>
            <a:miter lim="800000"/>
            <a:headEnd/>
            <a:tailEnd/>
          </a:ln>
        </p:spPr>
        <p:txBody>
          <a:bodyPr wrap="none" lIns="91419" tIns="45709" rIns="91419" bIns="45709" anchor="ctr"/>
          <a:lstStyle/>
          <a:p>
            <a:pPr algn="ctr" eaLnBrk="1" hangingPunct="1"/>
            <a:endParaRPr lang="sv-SE" sz="1200" dirty="0">
              <a:solidFill>
                <a:srgbClr val="215773"/>
              </a:solidFill>
              <a:latin typeface="Tahoma" pitchFamily="34" charset="0"/>
            </a:endParaRPr>
          </a:p>
        </p:txBody>
      </p:sp>
      <p:grpSp>
        <p:nvGrpSpPr>
          <p:cNvPr id="7" name="Group 93"/>
          <p:cNvGrpSpPr>
            <a:grpSpLocks/>
          </p:cNvGrpSpPr>
          <p:nvPr/>
        </p:nvGrpSpPr>
        <p:grpSpPr bwMode="auto">
          <a:xfrm>
            <a:off x="5638855" y="3860800"/>
            <a:ext cx="231449" cy="431800"/>
            <a:chOff x="2562" y="2432"/>
            <a:chExt cx="161" cy="272"/>
          </a:xfrm>
        </p:grpSpPr>
        <p:sp>
          <p:nvSpPr>
            <p:cNvPr id="3106" name="AutoShape 75"/>
            <p:cNvSpPr>
              <a:spLocks noChangeArrowheads="1"/>
            </p:cNvSpPr>
            <p:nvPr/>
          </p:nvSpPr>
          <p:spPr bwMode="auto">
            <a:xfrm>
              <a:off x="2562" y="2432"/>
              <a:ext cx="91" cy="272"/>
            </a:xfrm>
            <a:prstGeom prst="cube">
              <a:avLst>
                <a:gd name="adj" fmla="val 25000"/>
              </a:avLst>
            </a:prstGeom>
            <a:solidFill>
              <a:srgbClr val="99FF99"/>
            </a:solidFill>
            <a:ln w="9525">
              <a:solidFill>
                <a:srgbClr val="000000"/>
              </a:solidFill>
              <a:miter lim="800000"/>
              <a:headEnd/>
              <a:tailEnd/>
            </a:ln>
          </p:spPr>
          <p:txBody>
            <a:bodyPr wrap="none" anchor="ctr"/>
            <a:lstStyle/>
            <a:p>
              <a:pPr algn="ctr" eaLnBrk="1" hangingPunct="1"/>
              <a:endParaRPr lang="sv-SE" sz="1200" dirty="0">
                <a:solidFill>
                  <a:srgbClr val="215773"/>
                </a:solidFill>
                <a:latin typeface="Tahoma" pitchFamily="34" charset="0"/>
              </a:endParaRPr>
            </a:p>
          </p:txBody>
        </p:sp>
        <p:sp>
          <p:nvSpPr>
            <p:cNvPr id="3107" name="AutoShape 74"/>
            <p:cNvSpPr>
              <a:spLocks noChangeArrowheads="1"/>
            </p:cNvSpPr>
            <p:nvPr/>
          </p:nvSpPr>
          <p:spPr bwMode="auto">
            <a:xfrm>
              <a:off x="2632" y="2432"/>
              <a:ext cx="91" cy="272"/>
            </a:xfrm>
            <a:prstGeom prst="cube">
              <a:avLst>
                <a:gd name="adj" fmla="val 25000"/>
              </a:avLst>
            </a:prstGeom>
            <a:solidFill>
              <a:srgbClr val="99FF99"/>
            </a:solidFill>
            <a:ln w="9525">
              <a:solidFill>
                <a:srgbClr val="000000"/>
              </a:solidFill>
              <a:miter lim="800000"/>
              <a:headEnd/>
              <a:tailEnd/>
            </a:ln>
          </p:spPr>
          <p:txBody>
            <a:bodyPr wrap="none" anchor="ctr"/>
            <a:lstStyle/>
            <a:p>
              <a:pPr algn="ctr" eaLnBrk="1" hangingPunct="1"/>
              <a:endParaRPr lang="sv-SE" sz="1200" dirty="0">
                <a:solidFill>
                  <a:srgbClr val="215773"/>
                </a:solidFill>
                <a:latin typeface="Tahoma" pitchFamily="34" charset="0"/>
              </a:endParaRPr>
            </a:p>
          </p:txBody>
        </p:sp>
      </p:grpSp>
      <p:grpSp>
        <p:nvGrpSpPr>
          <p:cNvPr id="8" name="Group 92"/>
          <p:cNvGrpSpPr>
            <a:grpSpLocks/>
          </p:cNvGrpSpPr>
          <p:nvPr/>
        </p:nvGrpSpPr>
        <p:grpSpPr bwMode="auto">
          <a:xfrm>
            <a:off x="7053424" y="4652963"/>
            <a:ext cx="317703" cy="431800"/>
            <a:chOff x="3546" y="2931"/>
            <a:chExt cx="221" cy="272"/>
          </a:xfrm>
        </p:grpSpPr>
        <p:sp>
          <p:nvSpPr>
            <p:cNvPr id="3103" name="AutoShape 79"/>
            <p:cNvSpPr>
              <a:spLocks noChangeArrowheads="1"/>
            </p:cNvSpPr>
            <p:nvPr/>
          </p:nvSpPr>
          <p:spPr bwMode="auto">
            <a:xfrm>
              <a:off x="3546" y="2931"/>
              <a:ext cx="91" cy="272"/>
            </a:xfrm>
            <a:prstGeom prst="cube">
              <a:avLst>
                <a:gd name="adj" fmla="val 25000"/>
              </a:avLst>
            </a:prstGeom>
            <a:solidFill>
              <a:srgbClr val="99FF99"/>
            </a:solidFill>
            <a:ln w="9525">
              <a:solidFill>
                <a:srgbClr val="000000"/>
              </a:solidFill>
              <a:miter lim="800000"/>
              <a:headEnd/>
              <a:tailEnd/>
            </a:ln>
          </p:spPr>
          <p:txBody>
            <a:bodyPr wrap="none" anchor="ctr"/>
            <a:lstStyle/>
            <a:p>
              <a:pPr algn="ctr" eaLnBrk="1" hangingPunct="1"/>
              <a:endParaRPr lang="sv-SE" sz="1200" dirty="0">
                <a:solidFill>
                  <a:srgbClr val="215773"/>
                </a:solidFill>
                <a:latin typeface="Tahoma" pitchFamily="34" charset="0"/>
              </a:endParaRPr>
            </a:p>
          </p:txBody>
        </p:sp>
        <p:sp>
          <p:nvSpPr>
            <p:cNvPr id="3104" name="AutoShape 80"/>
            <p:cNvSpPr>
              <a:spLocks noChangeArrowheads="1"/>
            </p:cNvSpPr>
            <p:nvPr/>
          </p:nvSpPr>
          <p:spPr bwMode="auto">
            <a:xfrm>
              <a:off x="3611" y="2931"/>
              <a:ext cx="91" cy="272"/>
            </a:xfrm>
            <a:prstGeom prst="cube">
              <a:avLst>
                <a:gd name="adj" fmla="val 25000"/>
              </a:avLst>
            </a:prstGeom>
            <a:solidFill>
              <a:srgbClr val="99FF99"/>
            </a:solidFill>
            <a:ln w="9525">
              <a:solidFill>
                <a:srgbClr val="000000"/>
              </a:solidFill>
              <a:miter lim="800000"/>
              <a:headEnd/>
              <a:tailEnd/>
            </a:ln>
          </p:spPr>
          <p:txBody>
            <a:bodyPr wrap="none" anchor="ctr"/>
            <a:lstStyle/>
            <a:p>
              <a:pPr algn="ctr" eaLnBrk="1" hangingPunct="1"/>
              <a:endParaRPr lang="sv-SE" sz="1200" dirty="0">
                <a:solidFill>
                  <a:srgbClr val="215773"/>
                </a:solidFill>
                <a:latin typeface="Tahoma" pitchFamily="34" charset="0"/>
              </a:endParaRPr>
            </a:p>
          </p:txBody>
        </p:sp>
        <p:sp>
          <p:nvSpPr>
            <p:cNvPr id="3105" name="AutoShape 81"/>
            <p:cNvSpPr>
              <a:spLocks noChangeArrowheads="1"/>
            </p:cNvSpPr>
            <p:nvPr/>
          </p:nvSpPr>
          <p:spPr bwMode="auto">
            <a:xfrm>
              <a:off x="3676" y="2931"/>
              <a:ext cx="91" cy="272"/>
            </a:xfrm>
            <a:prstGeom prst="cube">
              <a:avLst>
                <a:gd name="adj" fmla="val 25000"/>
              </a:avLst>
            </a:prstGeom>
            <a:solidFill>
              <a:srgbClr val="99FF99"/>
            </a:solidFill>
            <a:ln w="9525">
              <a:solidFill>
                <a:srgbClr val="000000"/>
              </a:solidFill>
              <a:miter lim="800000"/>
              <a:headEnd/>
              <a:tailEnd/>
            </a:ln>
          </p:spPr>
          <p:txBody>
            <a:bodyPr wrap="none" anchor="ctr"/>
            <a:lstStyle/>
            <a:p>
              <a:pPr algn="ctr" eaLnBrk="1" hangingPunct="1"/>
              <a:endParaRPr lang="sv-SE" sz="1200" dirty="0">
                <a:solidFill>
                  <a:srgbClr val="215773"/>
                </a:solidFill>
                <a:latin typeface="Tahoma" pitchFamily="34" charset="0"/>
              </a:endParaRPr>
            </a:p>
          </p:txBody>
        </p:sp>
      </p:grpSp>
      <p:grpSp>
        <p:nvGrpSpPr>
          <p:cNvPr id="9" name="Group 90"/>
          <p:cNvGrpSpPr>
            <a:grpSpLocks/>
          </p:cNvGrpSpPr>
          <p:nvPr/>
        </p:nvGrpSpPr>
        <p:grpSpPr bwMode="auto">
          <a:xfrm>
            <a:off x="6748662" y="2203454"/>
            <a:ext cx="1694895" cy="1873251"/>
            <a:chOff x="3334" y="1388"/>
            <a:chExt cx="1179" cy="1180"/>
          </a:xfrm>
        </p:grpSpPr>
        <p:sp>
          <p:nvSpPr>
            <p:cNvPr id="3101" name="AutoShape 31"/>
            <p:cNvSpPr>
              <a:spLocks noChangeArrowheads="1"/>
            </p:cNvSpPr>
            <p:nvPr/>
          </p:nvSpPr>
          <p:spPr bwMode="auto">
            <a:xfrm>
              <a:off x="3334" y="1388"/>
              <a:ext cx="1179" cy="1180"/>
            </a:xfrm>
            <a:prstGeom prst="cloudCallout">
              <a:avLst>
                <a:gd name="adj1" fmla="val 61875"/>
                <a:gd name="adj2" fmla="val 32287"/>
              </a:avLst>
            </a:prstGeom>
            <a:solidFill>
              <a:schemeClr val="folHlink"/>
            </a:solidFill>
            <a:ln w="9525">
              <a:solidFill>
                <a:schemeClr val="tx1"/>
              </a:solidFill>
              <a:round/>
              <a:headEnd/>
              <a:tailEnd/>
            </a:ln>
          </p:spPr>
          <p:txBody>
            <a:bodyPr anchor="ctr"/>
            <a:lstStyle/>
            <a:p>
              <a:pPr algn="ctr" eaLnBrk="1" hangingPunct="1"/>
              <a:endParaRPr lang="sv-SE" sz="1200" dirty="0">
                <a:solidFill>
                  <a:srgbClr val="215773"/>
                </a:solidFill>
                <a:latin typeface="Tahoma" pitchFamily="34" charset="0"/>
              </a:endParaRPr>
            </a:p>
          </p:txBody>
        </p:sp>
        <p:sp>
          <p:nvSpPr>
            <p:cNvPr id="3102" name="Text Box 83"/>
            <p:cNvSpPr txBox="1">
              <a:spLocks noChangeArrowheads="1"/>
            </p:cNvSpPr>
            <p:nvPr/>
          </p:nvSpPr>
          <p:spPr bwMode="auto">
            <a:xfrm>
              <a:off x="3665" y="1842"/>
              <a:ext cx="592" cy="252"/>
            </a:xfrm>
            <a:prstGeom prst="rect">
              <a:avLst/>
            </a:prstGeom>
            <a:solidFill>
              <a:schemeClr val="folHlink"/>
            </a:solidFill>
            <a:ln w="9525" algn="ctr">
              <a:noFill/>
              <a:miter lim="800000"/>
              <a:headEnd/>
              <a:tailEnd/>
            </a:ln>
          </p:spPr>
          <p:txBody>
            <a:bodyPr wrap="none">
              <a:spAutoFit/>
            </a:bodyPr>
            <a:lstStyle/>
            <a:p>
              <a:pPr algn="ctr" eaLnBrk="1" hangingPunct="1"/>
              <a:r>
                <a:rPr lang="sv-SE" sz="2000" dirty="0">
                  <a:solidFill>
                    <a:schemeClr val="bg1"/>
                  </a:solidFill>
                  <a:latin typeface="Tahoma" pitchFamily="34" charset="0"/>
                </a:rPr>
                <a:t>Vision</a:t>
              </a:r>
            </a:p>
          </p:txBody>
        </p:sp>
      </p:grpSp>
      <p:sp>
        <p:nvSpPr>
          <p:cNvPr id="280660" name="Text Box 84"/>
          <p:cNvSpPr txBox="1">
            <a:spLocks noChangeArrowheads="1"/>
          </p:cNvSpPr>
          <p:nvPr/>
        </p:nvSpPr>
        <p:spPr bwMode="auto">
          <a:xfrm>
            <a:off x="6847415" y="5300663"/>
            <a:ext cx="1245812" cy="338532"/>
          </a:xfrm>
          <a:prstGeom prst="rect">
            <a:avLst/>
          </a:prstGeom>
          <a:noFill/>
          <a:ln w="9525" algn="ctr">
            <a:noFill/>
            <a:miter lim="800000"/>
            <a:headEnd/>
            <a:tailEnd/>
          </a:ln>
        </p:spPr>
        <p:txBody>
          <a:bodyPr wrap="none" lIns="91419" tIns="45709" rIns="91419" bIns="45709">
            <a:spAutoFit/>
          </a:bodyPr>
          <a:lstStyle/>
          <a:p>
            <a:pPr algn="ctr" eaLnBrk="1" hangingPunct="1"/>
            <a:r>
              <a:rPr lang="sv-SE" sz="1600" dirty="0">
                <a:solidFill>
                  <a:srgbClr val="215773"/>
                </a:solidFill>
                <a:latin typeface="Tahoma" pitchFamily="34" charset="0"/>
              </a:rPr>
              <a:t>Actual need</a:t>
            </a:r>
          </a:p>
        </p:txBody>
      </p:sp>
      <p:grpSp>
        <p:nvGrpSpPr>
          <p:cNvPr id="10" name="Group 89"/>
          <p:cNvGrpSpPr>
            <a:grpSpLocks/>
          </p:cNvGrpSpPr>
          <p:nvPr/>
        </p:nvGrpSpPr>
        <p:grpSpPr bwMode="auto">
          <a:xfrm>
            <a:off x="2053556" y="4508507"/>
            <a:ext cx="587966" cy="747713"/>
            <a:chOff x="249" y="2251"/>
            <a:chExt cx="409" cy="471"/>
          </a:xfrm>
        </p:grpSpPr>
        <p:grpSp>
          <p:nvGrpSpPr>
            <p:cNvPr id="11" name="Group 40"/>
            <p:cNvGrpSpPr>
              <a:grpSpLocks/>
            </p:cNvGrpSpPr>
            <p:nvPr/>
          </p:nvGrpSpPr>
          <p:grpSpPr bwMode="auto">
            <a:xfrm>
              <a:off x="295" y="2251"/>
              <a:ext cx="363" cy="335"/>
              <a:chOff x="476" y="2704"/>
              <a:chExt cx="363" cy="335"/>
            </a:xfrm>
          </p:grpSpPr>
          <p:graphicFrame>
            <p:nvGraphicFramePr>
              <p:cNvPr id="3077" name="Object 16"/>
              <p:cNvGraphicFramePr>
                <a:graphicFrameLocks noChangeAspect="1"/>
              </p:cNvGraphicFramePr>
              <p:nvPr/>
            </p:nvGraphicFramePr>
            <p:xfrm>
              <a:off x="567" y="2704"/>
              <a:ext cx="182" cy="244"/>
            </p:xfrm>
            <a:graphic>
              <a:graphicData uri="http://schemas.openxmlformats.org/presentationml/2006/ole">
                <mc:AlternateContent xmlns:mc="http://schemas.openxmlformats.org/markup-compatibility/2006">
                  <mc:Choice xmlns:v="urn:schemas-microsoft-com:vml" Requires="v">
                    <p:oleObj spid="_x0000_s8839" name="Visio" r:id="rId7" imgW="538441" imgH="746291" progId="">
                      <p:embed/>
                    </p:oleObj>
                  </mc:Choice>
                  <mc:Fallback>
                    <p:oleObj name="Visio" r:id="rId7" imgW="538441" imgH="746291" progId="">
                      <p:embed/>
                      <p:pic>
                        <p:nvPicPr>
                          <p:cNvPr id="3077"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704"/>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33"/>
              <p:cNvGraphicFramePr>
                <a:graphicFrameLocks noChangeAspect="1"/>
              </p:cNvGraphicFramePr>
              <p:nvPr/>
            </p:nvGraphicFramePr>
            <p:xfrm>
              <a:off x="657" y="2795"/>
              <a:ext cx="182" cy="244"/>
            </p:xfrm>
            <a:graphic>
              <a:graphicData uri="http://schemas.openxmlformats.org/presentationml/2006/ole">
                <mc:AlternateContent xmlns:mc="http://schemas.openxmlformats.org/markup-compatibility/2006">
                  <mc:Choice xmlns:v="urn:schemas-microsoft-com:vml" Requires="v">
                    <p:oleObj spid="_x0000_s8840" name="Visio" r:id="rId8" imgW="538441" imgH="746291" progId="">
                      <p:embed/>
                    </p:oleObj>
                  </mc:Choice>
                  <mc:Fallback>
                    <p:oleObj name="Visio" r:id="rId8" imgW="538441" imgH="746291" progId="">
                      <p:embed/>
                      <p:pic>
                        <p:nvPicPr>
                          <p:cNvPr id="3078"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2795"/>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36"/>
              <p:cNvGraphicFramePr>
                <a:graphicFrameLocks noChangeAspect="1"/>
              </p:cNvGraphicFramePr>
              <p:nvPr/>
            </p:nvGraphicFramePr>
            <p:xfrm>
              <a:off x="476" y="2749"/>
              <a:ext cx="182" cy="244"/>
            </p:xfrm>
            <a:graphic>
              <a:graphicData uri="http://schemas.openxmlformats.org/presentationml/2006/ole">
                <mc:AlternateContent xmlns:mc="http://schemas.openxmlformats.org/markup-compatibility/2006">
                  <mc:Choice xmlns:v="urn:schemas-microsoft-com:vml" Requires="v">
                    <p:oleObj spid="_x0000_s8841" name="Visio" r:id="rId9" imgW="538441" imgH="746291" progId="">
                      <p:embed/>
                    </p:oleObj>
                  </mc:Choice>
                  <mc:Fallback>
                    <p:oleObj name="Visio" r:id="rId9" imgW="538441" imgH="746291" progId="">
                      <p:embed/>
                      <p:pic>
                        <p:nvPicPr>
                          <p:cNvPr id="3079"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2749"/>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85"/>
            <p:cNvGrpSpPr>
              <a:grpSpLocks/>
            </p:cNvGrpSpPr>
            <p:nvPr/>
          </p:nvGrpSpPr>
          <p:grpSpPr bwMode="auto">
            <a:xfrm>
              <a:off x="249" y="2387"/>
              <a:ext cx="363" cy="335"/>
              <a:chOff x="476" y="2704"/>
              <a:chExt cx="363" cy="335"/>
            </a:xfrm>
          </p:grpSpPr>
          <p:graphicFrame>
            <p:nvGraphicFramePr>
              <p:cNvPr id="3074" name="Object 86"/>
              <p:cNvGraphicFramePr>
                <a:graphicFrameLocks noChangeAspect="1"/>
              </p:cNvGraphicFramePr>
              <p:nvPr/>
            </p:nvGraphicFramePr>
            <p:xfrm>
              <a:off x="567" y="2704"/>
              <a:ext cx="182" cy="244"/>
            </p:xfrm>
            <a:graphic>
              <a:graphicData uri="http://schemas.openxmlformats.org/presentationml/2006/ole">
                <mc:AlternateContent xmlns:mc="http://schemas.openxmlformats.org/markup-compatibility/2006">
                  <mc:Choice xmlns:v="urn:schemas-microsoft-com:vml" Requires="v">
                    <p:oleObj spid="_x0000_s8842" name="Visio" r:id="rId10" imgW="538441" imgH="746291" progId="">
                      <p:embed/>
                    </p:oleObj>
                  </mc:Choice>
                  <mc:Fallback>
                    <p:oleObj name="Visio" r:id="rId10" imgW="538441" imgH="746291" progId="">
                      <p:embed/>
                      <p:pic>
                        <p:nvPicPr>
                          <p:cNvPr id="3074" name="Object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704"/>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87"/>
              <p:cNvGraphicFramePr>
                <a:graphicFrameLocks noChangeAspect="1"/>
              </p:cNvGraphicFramePr>
              <p:nvPr/>
            </p:nvGraphicFramePr>
            <p:xfrm>
              <a:off x="657" y="2795"/>
              <a:ext cx="182" cy="244"/>
            </p:xfrm>
            <a:graphic>
              <a:graphicData uri="http://schemas.openxmlformats.org/presentationml/2006/ole">
                <mc:AlternateContent xmlns:mc="http://schemas.openxmlformats.org/markup-compatibility/2006">
                  <mc:Choice xmlns:v="urn:schemas-microsoft-com:vml" Requires="v">
                    <p:oleObj spid="_x0000_s8843" name="Visio" r:id="rId11" imgW="538441" imgH="746291" progId="">
                      <p:embed/>
                    </p:oleObj>
                  </mc:Choice>
                  <mc:Fallback>
                    <p:oleObj name="Visio" r:id="rId11" imgW="538441" imgH="746291" progId="">
                      <p:embed/>
                      <p:pic>
                        <p:nvPicPr>
                          <p:cNvPr id="3075" name="Object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2795"/>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88"/>
              <p:cNvGraphicFramePr>
                <a:graphicFrameLocks noChangeAspect="1"/>
              </p:cNvGraphicFramePr>
              <p:nvPr/>
            </p:nvGraphicFramePr>
            <p:xfrm>
              <a:off x="476" y="2749"/>
              <a:ext cx="182" cy="244"/>
            </p:xfrm>
            <a:graphic>
              <a:graphicData uri="http://schemas.openxmlformats.org/presentationml/2006/ole">
                <mc:AlternateContent xmlns:mc="http://schemas.openxmlformats.org/markup-compatibility/2006">
                  <mc:Choice xmlns:v="urn:schemas-microsoft-com:vml" Requires="v">
                    <p:oleObj spid="_x0000_s8844" name="Visio" r:id="rId12" imgW="538441" imgH="746291" progId="">
                      <p:embed/>
                    </p:oleObj>
                  </mc:Choice>
                  <mc:Fallback>
                    <p:oleObj name="Visio" r:id="rId12" imgW="538441" imgH="746291" progId="">
                      <p:embed/>
                      <p:pic>
                        <p:nvPicPr>
                          <p:cNvPr id="3076" name="Object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2749"/>
                            <a:ext cx="18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505083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06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06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06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06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06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06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58" grpId="0" animBg="1"/>
      <p:bldP spid="280646" grpId="0" animBg="1"/>
      <p:bldP spid="280597" grpId="0" animBg="1"/>
      <p:bldP spid="280613" grpId="0" animBg="1"/>
      <p:bldP spid="280614" grpId="0" animBg="1"/>
      <p:bldP spid="280647" grpId="0" animBg="1"/>
      <p:bldP spid="280649" grpId="0" animBg="1"/>
      <p:bldP spid="28066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1456" y="1190255"/>
            <a:ext cx="8245929" cy="5019365"/>
          </a:xfrm>
        </p:spPr>
      </p:pic>
      <p:sp>
        <p:nvSpPr>
          <p:cNvPr id="4" name="Rectangle 4"/>
          <p:cNvSpPr>
            <a:spLocks noGrp="1" noChangeArrowheads="1"/>
          </p:cNvSpPr>
          <p:nvPr>
            <p:ph type="title" idx="4294967295"/>
          </p:nvPr>
        </p:nvSpPr>
        <p:spPr>
          <a:xfrm>
            <a:off x="838200" y="359689"/>
            <a:ext cx="7451868" cy="1143240"/>
          </a:xfrm>
          <a:prstGeom prst="rect">
            <a:avLst/>
          </a:prstGeom>
        </p:spPr>
        <p:txBody>
          <a:bodyPr vert="horz" wrap="square" lIns="80142" tIns="40072" rIns="80142" bIns="40072" numCol="1" rtlCol="0" anchor="t" anchorCtr="0" compatLnSpc="1">
            <a:prstTxWarp prst="textNoShape">
              <a:avLst/>
            </a:prstTxWarp>
            <a:normAutofit/>
          </a:bodyPr>
          <a:lstStyle/>
          <a:p>
            <a:pPr eaLnBrk="1" hangingPunct="1"/>
            <a:r>
              <a:rPr lang="en-US" dirty="0" smtClean="0">
                <a:solidFill>
                  <a:srgbClr val="C00000"/>
                </a:solidFill>
              </a:rPr>
              <a:t>Adaptive approach</a:t>
            </a:r>
          </a:p>
        </p:txBody>
      </p:sp>
    </p:spTree>
    <p:extLst>
      <p:ext uri="{BB962C8B-B14F-4D97-AF65-F5344CB8AC3E}">
        <p14:creationId xmlns:p14="http://schemas.microsoft.com/office/powerpoint/2010/main" val="31194663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533400" y="171450"/>
            <a:ext cx="11049000" cy="6686550"/>
          </a:xfrm>
          <a:prstGeom prst="rect">
            <a:avLst/>
          </a:prstGeom>
        </p:spPr>
      </p:pic>
    </p:spTree>
    <p:extLst>
      <p:ext uri="{BB962C8B-B14F-4D97-AF65-F5344CB8AC3E}">
        <p14:creationId xmlns:p14="http://schemas.microsoft.com/office/powerpoint/2010/main" val="10782224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3">
    <a:dk1>
      <a:srgbClr val="000000"/>
    </a:dk1>
    <a:lt1>
      <a:srgbClr val="FFFFFF"/>
    </a:lt1>
    <a:dk2>
      <a:srgbClr val="FFFFFF"/>
    </a:dk2>
    <a:lt2>
      <a:srgbClr val="808080"/>
    </a:lt2>
    <a:accent1>
      <a:srgbClr val="ED1A3B"/>
    </a:accent1>
    <a:accent2>
      <a:srgbClr val="000000"/>
    </a:accent2>
    <a:accent3>
      <a:srgbClr val="FFFFFF"/>
    </a:accent3>
    <a:accent4>
      <a:srgbClr val="000000"/>
    </a:accent4>
    <a:accent5>
      <a:srgbClr val="F4ABAF"/>
    </a:accent5>
    <a:accent6>
      <a:srgbClr val="000000"/>
    </a:accent6>
    <a:hlink>
      <a:srgbClr val="B2B2B2"/>
    </a:hlink>
    <a:folHlink>
      <a:srgbClr val="5F5F5F"/>
    </a:folHlink>
  </a:clrScheme>
  <a:fontScheme name="Default Design">
    <a:majorFont>
      <a:latin typeface="Avenir LT Std 55 Roman"/>
      <a:ea typeface="Arial"/>
      <a:cs typeface="Arial"/>
    </a:majorFont>
    <a:minorFont>
      <a:latin typeface="Avenir LT Std 55 Roman"/>
      <a:ea typeface="Arial"/>
      <a:cs typeface="Arial"/>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12360</TotalTime>
  <Words>11399</Words>
  <Application>Microsoft Office PowerPoint</Application>
  <PresentationFormat>Grand écran</PresentationFormat>
  <Paragraphs>1784</Paragraphs>
  <Slides>178</Slides>
  <Notes>142</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3</vt:i4>
      </vt:variant>
      <vt:variant>
        <vt:lpstr>Titres des diapositives</vt:lpstr>
      </vt:variant>
      <vt:variant>
        <vt:i4>178</vt:i4>
      </vt:variant>
    </vt:vector>
  </HeadingPairs>
  <TitlesOfParts>
    <vt:vector size="192" baseType="lpstr">
      <vt:lpstr>MS PGothic</vt:lpstr>
      <vt:lpstr>Yu Gothic</vt:lpstr>
      <vt:lpstr>Arial</vt:lpstr>
      <vt:lpstr>Calibri</vt:lpstr>
      <vt:lpstr>Calibri Light</vt:lpstr>
      <vt:lpstr>inherit</vt:lpstr>
      <vt:lpstr>Tahoma</vt:lpstr>
      <vt:lpstr>Times</vt:lpstr>
      <vt:lpstr>Times New Roman</vt:lpstr>
      <vt:lpstr>Wingdings</vt:lpstr>
      <vt:lpstr>Thème Office</vt:lpstr>
      <vt:lpstr>Worksheet</vt:lpstr>
      <vt:lpstr>Visio</vt:lpstr>
      <vt:lpstr>Acrobat Document</vt:lpstr>
      <vt:lpstr>Présentation PowerPoint</vt:lpstr>
      <vt:lpstr>Présentation PowerPoint</vt:lpstr>
      <vt:lpstr>Présentation PowerPoint</vt:lpstr>
      <vt:lpstr>Agenda</vt:lpstr>
      <vt:lpstr>Présentation PowerPoint</vt:lpstr>
      <vt:lpstr>Histoire Henry Ford</vt:lpstr>
      <vt:lpstr>Présentation PowerPoint</vt:lpstr>
      <vt:lpstr>Spécification</vt:lpstr>
      <vt:lpstr>La conception générale </vt:lpstr>
      <vt:lpstr>La conception détaillée </vt:lpstr>
      <vt:lpstr>Le Codage</vt:lpstr>
      <vt:lpstr>L’intégration du logiciel </vt:lpstr>
      <vt:lpstr>La maintenance</vt:lpstr>
      <vt:lpstr>Cycle de vie en cascade: Avantages inconvénients</vt:lpstr>
      <vt:lpstr>Cycle de vie en V </vt:lpstr>
      <vt:lpstr>Cycle de vie en V </vt:lpstr>
      <vt:lpstr>Cycle de vie en Y </vt:lpstr>
      <vt:lpstr>Cycle de vie en Spirale </vt:lpstr>
      <vt:lpstr>Cycle de vie en Spirale </vt:lpstr>
      <vt:lpstr>Premier constat</vt:lpstr>
      <vt:lpstr>Les limites des approches classiques</vt:lpstr>
      <vt:lpstr>Les limites des approches classiques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Agenda</vt:lpstr>
      <vt:lpstr>Présentation PowerPoint</vt:lpstr>
      <vt:lpstr>Présentation PowerPoint</vt:lpstr>
      <vt:lpstr>Lean Principles and Practices</vt:lpstr>
      <vt:lpstr>Les principes lean</vt:lpstr>
      <vt:lpstr>Eliminer les sources de gaspillage</vt:lpstr>
      <vt:lpstr>Construire la qualité intrinsèque</vt:lpstr>
      <vt:lpstr>Favoriser l’apprentissage</vt:lpstr>
      <vt:lpstr>Reporter la décision</vt:lpstr>
      <vt:lpstr>Livrer vite</vt:lpstr>
      <vt:lpstr>Responsabiliser l’équipe</vt:lpstr>
      <vt:lpstr>Optimiser le système dans son ensemble</vt:lpstr>
      <vt:lpstr>Exercise, Mr Happy Face </vt:lpstr>
      <vt:lpstr> </vt:lpstr>
      <vt:lpstr>Exercise </vt:lpstr>
      <vt:lpstr>First Run – Push Process</vt:lpstr>
      <vt:lpstr> </vt:lpstr>
      <vt:lpstr>Calculate profit and loss </vt:lpstr>
      <vt:lpstr>Retrospective</vt:lpstr>
      <vt:lpstr>Gaspillage</vt:lpstr>
      <vt:lpstr>1. Eliminer le gaspillage </vt:lpstr>
      <vt:lpstr>Présentation PowerPoint</vt:lpstr>
      <vt:lpstr>  Myth: Spécification précauce évite le gaspillage  </vt:lpstr>
      <vt:lpstr>Présentation PowerPoint</vt:lpstr>
      <vt:lpstr>  Myth:  Le but des tests est de trouver les bug  </vt:lpstr>
      <vt:lpstr>Technical debt = Financial debt</vt:lpstr>
      <vt:lpstr>Présentation PowerPoint</vt:lpstr>
      <vt:lpstr>Push and Pull Systems</vt:lpstr>
      <vt:lpstr>Push</vt:lpstr>
      <vt:lpstr>Push and Pull Systems</vt:lpstr>
      <vt:lpstr>Kanban</vt:lpstr>
      <vt:lpstr>Kanban</vt:lpstr>
      <vt:lpstr>Kanban</vt:lpstr>
      <vt:lpstr>Kanban</vt:lpstr>
      <vt:lpstr>Second Run – Pull Process</vt:lpstr>
      <vt:lpstr>Second Run – Pull Process </vt:lpstr>
      <vt:lpstr> </vt:lpstr>
      <vt:lpstr> </vt:lpstr>
      <vt:lpstr>Calculate profit and loss </vt:lpstr>
      <vt:lpstr>Retrospective</vt:lpstr>
      <vt:lpstr>Lissage du processus ou production simplifiée</vt:lpstr>
      <vt:lpstr>3.Amplifier l’apprentissage</vt:lpstr>
      <vt:lpstr>Kaizen = Continuous Improvement</vt:lpstr>
      <vt:lpstr>Kaizen = Improvement</vt:lpstr>
      <vt:lpstr>4. Retarder la décision</vt:lpstr>
      <vt:lpstr>Myth: La planification est un engagement   ”In preparing for battle I have always found that  plans are useless,  but planning is indispensable” General Dwight D. Eisenhower  </vt:lpstr>
      <vt:lpstr>Third Run – WorkCells </vt:lpstr>
      <vt:lpstr> </vt:lpstr>
      <vt:lpstr>Calculate profit and loss </vt:lpstr>
      <vt:lpstr>Retrospective</vt:lpstr>
      <vt:lpstr>Forth Run – Improve the Process</vt:lpstr>
      <vt:lpstr> </vt:lpstr>
      <vt:lpstr>Calculate profit and loss </vt:lpstr>
      <vt:lpstr>Retrospective</vt:lpstr>
      <vt:lpstr>5. Livrer vite</vt:lpstr>
      <vt:lpstr>6. Responsabiliser l’équipe  </vt:lpstr>
      <vt:lpstr>7. Optimiser le système dans son ensemble</vt:lpstr>
      <vt:lpstr>Présentation PowerPoint</vt:lpstr>
      <vt:lpstr>Lean Principles of Toyota</vt:lpstr>
      <vt:lpstr>Apply Lean principles</vt:lpstr>
      <vt:lpstr>Agenda</vt:lpstr>
      <vt:lpstr>Présentation PowerPoint</vt:lpstr>
      <vt:lpstr>Agile</vt:lpstr>
      <vt:lpstr>Présentation PowerPoint</vt:lpstr>
      <vt:lpstr>Predictive approach</vt:lpstr>
      <vt:lpstr>Adaptive approach</vt:lpstr>
      <vt:lpstr>Adaptive approach</vt:lpstr>
      <vt:lpstr>Présentation PowerPoint</vt:lpstr>
      <vt:lpstr>Présentation PowerPoint</vt:lpstr>
      <vt:lpstr>What is Agile?</vt:lpstr>
      <vt:lpstr>Manifeste Agile</vt:lpstr>
      <vt:lpstr>Présentation PowerPoint</vt:lpstr>
      <vt:lpstr>Présentation PowerPoint</vt:lpstr>
      <vt:lpstr>Agile Umbrella</vt:lpstr>
      <vt:lpstr>Etude agile</vt:lpstr>
      <vt:lpstr>Présentation PowerPoint</vt:lpstr>
      <vt:lpstr>SCRUM : produire au plus vite et au plus près de vos priorités !!!</vt:lpstr>
      <vt:lpstr>Présentation PowerPoint</vt:lpstr>
      <vt:lpstr>Présentation PowerPoint</vt:lpstr>
      <vt:lpstr>SCRUM Vue d’ensemble</vt:lpstr>
      <vt:lpstr>Scrum Process overview</vt:lpstr>
      <vt:lpstr>Scrum est</vt:lpstr>
      <vt:lpstr>Scrum est</vt:lpstr>
      <vt:lpstr>Scrum est</vt:lpstr>
      <vt:lpstr>Scrum est :</vt:lpstr>
      <vt:lpstr>Sprint /Release</vt:lpstr>
      <vt:lpstr>Sprint /Release</vt:lpstr>
      <vt:lpstr>Présentation PowerPoint</vt:lpstr>
      <vt:lpstr>Cycle de développement SCRUM</vt:lpstr>
      <vt:lpstr>Cycle de développement SCRUM</vt:lpstr>
      <vt:lpstr>Résultat d’un sprint</vt:lpstr>
      <vt:lpstr>Résultat d’une release</vt:lpstr>
      <vt:lpstr>Roles</vt:lpstr>
      <vt:lpstr>Rôle dans Scrum</vt:lpstr>
      <vt:lpstr>Rôle dans Scrum</vt:lpstr>
      <vt:lpstr>Rôle dans Scrum</vt:lpstr>
      <vt:lpstr>Le client</vt:lpstr>
      <vt:lpstr>Le manager</vt:lpstr>
      <vt:lpstr>L’utilisateur finale</vt:lpstr>
      <vt:lpstr>The team</vt:lpstr>
      <vt:lpstr>The team</vt:lpstr>
      <vt:lpstr>Feature Team</vt:lpstr>
      <vt:lpstr>Scrum Master</vt:lpstr>
      <vt:lpstr>Scrum Master</vt:lpstr>
      <vt:lpstr>Présentation PowerPoint</vt:lpstr>
      <vt:lpstr>Scrum Master</vt:lpstr>
      <vt:lpstr>Présentation PowerPoint</vt:lpstr>
      <vt:lpstr>Présentation PowerPoint</vt:lpstr>
      <vt:lpstr>Product Owner</vt:lpstr>
      <vt:lpstr>Product Owner</vt:lpstr>
      <vt:lpstr>Product Owner</vt:lpstr>
      <vt:lpstr>Product Owner</vt:lpstr>
      <vt:lpstr>Product Owner</vt:lpstr>
      <vt:lpstr>Product backlog</vt:lpstr>
      <vt:lpstr>User Story </vt:lpstr>
      <vt:lpstr>User Story, a Requirement </vt:lpstr>
      <vt:lpstr>User Stories: Further reading</vt:lpstr>
      <vt:lpstr>Sprint Planning Meeting </vt:lpstr>
      <vt:lpstr>Definition of Done (example)</vt:lpstr>
      <vt:lpstr>The Sprint</vt:lpstr>
      <vt:lpstr>Sprint backlog – Scrum board</vt:lpstr>
      <vt:lpstr>Daily Scrum Meetings</vt:lpstr>
      <vt:lpstr>Daily Scrum Meetings</vt:lpstr>
      <vt:lpstr>Burndown</vt:lpstr>
      <vt:lpstr>Velocity</vt:lpstr>
      <vt:lpstr>Sprint Review Meeting</vt:lpstr>
      <vt:lpstr>Retrospective</vt:lpstr>
      <vt:lpstr>Scrum of Scrums</vt:lpstr>
      <vt:lpstr>Engineering Practices</vt:lpstr>
      <vt:lpstr>Story points</vt:lpstr>
      <vt:lpstr>Estimate Size – Derive Duration</vt:lpstr>
      <vt:lpstr>Estimating</vt:lpstr>
      <vt:lpstr>Présentation PowerPoint</vt:lpstr>
      <vt:lpstr>Planning Poker – An iterative process</vt:lpstr>
      <vt:lpstr>Agile at XXX– a true story</vt:lpstr>
      <vt:lpstr>Présentation PowerPoint</vt:lpstr>
      <vt:lpstr>First exercise</vt:lpstr>
      <vt:lpstr>Retrospective of the Course</vt:lpstr>
      <vt:lpstr>Lego for scrum</vt:lpstr>
      <vt:lpstr>Le matériel nécessaire</vt:lpstr>
      <vt:lpstr>La disposition de la salle</vt:lpstr>
      <vt:lpstr>le déroulement du jeu : le contexte </vt:lpstr>
      <vt:lpstr>Les rôles des participants</vt:lpstr>
      <vt:lpstr>Backlog / estimation</vt:lpstr>
      <vt:lpstr>LE déroulement du jeu : les étapes</vt:lpstr>
      <vt:lpstr>Revue / rétro</vt:lpstr>
      <vt:lpstr>Le déroulement du jeu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Aymen Boughdiri</dc:creator>
  <cp:lastModifiedBy>Aymen Boughdiri</cp:lastModifiedBy>
  <cp:revision>120</cp:revision>
  <dcterms:created xsi:type="dcterms:W3CDTF">2017-02-22T14:34:31Z</dcterms:created>
  <dcterms:modified xsi:type="dcterms:W3CDTF">2018-10-29T18:56:06Z</dcterms:modified>
</cp:coreProperties>
</file>